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9" r:id="rId4"/>
    <p:sldId id="260" r:id="rId5"/>
    <p:sldId id="261" r:id="rId6"/>
    <p:sldId id="264" r:id="rId7"/>
    <p:sldId id="270" r:id="rId8"/>
    <p:sldId id="271" r:id="rId9"/>
    <p:sldId id="263" r:id="rId10"/>
    <p:sldId id="262" r:id="rId11"/>
    <p:sldId id="266" r:id="rId12"/>
    <p:sldId id="273" r:id="rId13"/>
    <p:sldId id="274" r:id="rId14"/>
    <p:sldId id="275" r:id="rId15"/>
    <p:sldId id="268" r:id="rId16"/>
    <p:sldId id="258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 autoAdjust="0"/>
    <p:restoredTop sz="81276" autoAdjust="0"/>
  </p:normalViewPr>
  <p:slideViewPr>
    <p:cSldViewPr snapToGrid="0">
      <p:cViewPr>
        <p:scale>
          <a:sx n="60" d="100"/>
          <a:sy n="60" d="100"/>
        </p:scale>
        <p:origin x="20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7ADD1-35B0-4682-A7E1-2CFC63D05A45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54DF0-9360-4D03-9876-0573E5E3AC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85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analyser les processus en étudiant les mécanismes physiologiques qui ont lieu dans la plante, avec la possibilité d’adapter les stratégies et le pratiques à la réponse physiologique de la plante.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5BF7D-A4C7-4A07-9680-11DC422DF5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21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analyser les processus en étudiant les mécanismes physiologiques qui ont lieu dans la plante, avec la possibilité d’adapter les stratégies et le pratiques à la réponse physiologique de la plante.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5BF7D-A4C7-4A07-9680-11DC422DF5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8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analyser les processus en étudiant les mécanismes physiologiques qui ont lieu dans la plante, avec la possibilité d’adapter les stratégies et le pratiques à la réponse physiologique de la plante.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5BF7D-A4C7-4A07-9680-11DC422DF5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61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 peut voir les relations entre les éléments de la plante dans une façon schématique d’échanges de matière entre components qui seront modélisées en </a:t>
            </a:r>
            <a:r>
              <a:rPr lang="fr-FR" noProof="0" dirty="0" smtClean="0"/>
              <a:t>façon</a:t>
            </a:r>
            <a:r>
              <a:rPr lang="fr-FR" dirty="0" smtClean="0"/>
              <a:t> virtuelle. Chaque component a ses propres entrées et sorties et elle échange eau et carbone avec les autres components.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5BF7D-A4C7-4A07-9680-11DC422DF5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97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5BF7D-A4C7-4A07-9680-11DC422DF5F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19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Résolution matricielle</a:t>
            </a:r>
          </a:p>
          <a:p>
            <a:r>
              <a:rPr lang="fr-FR" dirty="0" smtClean="0"/>
              <a:t>Newton-</a:t>
            </a:r>
            <a:r>
              <a:rPr lang="fr-FR" dirty="0" err="1" smtClean="0"/>
              <a:t>Raphson</a:t>
            </a:r>
            <a:r>
              <a:rPr lang="fr-FR" dirty="0" smtClean="0"/>
              <a:t>, </a:t>
            </a:r>
            <a:r>
              <a:rPr lang="fr-FR" dirty="0" err="1" smtClean="0"/>
              <a:t>jacobien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54DF0-9360-4D03-9876-0573E5E3AC9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64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9CB1-3C83-41A5-9D8F-33A9C8DCB8FA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445-4FEA-4B3C-BB71-88ACF86B9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69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9CB1-3C83-41A5-9D8F-33A9C8DCB8FA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445-4FEA-4B3C-BB71-88ACF86B9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4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9CB1-3C83-41A5-9D8F-33A9C8DCB8FA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445-4FEA-4B3C-BB71-88ACF86B9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818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310D2-FC48-4E2A-9ECF-C5D575ADA5D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6976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17533-E92D-484D-B336-4A84B9EA932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528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56347-1205-4EB1-AF40-65F26825D0F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88559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2572B-7E84-49B7-BAB5-E9BA4C1622A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2418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1C2C9-D137-40BF-B74E-92D9CE4EBE8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88732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C7C67-7A5F-4479-A0F3-818C2888B20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3093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D28CC-6BF2-4CA7-B406-C1B9AF68DB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16829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CE5C5-A663-4D69-82E8-AE00EC5608C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171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9CB1-3C83-41A5-9D8F-33A9C8DCB8FA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445-4FEA-4B3C-BB71-88ACF86B9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436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CDDE-726A-4FBF-B251-5E60793481F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22388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F90D3-EA71-4662-966E-F9DF92FDD2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8687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C111D-A629-4DAD-B834-1AEE4C8654D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8508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9CB1-3C83-41A5-9D8F-33A9C8DCB8FA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445-4FEA-4B3C-BB71-88ACF86B9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40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9CB1-3C83-41A5-9D8F-33A9C8DCB8FA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445-4FEA-4B3C-BB71-88ACF86B9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76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9CB1-3C83-41A5-9D8F-33A9C8DCB8FA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445-4FEA-4B3C-BB71-88ACF86B9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21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9CB1-3C83-41A5-9D8F-33A9C8DCB8FA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445-4FEA-4B3C-BB71-88ACF86B9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54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9CB1-3C83-41A5-9D8F-33A9C8DCB8FA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445-4FEA-4B3C-BB71-88ACF86B9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51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9CB1-3C83-41A5-9D8F-33A9C8DCB8FA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445-4FEA-4B3C-BB71-88ACF86B9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79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9CB1-3C83-41A5-9D8F-33A9C8DCB8FA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3445-4FEA-4B3C-BB71-88ACF86B9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51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49CB1-3C83-41A5-9D8F-33A9C8DCB8FA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C3445-4FEA-4B3C-BB71-88ACF86B9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15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0180E9-A917-4C25-991B-C99FF822D7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500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26176" y="1458097"/>
            <a:ext cx="938141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 Modèles </a:t>
            </a:r>
            <a:r>
              <a:rPr lang="fr-FR" sz="4400" dirty="0" err="1" smtClean="0"/>
              <a:t>écophysiologiques</a:t>
            </a:r>
            <a:r>
              <a:rPr lang="fr-FR" sz="4400" dirty="0" smtClean="0"/>
              <a:t> plante-fruit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pPr algn="ctr"/>
            <a:r>
              <a:rPr lang="fr-FR" sz="3200" dirty="0" smtClean="0"/>
              <a:t>Plantes et systèmes de culture Horticoles (PSH)</a:t>
            </a:r>
          </a:p>
          <a:p>
            <a:pPr algn="ctr"/>
            <a:r>
              <a:rPr lang="fr-FR" sz="2800" dirty="0" smtClean="0"/>
              <a:t>Valentina </a:t>
            </a:r>
            <a:r>
              <a:rPr lang="fr-FR" sz="2800" dirty="0" err="1" smtClean="0"/>
              <a:t>Baldazzi</a:t>
            </a:r>
            <a:endParaRPr lang="fr-FR" sz="2800" dirty="0" smtClean="0"/>
          </a:p>
          <a:p>
            <a:pPr algn="ctr"/>
            <a:r>
              <a:rPr lang="fr-FR" sz="2800" dirty="0" smtClean="0"/>
              <a:t>Nadia Bertin</a:t>
            </a:r>
          </a:p>
          <a:p>
            <a:pPr algn="ctr"/>
            <a:r>
              <a:rPr lang="fr-FR" sz="2800" dirty="0" smtClean="0"/>
              <a:t>Michel </a:t>
            </a:r>
            <a:r>
              <a:rPr lang="fr-FR" sz="2800" dirty="0" err="1" smtClean="0"/>
              <a:t>Génard</a:t>
            </a:r>
            <a:endParaRPr lang="fr-FR" sz="2800" dirty="0" smtClean="0"/>
          </a:p>
          <a:p>
            <a:pPr algn="ctr"/>
            <a:r>
              <a:rPr lang="fr-FR" sz="2800" dirty="0" smtClean="0"/>
              <a:t>Pierre </a:t>
            </a:r>
            <a:r>
              <a:rPr lang="fr-FR" sz="2800" dirty="0" err="1" smtClean="0"/>
              <a:t>Valsésia</a:t>
            </a:r>
            <a:endParaRPr lang="fr-FR" sz="2800" dirty="0" smtClean="0"/>
          </a:p>
          <a:p>
            <a:pPr algn="ctr"/>
            <a:r>
              <a:rPr lang="fr-FR" sz="2800" dirty="0" smtClean="0"/>
              <a:t>Gilles </a:t>
            </a:r>
            <a:r>
              <a:rPr lang="fr-FR" sz="2800" dirty="0" smtClean="0"/>
              <a:t>Vercambre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0510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55358" y="1257300"/>
            <a:ext cx="2157412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i="1">
                <a:solidFill>
                  <a:srgbClr val="000000"/>
                </a:solidFill>
                <a:latin typeface="Arial" panose="020B0604020202020204" pitchFamily="34" charset="0"/>
              </a:rPr>
              <a:t>Data site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t> Longitude (rad)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t> Latitude (rad)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t> Atmospheric pressure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55358" y="2157414"/>
            <a:ext cx="2157412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i="1">
                <a:solidFill>
                  <a:srgbClr val="000000"/>
                </a:solidFill>
                <a:latin typeface="Arial" panose="020B0604020202020204" pitchFamily="34" charset="0"/>
              </a:rPr>
              <a:t>Climatic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t> incident PAR (µmol.m</a:t>
            </a:r>
            <a:r>
              <a:rPr lang="fr-FR" altLang="fr-FR" sz="1200" baseline="30000">
                <a:solidFill>
                  <a:srgbClr val="000000"/>
                </a:solidFill>
                <a:latin typeface="Arial" panose="020B0604020202020204" pitchFamily="34" charset="0"/>
              </a:rPr>
              <a:t>-2</a:t>
            </a:r>
            <a:r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t>.s</a:t>
            </a:r>
            <a:r>
              <a:rPr lang="fr-FR" altLang="fr-FR" sz="1200" baseline="30000">
                <a:solidFill>
                  <a:srgbClr val="000000"/>
                </a:solidFill>
                <a:latin typeface="Arial" panose="020B0604020202020204" pitchFamily="34" charset="0"/>
              </a:rPr>
              <a:t>-1</a:t>
            </a:r>
            <a:r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t> Sky type (clear vs overcast)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638869" y="1550716"/>
            <a:ext cx="2643859" cy="27699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i="1" dirty="0">
                <a:solidFill>
                  <a:srgbClr val="FFFFFF"/>
                </a:solidFill>
                <a:latin typeface="Arial" panose="020B0604020202020204" pitchFamily="34" charset="0"/>
              </a:rPr>
              <a:t>Light </a:t>
            </a:r>
            <a:r>
              <a:rPr lang="fr-FR" altLang="fr-FR" sz="1200" b="1" i="1" dirty="0" smtClean="0">
                <a:solidFill>
                  <a:srgbClr val="FFFFFF"/>
                </a:solidFill>
                <a:latin typeface="Arial" panose="020B0604020202020204" pitchFamily="34" charset="0"/>
              </a:rPr>
              <a:t>interception model</a:t>
            </a:r>
            <a:endParaRPr lang="fr-FR" altLang="fr-FR" sz="1200" b="1" i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cxnSp>
        <p:nvCxnSpPr>
          <p:cNvPr id="2058" name="AutoShape 10"/>
          <p:cNvCxnSpPr>
            <a:cxnSpLocks noChangeShapeType="1"/>
            <a:endCxn id="2056" idx="0"/>
          </p:cNvCxnSpPr>
          <p:nvPr/>
        </p:nvCxnSpPr>
        <p:spPr bwMode="auto">
          <a:xfrm>
            <a:off x="4960798" y="1356878"/>
            <a:ext cx="1" cy="19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955358" y="3503613"/>
            <a:ext cx="2157412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i="1">
                <a:solidFill>
                  <a:srgbClr val="000000"/>
                </a:solidFill>
                <a:latin typeface="Arial" panose="020B0604020202020204" pitchFamily="34" charset="0"/>
              </a:rPr>
              <a:t>Climatic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t> VPD (kPa)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t> Wind speed (m.s</a:t>
            </a:r>
            <a:r>
              <a:rPr lang="fr-FR" altLang="fr-FR" sz="1200" baseline="30000">
                <a:solidFill>
                  <a:srgbClr val="000000"/>
                </a:solidFill>
                <a:latin typeface="Arial" panose="020B0604020202020204" pitchFamily="34" charset="0"/>
              </a:rPr>
              <a:t>-1</a:t>
            </a:r>
            <a:r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t> Air temperature (K)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505518" y="3003551"/>
            <a:ext cx="2371478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Boundary</a:t>
            </a:r>
            <a:r>
              <a:rPr lang="fr-FR" altLang="fr-FR" sz="12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altLang="fr-FR" sz="12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resistance</a:t>
            </a:r>
            <a:endParaRPr lang="fr-FR" altLang="fr-FR" sz="1200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955358" y="2913064"/>
            <a:ext cx="215741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i="1">
                <a:solidFill>
                  <a:srgbClr val="000000"/>
                </a:solidFill>
                <a:latin typeface="Arial" panose="020B0604020202020204" pitchFamily="34" charset="0"/>
              </a:rPr>
              <a:t>Tree structure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t>  Leaf characteristic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505517" y="3671889"/>
            <a:ext cx="2371479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r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Effective </a:t>
            </a:r>
            <a:r>
              <a:rPr lang="fr-FR" altLang="fr-FR" sz="12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stomatal</a:t>
            </a:r>
            <a:r>
              <a:rPr lang="fr-FR" altLang="fr-FR" sz="12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altLang="fr-FR" sz="12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resistance</a:t>
            </a:r>
            <a:endParaRPr lang="fr-FR" altLang="fr-FR" sz="1200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i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rs</a:t>
            </a:r>
            <a:r>
              <a:rPr lang="fr-FR" altLang="fr-FR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=f(PAR)f(VPD)</a:t>
            </a:r>
            <a:r>
              <a:rPr lang="fr-FR" altLang="fr-FR" sz="14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r>
              <a:rPr lang="fr-FR" altLang="fr-FR" sz="1400" b="1" i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fr-FR" altLang="fr-FR" sz="1400" b="1" i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</a:t>
            </a:r>
            <a:r>
              <a:rPr lang="fr-FR" altLang="fr-FR" sz="1400" b="1" i="1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  <a:endParaRPr lang="fr-FR" altLang="fr-FR" sz="900" b="1" i="1" dirty="0">
              <a:solidFill>
                <a:srgbClr val="FF0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7287260" y="5686456"/>
            <a:ext cx="3619500" cy="27699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i="1" dirty="0" smtClean="0">
                <a:solidFill>
                  <a:srgbClr val="FFFFFF"/>
                </a:solidFill>
                <a:latin typeface="Arial" panose="020B0604020202020204" pitchFamily="34" charset="0"/>
              </a:rPr>
              <a:t>Plant water transfert  model</a:t>
            </a:r>
            <a:endParaRPr lang="fr-FR" altLang="fr-FR" sz="1200" b="1" i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7889241" y="1319847"/>
            <a:ext cx="2297113" cy="750887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PAR(i</a:t>
            </a:r>
            <a:r>
              <a:rPr lang="fr-FR" altLang="fr-FR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), NIR(i) </a:t>
            </a:r>
            <a:r>
              <a:rPr lang="fr-FR" alt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for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each</a:t>
            </a:r>
            <a:r>
              <a:rPr lang="fr-FR" alt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altLang="fr-FR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Leafy</a:t>
            </a:r>
            <a:r>
              <a:rPr lang="fr-FR" alt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-shoot</a:t>
            </a:r>
          </a:p>
        </p:txBody>
      </p:sp>
      <p:cxnSp>
        <p:nvCxnSpPr>
          <p:cNvPr id="2083" name="AutoShape 35"/>
          <p:cNvCxnSpPr>
            <a:cxnSpLocks noChangeShapeType="1"/>
            <a:stCxn id="2056" idx="3"/>
            <a:endCxn id="2078" idx="1"/>
          </p:cNvCxnSpPr>
          <p:nvPr/>
        </p:nvCxnSpPr>
        <p:spPr bwMode="auto">
          <a:xfrm>
            <a:off x="6282728" y="1689216"/>
            <a:ext cx="1606513" cy="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4" name="AutoShape 36"/>
          <p:cNvCxnSpPr>
            <a:cxnSpLocks noChangeShapeType="1"/>
            <a:stCxn id="2078" idx="2"/>
            <a:endCxn id="2123" idx="0"/>
          </p:cNvCxnSpPr>
          <p:nvPr/>
        </p:nvCxnSpPr>
        <p:spPr bwMode="auto">
          <a:xfrm rot="5400000">
            <a:off x="8506669" y="2601529"/>
            <a:ext cx="1061924" cy="33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7" name="AutoShape 39"/>
          <p:cNvCxnSpPr>
            <a:cxnSpLocks noChangeShapeType="1"/>
            <a:endCxn id="2121" idx="0"/>
          </p:cNvCxnSpPr>
          <p:nvPr/>
        </p:nvCxnSpPr>
        <p:spPr bwMode="auto">
          <a:xfrm rot="5400000">
            <a:off x="8816793" y="4260033"/>
            <a:ext cx="526444" cy="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6" name="AutoShape 68"/>
          <p:cNvCxnSpPr>
            <a:cxnSpLocks noChangeShapeType="1"/>
            <a:stCxn id="2053" idx="3"/>
          </p:cNvCxnSpPr>
          <p:nvPr/>
        </p:nvCxnSpPr>
        <p:spPr bwMode="auto">
          <a:xfrm flipV="1">
            <a:off x="3112770" y="1667036"/>
            <a:ext cx="526099" cy="61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7" name="AutoShape 69"/>
          <p:cNvCxnSpPr>
            <a:cxnSpLocks noChangeShapeType="1"/>
            <a:stCxn id="2055" idx="3"/>
            <a:endCxn id="2056" idx="2"/>
          </p:cNvCxnSpPr>
          <p:nvPr/>
        </p:nvCxnSpPr>
        <p:spPr bwMode="auto">
          <a:xfrm flipV="1">
            <a:off x="3112770" y="1827715"/>
            <a:ext cx="1848029" cy="65434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8" name="AutoShape 70"/>
          <p:cNvCxnSpPr>
            <a:cxnSpLocks noChangeShapeType="1"/>
            <a:stCxn id="2064" idx="3"/>
            <a:endCxn id="2063" idx="1"/>
          </p:cNvCxnSpPr>
          <p:nvPr/>
        </p:nvCxnSpPr>
        <p:spPr bwMode="auto">
          <a:xfrm flipV="1">
            <a:off x="3112770" y="3142051"/>
            <a:ext cx="392748" cy="437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0" name="AutoShape 72"/>
          <p:cNvCxnSpPr>
            <a:cxnSpLocks noChangeShapeType="1"/>
            <a:stCxn id="2062" idx="3"/>
            <a:endCxn id="2068" idx="1"/>
          </p:cNvCxnSpPr>
          <p:nvPr/>
        </p:nvCxnSpPr>
        <p:spPr bwMode="auto">
          <a:xfrm flipV="1">
            <a:off x="3112770" y="3918111"/>
            <a:ext cx="392747" cy="142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21" name="AutoShape 73"/>
          <p:cNvSpPr>
            <a:spLocks noChangeArrowheads="1"/>
          </p:cNvSpPr>
          <p:nvPr/>
        </p:nvSpPr>
        <p:spPr bwMode="auto">
          <a:xfrm>
            <a:off x="7931458" y="4523255"/>
            <a:ext cx="2297112" cy="750887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smtClean="0">
                <a:solidFill>
                  <a:srgbClr val="000000"/>
                </a:solidFill>
                <a:latin typeface="Arial" panose="020B0604020202020204" pitchFamily="34" charset="0"/>
              </a:rPr>
              <a:t>Ph(i), Tr(i) for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smtClean="0">
                <a:solidFill>
                  <a:srgbClr val="000000"/>
                </a:solidFill>
                <a:latin typeface="Arial" panose="020B0604020202020204" pitchFamily="34" charset="0"/>
              </a:rPr>
              <a:t>each Leafy-shoot</a:t>
            </a:r>
            <a:endParaRPr lang="fr-FR" altLang="fr-FR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2125" name="AutoShape 77"/>
          <p:cNvCxnSpPr>
            <a:cxnSpLocks noChangeShapeType="1"/>
            <a:stCxn id="2063" idx="3"/>
            <a:endCxn id="2123" idx="1"/>
          </p:cNvCxnSpPr>
          <p:nvPr/>
        </p:nvCxnSpPr>
        <p:spPr bwMode="auto">
          <a:xfrm>
            <a:off x="5876996" y="3142051"/>
            <a:ext cx="1111810" cy="424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6" name="AutoShape 78"/>
          <p:cNvCxnSpPr>
            <a:cxnSpLocks noChangeShapeType="1"/>
            <a:stCxn id="2068" idx="3"/>
          </p:cNvCxnSpPr>
          <p:nvPr/>
        </p:nvCxnSpPr>
        <p:spPr bwMode="auto">
          <a:xfrm flipV="1">
            <a:off x="5876996" y="3575826"/>
            <a:ext cx="1048313" cy="3422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7" name="AutoShape 79"/>
          <p:cNvCxnSpPr>
            <a:cxnSpLocks noChangeShapeType="1"/>
            <a:stCxn id="2062" idx="3"/>
            <a:endCxn id="2063" idx="1"/>
          </p:cNvCxnSpPr>
          <p:nvPr/>
        </p:nvCxnSpPr>
        <p:spPr bwMode="auto">
          <a:xfrm flipV="1">
            <a:off x="3112770" y="3142051"/>
            <a:ext cx="392748" cy="777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9" name="AutoShape 81"/>
          <p:cNvCxnSpPr>
            <a:cxnSpLocks noChangeShapeType="1"/>
            <a:stCxn id="75" idx="0"/>
            <a:endCxn id="2068" idx="2"/>
          </p:cNvCxnSpPr>
          <p:nvPr/>
        </p:nvCxnSpPr>
        <p:spPr bwMode="auto">
          <a:xfrm flipH="1" flipV="1">
            <a:off x="4691257" y="4164332"/>
            <a:ext cx="11087" cy="15913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0" name="AutoShape 82"/>
          <p:cNvCxnSpPr>
            <a:cxnSpLocks noChangeShapeType="1"/>
            <a:stCxn id="2121" idx="2"/>
            <a:endCxn id="2076" idx="0"/>
          </p:cNvCxnSpPr>
          <p:nvPr/>
        </p:nvCxnSpPr>
        <p:spPr bwMode="auto">
          <a:xfrm>
            <a:off x="9080014" y="5274142"/>
            <a:ext cx="16996" cy="4123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5864614" y="4647668"/>
            <a:ext cx="960519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Boucle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d’</a:t>
            </a:r>
            <a:r>
              <a:rPr lang="fr-FR" altLang="fr-FR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iteration</a:t>
            </a:r>
            <a:endParaRPr lang="fr-FR" altLang="fr-FR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altLang="fr-FR" sz="5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996136" y="3137101"/>
            <a:ext cx="4097314" cy="24288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i="1" dirty="0" smtClean="0">
                <a:solidFill>
                  <a:srgbClr val="FFFFFF"/>
                </a:solidFill>
                <a:latin typeface="Arial" panose="020B0604020202020204" pitchFamily="34" charset="0"/>
              </a:rPr>
              <a:t>Radiative balance model</a:t>
            </a:r>
            <a:endParaRPr lang="fr-FR" altLang="fr-FR" sz="1200" b="1" i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6988806" y="3132658"/>
            <a:ext cx="4097314" cy="8675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7291859" y="5957292"/>
                <a:ext cx="3602202" cy="36933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𝐾h</m:t>
                      </m:r>
                      <m:d>
                        <m:d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𝝍</m:t>
                          </m:r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)−</m:t>
                          </m:r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𝝍</m:t>
                          </m:r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859" y="5957292"/>
                <a:ext cx="3602202" cy="369332"/>
              </a:xfrm>
              <a:prstGeom prst="rect">
                <a:avLst/>
              </a:prstGeom>
              <a:blipFill>
                <a:blip r:embed="rId2"/>
                <a:stretch>
                  <a:fillRect b="-1269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utoShape 73"/>
          <p:cNvSpPr>
            <a:spLocks noChangeArrowheads="1"/>
          </p:cNvSpPr>
          <p:nvPr/>
        </p:nvSpPr>
        <p:spPr bwMode="auto">
          <a:xfrm>
            <a:off x="3553788" y="5755667"/>
            <a:ext cx="2297112" cy="750887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</a:t>
            </a:r>
            <a:r>
              <a:rPr lang="fr-FR" altLang="fr-FR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(i)</a:t>
            </a:r>
            <a:r>
              <a:rPr lang="fr-FR" altLang="fr-FR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for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each</a:t>
            </a:r>
            <a:r>
              <a:rPr lang="fr-FR" altLang="fr-FR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altLang="fr-FR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Leafy</a:t>
            </a:r>
            <a:r>
              <a:rPr lang="fr-FR" altLang="fr-FR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-shoot</a:t>
            </a:r>
            <a:endParaRPr lang="fr-FR" altLang="fr-FR" sz="1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78" name="AutoShape 81"/>
          <p:cNvCxnSpPr>
            <a:cxnSpLocks noChangeShapeType="1"/>
            <a:stCxn id="31" idx="1"/>
            <a:endCxn id="75" idx="3"/>
          </p:cNvCxnSpPr>
          <p:nvPr/>
        </p:nvCxnSpPr>
        <p:spPr bwMode="auto">
          <a:xfrm flipH="1" flipV="1">
            <a:off x="5850900" y="6131111"/>
            <a:ext cx="1440959" cy="108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925310" y="3479089"/>
                <a:ext cx="4358640" cy="6725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𝑅𝑛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𝒍𝒆𝒂𝒇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𝒍𝒆𝒂𝒇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𝒍𝒆𝒂𝒇</m:t>
                          </m:r>
                        </m:sub>
                      </m:sSub>
                      <m:r>
                        <a:rPr lang="fr-F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𝝍</m:t>
                          </m:r>
                        </m:e>
                        <m:sub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𝒍𝒆𝒂𝒇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310" y="3479089"/>
                <a:ext cx="4358640" cy="6725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lèche courbée vers le bas 24"/>
          <p:cNvSpPr/>
          <p:nvPr/>
        </p:nvSpPr>
        <p:spPr>
          <a:xfrm>
            <a:off x="5361022" y="4356609"/>
            <a:ext cx="2080260" cy="47478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courbée vers le bas 55"/>
          <p:cNvSpPr/>
          <p:nvPr/>
        </p:nvSpPr>
        <p:spPr>
          <a:xfrm rot="10800000">
            <a:off x="5305410" y="5064101"/>
            <a:ext cx="2080260" cy="47478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 bwMode="auto">
          <a:xfrm>
            <a:off x="342900" y="-224965"/>
            <a:ext cx="113538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fr-FR" sz="4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Modèle Plante</a:t>
            </a:r>
            <a:endParaRPr lang="fr-FR"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4191318" y="1113791"/>
            <a:ext cx="1645602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Plant architecture</a:t>
            </a:r>
            <a:endParaRPr lang="fr-FR" altLang="fr-FR" sz="1200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6203573" y="509231"/>
            <a:ext cx="5926622" cy="18158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dirty="0" smtClean="0"/>
              <a:t>Le bilan </a:t>
            </a:r>
            <a:r>
              <a:rPr lang="fr-FR" sz="1600" dirty="0" smtClean="0"/>
              <a:t>radiatif </a:t>
            </a:r>
            <a:r>
              <a:rPr lang="fr-FR" sz="1600" dirty="0" smtClean="0"/>
              <a:t>est fonction :</a:t>
            </a:r>
          </a:p>
          <a:p>
            <a:pPr marL="538163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du rayonnement absorbé par la feuille,</a:t>
            </a:r>
          </a:p>
          <a:p>
            <a:pPr marL="538163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du rayonnement émis par la feuille (</a:t>
            </a:r>
            <a:r>
              <a:rPr lang="fr-FR" sz="1600" dirty="0" err="1" smtClean="0"/>
              <a:t>Temp</a:t>
            </a:r>
            <a:r>
              <a:rPr lang="fr-FR" sz="1600" baseline="-25000" dirty="0" err="1" smtClean="0"/>
              <a:t>Feuil</a:t>
            </a:r>
            <a:r>
              <a:rPr lang="fr-FR" sz="1600" dirty="0" smtClean="0"/>
              <a:t>)</a:t>
            </a:r>
          </a:p>
          <a:p>
            <a:pPr marL="538163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des échanges de chaleur entre l’organe et l’air (</a:t>
            </a:r>
            <a:r>
              <a:rPr lang="fr-FR" sz="1600" dirty="0" err="1" smtClean="0"/>
              <a:t>Temp</a:t>
            </a:r>
            <a:r>
              <a:rPr lang="fr-FR" sz="1600" baseline="-25000" dirty="0" err="1" smtClean="0"/>
              <a:t>Feuil</a:t>
            </a:r>
            <a:r>
              <a:rPr lang="fr-FR" sz="1600" dirty="0" smtClean="0"/>
              <a:t>)</a:t>
            </a:r>
          </a:p>
          <a:p>
            <a:pPr marL="538163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de la transpiration de la feuille f(</a:t>
            </a:r>
            <a:r>
              <a:rPr lang="fr-FR" sz="1600" dirty="0" err="1" smtClean="0"/>
              <a:t>Temp</a:t>
            </a:r>
            <a:r>
              <a:rPr lang="fr-FR" sz="1600" baseline="-25000" dirty="0" err="1" smtClean="0"/>
              <a:t>Feuil</a:t>
            </a:r>
            <a:r>
              <a:rPr lang="fr-FR" sz="1600" dirty="0" smtClean="0"/>
              <a:t>, </a:t>
            </a:r>
            <a:r>
              <a:rPr lang="fr-FR" sz="1600" dirty="0" smtClean="0">
                <a:sym typeface="Symbol" panose="05050102010706020507" pitchFamily="18" charset="2"/>
              </a:rPr>
              <a:t></a:t>
            </a:r>
            <a:r>
              <a:rPr lang="fr-FR" sz="1600" baseline="-25000" dirty="0"/>
              <a:t>Feuil</a:t>
            </a:r>
            <a:r>
              <a:rPr lang="fr-FR" sz="1600" dirty="0" smtClean="0"/>
              <a:t>)</a:t>
            </a:r>
            <a:r>
              <a:rPr lang="fr-FR" sz="1600" dirty="0" smtClean="0"/>
              <a:t> </a:t>
            </a:r>
          </a:p>
          <a:p>
            <a:pPr marL="538163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52413" lvl="1"/>
            <a:r>
              <a:rPr lang="fr-FR" sz="1600" dirty="0" smtClean="0"/>
              <a:t>            </a:t>
            </a:r>
            <a:endParaRPr lang="fr-FR" sz="1600" dirty="0"/>
          </a:p>
        </p:txBody>
      </p:sp>
      <p:sp>
        <p:nvSpPr>
          <p:cNvPr id="27" name="Rectangle 26"/>
          <p:cNvSpPr/>
          <p:nvPr/>
        </p:nvSpPr>
        <p:spPr>
          <a:xfrm>
            <a:off x="6202704" y="1792153"/>
            <a:ext cx="6096000" cy="1200329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endParaRPr lang="fr-FR" sz="800" dirty="0" smtClean="0"/>
          </a:p>
          <a:p>
            <a:r>
              <a:rPr lang="fr-FR" sz="1600" dirty="0" smtClean="0"/>
              <a:t>Non </a:t>
            </a:r>
            <a:r>
              <a:rPr lang="fr-FR" sz="1600" dirty="0"/>
              <a:t>linéarité dans la formalisation des processus</a:t>
            </a:r>
          </a:p>
          <a:p>
            <a:r>
              <a:rPr lang="fr-FR" sz="1600" dirty="0"/>
              <a:t>Interaction entre processus</a:t>
            </a:r>
          </a:p>
          <a:p>
            <a:r>
              <a:rPr lang="fr-FR" sz="1600" dirty="0"/>
              <a:t>    =&gt; Boucle d’itération pour estimer les variables d’états</a:t>
            </a:r>
          </a:p>
          <a:p>
            <a:r>
              <a:rPr lang="fr-FR" sz="1600" dirty="0"/>
              <a:t>		 </a:t>
            </a:r>
            <a:r>
              <a:rPr lang="fr-FR" sz="1600" dirty="0" err="1"/>
              <a:t>Temp</a:t>
            </a:r>
            <a:r>
              <a:rPr lang="fr-FR" sz="1600" baseline="-25000" dirty="0" err="1"/>
              <a:t>Feuil</a:t>
            </a:r>
            <a:r>
              <a:rPr lang="fr-FR" sz="1600" dirty="0"/>
              <a:t> et </a:t>
            </a:r>
            <a:r>
              <a:rPr lang="fr-FR" sz="1600" dirty="0">
                <a:sym typeface="Symbol" panose="05050102010706020507" pitchFamily="18" charset="2"/>
              </a:rPr>
              <a:t></a:t>
            </a:r>
            <a:r>
              <a:rPr lang="fr-FR" sz="1600" baseline="-25000" dirty="0"/>
              <a:t>Feuil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20981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398672" y="809102"/>
            <a:ext cx="10972800" cy="1143000"/>
          </a:xfrm>
        </p:spPr>
        <p:txBody>
          <a:bodyPr/>
          <a:lstStyle/>
          <a:p>
            <a:r>
              <a:rPr lang="it-IT" sz="3200" dirty="0" smtClean="0"/>
              <a:t>Modèle d’accumulation du citrate</a:t>
            </a:r>
            <a:endParaRPr lang="en-US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3017912" y="1712052"/>
            <a:ext cx="176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omic Sans MS" pitchFamily="66" charset="0"/>
              </a:rPr>
              <a:t>TCA cycle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950206" y="1751132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omic Sans MS" pitchFamily="66" charset="0"/>
              </a:rPr>
              <a:t>Model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9" name="Image 8" descr="modèle_citrate_couleur.png"/>
          <p:cNvPicPr>
            <a:picLocks noChangeAspect="1"/>
          </p:cNvPicPr>
          <p:nvPr/>
        </p:nvPicPr>
        <p:blipFill>
          <a:blip r:embed="rId2" cstate="print"/>
          <a:srcRect r="48031"/>
          <a:stretch>
            <a:fillRect/>
          </a:stretch>
        </p:blipFill>
        <p:spPr>
          <a:xfrm>
            <a:off x="1524000" y="2176126"/>
            <a:ext cx="4752020" cy="4576486"/>
          </a:xfrm>
          <a:prstGeom prst="rect">
            <a:avLst/>
          </a:prstGeom>
        </p:spPr>
      </p:pic>
      <p:pic>
        <p:nvPicPr>
          <p:cNvPr id="10" name="Image 9" descr="modèle_citrate_couleur.png"/>
          <p:cNvPicPr>
            <a:picLocks noChangeAspect="1"/>
          </p:cNvPicPr>
          <p:nvPr/>
        </p:nvPicPr>
        <p:blipFill>
          <a:blip r:embed="rId2" cstate="print"/>
          <a:srcRect l="51974"/>
          <a:stretch>
            <a:fillRect/>
          </a:stretch>
        </p:blipFill>
        <p:spPr>
          <a:xfrm>
            <a:off x="6276528" y="2212130"/>
            <a:ext cx="4391472" cy="4576486"/>
          </a:xfrm>
          <a:prstGeom prst="rect">
            <a:avLst/>
          </a:prstGeom>
        </p:spPr>
      </p:pic>
      <p:sp>
        <p:nvSpPr>
          <p:cNvPr id="15" name="Titre 1"/>
          <p:cNvSpPr txBox="1">
            <a:spLocks/>
          </p:cNvSpPr>
          <p:nvPr/>
        </p:nvSpPr>
        <p:spPr bwMode="auto">
          <a:xfrm>
            <a:off x="342900" y="-224965"/>
            <a:ext cx="113538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fr-FR" sz="4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Modèle Fruit</a:t>
            </a:r>
            <a:endParaRPr lang="fr-FR"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16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974461" y="3611880"/>
            <a:ext cx="3156079" cy="5867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733800" y="2918460"/>
            <a:ext cx="815340" cy="5562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266500" y="2244536"/>
                <a:ext cx="4572000" cy="25155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/>
                  <a:t>			</a:t>
                </a:r>
                <a:endParaRPr lang="fr-F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𝑑𝑀𝑝𝑦𝑟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𝑚𝑡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fr-F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𝑑𝑀𝑚𝑎𝑙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𝑚𝑡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fr-F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𝑑𝑀𝑐𝑖𝑡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𝑚𝑡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6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fr-F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𝑤𝑖𝑡h</m:t>
                      </m:r>
                    </m:oMath>
                  </m:oMathPara>
                </a14:m>
                <a:endParaRPr lang="fr-F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𝑅𝑒𝑠𝑝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500" y="2244536"/>
                <a:ext cx="4572000" cy="2515560"/>
              </a:xfrm>
              <a:prstGeom prst="rect">
                <a:avLst/>
              </a:prstGeom>
              <a:blipFill>
                <a:blip r:embed="rId3"/>
                <a:stretch>
                  <a:fillRect b="-7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4888632" y="198702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Stoichiometric equations</a:t>
            </a:r>
            <a:endParaRPr lang="en-GB" dirty="0"/>
          </a:p>
        </p:txBody>
      </p:sp>
      <p:pic>
        <p:nvPicPr>
          <p:cNvPr id="13" name="Image 12" descr="modèle_citrate_couleur.png"/>
          <p:cNvPicPr>
            <a:picLocks noChangeAspect="1"/>
          </p:cNvPicPr>
          <p:nvPr/>
        </p:nvPicPr>
        <p:blipFill>
          <a:blip r:embed="rId4" cstate="print"/>
          <a:srcRect l="51974"/>
          <a:stretch>
            <a:fillRect/>
          </a:stretch>
        </p:blipFill>
        <p:spPr>
          <a:xfrm>
            <a:off x="1132188" y="1658849"/>
            <a:ext cx="3312322" cy="345187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511521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 err="1" smtClean="0"/>
              <a:t>Réaction</a:t>
            </a:r>
            <a:r>
              <a:rPr lang="en-US" dirty="0" smtClean="0"/>
              <a:t> </a:t>
            </a:r>
            <a:r>
              <a:rPr lang="en-US" dirty="0" err="1" smtClean="0"/>
              <a:t>enzymatique</a:t>
            </a:r>
            <a:r>
              <a:rPr lang="en-US" dirty="0" smtClean="0"/>
              <a:t> :</a:t>
            </a:r>
            <a:endParaRPr lang="fr-FR" dirty="0"/>
          </a:p>
          <a:p>
            <a:r>
              <a:rPr lang="en-US" dirty="0"/>
              <a:t>						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		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352800" y="511959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it-IT" dirty="0"/>
              <a:t>Transports à travers la </a:t>
            </a:r>
            <a:r>
              <a:rPr lang="it-IT" dirty="0" smtClean="0"/>
              <a:t>membrane :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571660" y="5469043"/>
                <a:ext cx="3143681" cy="11280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𝛷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𝐶𝑝𝑦𝑟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it-IT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𝐶𝑝𝑦𝑟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𝑚𝑡</m:t>
                                  </m:r>
                                </m:sub>
                              </m:sSub>
                            </m:e>
                          </m:d>
                        </m:e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𝛷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𝐶𝑚𝑎𝑙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it-IT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𝐶𝑚𝑎𝑙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𝑚𝑡</m:t>
                                  </m:r>
                                </m:sub>
                              </m:sSub>
                            </m:e>
                          </m:d>
                        </m:e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𝛷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</m:sub>
                          </m:s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𝐶𝑐𝑖𝑡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𝑚𝑡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𝐶𝑐𝑖𝑡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𝑐𝑦𝑡</m:t>
                                  </m:r>
                                </m:sub>
                              </m:sSub>
                            </m:e>
                          </m:d>
                        </m:e>
                      </m:eqAr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660" y="5469043"/>
                <a:ext cx="3143681" cy="11280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87511" y="5559754"/>
                <a:ext cx="2545249" cy="903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𝛷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𝐶𝑚𝑎𝑙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𝑚𝑡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𝐶𝑝𝑦𝑟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𝑚𝑡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𝛷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𝐶𝑐𝑖𝑡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𝑚𝑡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𝛷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𝐶𝑚𝑎𝑙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𝑚𝑡</m:t>
                              </m:r>
                            </m:sub>
                          </m:sSub>
                        </m:e>
                      </m:eqAr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11" y="5559754"/>
                <a:ext cx="2545249" cy="9032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-1398672" y="809102"/>
            <a:ext cx="10972800" cy="1143000"/>
          </a:xfrm>
        </p:spPr>
        <p:txBody>
          <a:bodyPr/>
          <a:lstStyle/>
          <a:p>
            <a:r>
              <a:rPr lang="it-IT" sz="3200" dirty="0" smtClean="0"/>
              <a:t>Modèle d’accumulation du citrate</a:t>
            </a:r>
            <a:endParaRPr lang="en-US" sz="3200" dirty="0"/>
          </a:p>
        </p:txBody>
      </p:sp>
      <p:sp>
        <p:nvSpPr>
          <p:cNvPr id="17" name="Titre 1"/>
          <p:cNvSpPr txBox="1">
            <a:spLocks/>
          </p:cNvSpPr>
          <p:nvPr/>
        </p:nvSpPr>
        <p:spPr bwMode="auto">
          <a:xfrm>
            <a:off x="342900" y="-224965"/>
            <a:ext cx="113538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fr-FR" sz="4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Modèle Fruit</a:t>
            </a:r>
            <a:endParaRPr lang="fr-FR"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20" name="Obje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383704"/>
              </p:ext>
            </p:extLst>
          </p:nvPr>
        </p:nvGraphicFramePr>
        <p:xfrm>
          <a:off x="8269288" y="5535915"/>
          <a:ext cx="34258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Équation" r:id="rId7" imgW="1828800" imgH="495000" progId="Equation.3">
                  <p:embed/>
                </p:oleObj>
              </mc:Choice>
              <mc:Fallback>
                <p:oleObj name="Équation" r:id="rId7" imgW="1828800" imgH="495000" progId="Equation.3">
                  <p:embed/>
                  <p:pic>
                    <p:nvPicPr>
                      <p:cNvPr id="5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9288" y="5535915"/>
                        <a:ext cx="34258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8061960" y="4781039"/>
            <a:ext cx="413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Intégration</a:t>
            </a:r>
            <a:r>
              <a:rPr lang="en-GB" sz="2000" dirty="0" smtClean="0"/>
              <a:t> de </a:t>
            </a:r>
            <a:r>
              <a:rPr lang="en-GB" sz="2000" dirty="0" smtClean="0">
                <a:sym typeface="Symbol" panose="05050102010706020507" pitchFamily="18" charset="2"/>
              </a:rPr>
              <a:t></a:t>
            </a:r>
            <a:r>
              <a:rPr lang="en-GB" sz="2000" baseline="-25000" dirty="0" smtClean="0"/>
              <a:t>6</a:t>
            </a:r>
            <a:r>
              <a:rPr lang="en-GB" sz="2000" dirty="0" smtClean="0"/>
              <a:t> pour </a:t>
            </a:r>
            <a:r>
              <a:rPr lang="en-GB" sz="2000" dirty="0" err="1" smtClean="0"/>
              <a:t>estimer</a:t>
            </a:r>
            <a:r>
              <a:rPr lang="en-GB" sz="2000" dirty="0" smtClean="0"/>
              <a:t> </a:t>
            </a:r>
          </a:p>
          <a:p>
            <a:pPr algn="ctr"/>
            <a:r>
              <a:rPr lang="en-GB" sz="2000" dirty="0" smtClean="0"/>
              <a:t>la concentration </a:t>
            </a:r>
            <a:r>
              <a:rPr lang="en-GB" sz="2000" dirty="0" err="1" smtClean="0"/>
              <a:t>en</a:t>
            </a:r>
            <a:r>
              <a:rPr lang="en-GB" sz="2000" dirty="0" smtClean="0"/>
              <a:t> citrate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2528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4" grpId="0"/>
      <p:bldP spid="5" grpId="0"/>
      <p:bldP spid="6" grpId="0"/>
      <p:bldP spid="14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64368" y="809102"/>
            <a:ext cx="10972800" cy="1143000"/>
          </a:xfrm>
        </p:spPr>
        <p:txBody>
          <a:bodyPr/>
          <a:lstStyle/>
          <a:p>
            <a:r>
              <a:rPr lang="it-IT" sz="3200" dirty="0" smtClean="0"/>
              <a:t>Couplage croissance, sucres solubles, acide citrique</a:t>
            </a:r>
            <a:endParaRPr lang="en-US" sz="3200" dirty="0"/>
          </a:p>
        </p:txBody>
      </p:sp>
      <p:sp>
        <p:nvSpPr>
          <p:cNvPr id="17" name="Titre 1"/>
          <p:cNvSpPr txBox="1">
            <a:spLocks/>
          </p:cNvSpPr>
          <p:nvPr/>
        </p:nvSpPr>
        <p:spPr bwMode="auto">
          <a:xfrm>
            <a:off x="342900" y="-224965"/>
            <a:ext cx="113538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fr-FR" sz="4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Modèle Fruit</a:t>
            </a:r>
            <a:endParaRPr lang="fr-FR"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3" name="组合 2"/>
          <p:cNvGrpSpPr/>
          <p:nvPr/>
        </p:nvGrpSpPr>
        <p:grpSpPr>
          <a:xfrm>
            <a:off x="1394704" y="2416841"/>
            <a:ext cx="4032521" cy="2965741"/>
            <a:chOff x="2734082" y="2492894"/>
            <a:chExt cx="4555589" cy="3756785"/>
          </a:xfrm>
        </p:grpSpPr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6009248" y="5805467"/>
              <a:ext cx="955653" cy="183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6417275" y="5834555"/>
              <a:ext cx="7197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Respiration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995267" y="5805467"/>
              <a:ext cx="84593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rPr>
                <a:t>Transpiration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5536378" y="4005062"/>
              <a:ext cx="6668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Dry mass</a:t>
              </a:r>
              <a:r>
                <a:rPr kumimoji="0" lang="zh-CN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: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5940148" y="4221086"/>
              <a:ext cx="77469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Total carbon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6724095" y="4221086"/>
              <a:ext cx="8656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963591" y="4437110"/>
              <a:ext cx="1326080" cy="247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Soluble C (sugars)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6053454" y="4653133"/>
              <a:ext cx="11682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6065304" y="4818635"/>
              <a:ext cx="8829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Structural C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(cell walls)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3481575" y="4005062"/>
              <a:ext cx="88485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Fresh mass</a:t>
              </a:r>
              <a:r>
                <a:rPr kumimoji="0" lang="zh-CN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3526814" y="451024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</a:t>
              </a:r>
              <a:endParaRPr kumimoji="0" lang="zh-CN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3783167" y="4195824"/>
              <a:ext cx="36599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Water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3598320" y="4437110"/>
              <a:ext cx="51456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Dilution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5115797" y="4984850"/>
              <a:ext cx="44884" cy="215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4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Freeform 46"/>
            <p:cNvSpPr>
              <a:spLocks/>
            </p:cNvSpPr>
            <p:nvPr/>
          </p:nvSpPr>
          <p:spPr bwMode="auto">
            <a:xfrm>
              <a:off x="5455524" y="4854300"/>
              <a:ext cx="71627" cy="62771"/>
            </a:xfrm>
            <a:custGeom>
              <a:avLst/>
              <a:gdLst>
                <a:gd name="T0" fmla="*/ 76 w 76"/>
                <a:gd name="T1" fmla="*/ 41 h 82"/>
                <a:gd name="T2" fmla="*/ 0 w 76"/>
                <a:gd name="T3" fmla="*/ 0 h 82"/>
                <a:gd name="T4" fmla="*/ 13 w 76"/>
                <a:gd name="T5" fmla="*/ 82 h 82"/>
                <a:gd name="T6" fmla="*/ 76 w 76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82">
                  <a:moveTo>
                    <a:pt x="76" y="41"/>
                  </a:moveTo>
                  <a:lnTo>
                    <a:pt x="0" y="0"/>
                  </a:lnTo>
                  <a:lnTo>
                    <a:pt x="13" y="82"/>
                  </a:lnTo>
                  <a:lnTo>
                    <a:pt x="76" y="41"/>
                  </a:lnTo>
                  <a:close/>
                </a:path>
              </a:pathLst>
            </a:cu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4677945" y="5187505"/>
              <a:ext cx="1114648" cy="247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Plastic growth </a:t>
              </a:r>
              <a:r>
                <a:rPr kumimoji="0" lang="zh-CN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85310" y="4915904"/>
              <a:ext cx="60914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Extension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Freeform 52"/>
            <p:cNvSpPr>
              <a:spLocks/>
            </p:cNvSpPr>
            <p:nvPr/>
          </p:nvSpPr>
          <p:spPr bwMode="auto">
            <a:xfrm>
              <a:off x="3722844" y="2832265"/>
              <a:ext cx="501388" cy="1172797"/>
            </a:xfrm>
            <a:custGeom>
              <a:avLst/>
              <a:gdLst>
                <a:gd name="T0" fmla="*/ 3 w 531"/>
                <a:gd name="T1" fmla="*/ 448 h 1439"/>
                <a:gd name="T2" fmla="*/ 235 w 531"/>
                <a:gd name="T3" fmla="*/ 659 h 1439"/>
                <a:gd name="T4" fmla="*/ 240 w 531"/>
                <a:gd name="T5" fmla="*/ 1294 h 1439"/>
                <a:gd name="T6" fmla="*/ 171 w 531"/>
                <a:gd name="T7" fmla="*/ 1294 h 1439"/>
                <a:gd name="T8" fmla="*/ 274 w 531"/>
                <a:gd name="T9" fmla="*/ 1439 h 1439"/>
                <a:gd name="T10" fmla="*/ 385 w 531"/>
                <a:gd name="T11" fmla="*/ 1294 h 1439"/>
                <a:gd name="T12" fmla="*/ 309 w 531"/>
                <a:gd name="T13" fmla="*/ 1294 h 1439"/>
                <a:gd name="T14" fmla="*/ 309 w 531"/>
                <a:gd name="T15" fmla="*/ 654 h 1439"/>
                <a:gd name="T16" fmla="*/ 531 w 531"/>
                <a:gd name="T17" fmla="*/ 448 h 1439"/>
                <a:gd name="T18" fmla="*/ 531 w 531"/>
                <a:gd name="T19" fmla="*/ 234 h 1439"/>
                <a:gd name="T20" fmla="*/ 457 w 531"/>
                <a:gd name="T21" fmla="*/ 234 h 1439"/>
                <a:gd name="T22" fmla="*/ 457 w 531"/>
                <a:gd name="T23" fmla="*/ 445 h 1439"/>
                <a:gd name="T24" fmla="*/ 272 w 531"/>
                <a:gd name="T25" fmla="*/ 615 h 1439"/>
                <a:gd name="T26" fmla="*/ 87 w 531"/>
                <a:gd name="T27" fmla="*/ 448 h 1439"/>
                <a:gd name="T28" fmla="*/ 82 w 531"/>
                <a:gd name="T29" fmla="*/ 0 h 1439"/>
                <a:gd name="T30" fmla="*/ 0 w 531"/>
                <a:gd name="T31" fmla="*/ 2 h 1439"/>
                <a:gd name="T32" fmla="*/ 3 w 531"/>
                <a:gd name="T33" fmla="*/ 44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1" h="1439">
                  <a:moveTo>
                    <a:pt x="3" y="448"/>
                  </a:moveTo>
                  <a:lnTo>
                    <a:pt x="235" y="659"/>
                  </a:lnTo>
                  <a:lnTo>
                    <a:pt x="240" y="1294"/>
                  </a:lnTo>
                  <a:lnTo>
                    <a:pt x="171" y="1294"/>
                  </a:lnTo>
                  <a:lnTo>
                    <a:pt x="274" y="1439"/>
                  </a:lnTo>
                  <a:lnTo>
                    <a:pt x="385" y="1294"/>
                  </a:lnTo>
                  <a:lnTo>
                    <a:pt x="309" y="1294"/>
                  </a:lnTo>
                  <a:lnTo>
                    <a:pt x="309" y="654"/>
                  </a:lnTo>
                  <a:lnTo>
                    <a:pt x="531" y="448"/>
                  </a:lnTo>
                  <a:lnTo>
                    <a:pt x="531" y="234"/>
                  </a:lnTo>
                  <a:lnTo>
                    <a:pt x="457" y="234"/>
                  </a:lnTo>
                  <a:lnTo>
                    <a:pt x="457" y="445"/>
                  </a:lnTo>
                  <a:lnTo>
                    <a:pt x="272" y="615"/>
                  </a:lnTo>
                  <a:lnTo>
                    <a:pt x="87" y="448"/>
                  </a:lnTo>
                  <a:lnTo>
                    <a:pt x="82" y="0"/>
                  </a:lnTo>
                  <a:lnTo>
                    <a:pt x="0" y="2"/>
                  </a:lnTo>
                  <a:lnTo>
                    <a:pt x="3" y="44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Freeform 60"/>
            <p:cNvSpPr>
              <a:spLocks/>
            </p:cNvSpPr>
            <p:nvPr/>
          </p:nvSpPr>
          <p:spPr bwMode="auto">
            <a:xfrm>
              <a:off x="6109833" y="5327794"/>
              <a:ext cx="550395" cy="462362"/>
            </a:xfrm>
            <a:custGeom>
              <a:avLst/>
              <a:gdLst>
                <a:gd name="T0" fmla="*/ 0 w 582"/>
                <a:gd name="T1" fmla="*/ 51 h 604"/>
                <a:gd name="T2" fmla="*/ 74 w 582"/>
                <a:gd name="T3" fmla="*/ 0 h 604"/>
                <a:gd name="T4" fmla="*/ 502 w 582"/>
                <a:gd name="T5" fmla="*/ 464 h 604"/>
                <a:gd name="T6" fmla="*/ 582 w 582"/>
                <a:gd name="T7" fmla="*/ 409 h 604"/>
                <a:gd name="T8" fmla="*/ 571 w 582"/>
                <a:gd name="T9" fmla="*/ 604 h 604"/>
                <a:gd name="T10" fmla="*/ 338 w 582"/>
                <a:gd name="T11" fmla="*/ 576 h 604"/>
                <a:gd name="T12" fmla="*/ 425 w 582"/>
                <a:gd name="T13" fmla="*/ 517 h 604"/>
                <a:gd name="T14" fmla="*/ 0 w 582"/>
                <a:gd name="T15" fmla="*/ 51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2" h="604">
                  <a:moveTo>
                    <a:pt x="0" y="51"/>
                  </a:moveTo>
                  <a:lnTo>
                    <a:pt x="74" y="0"/>
                  </a:lnTo>
                  <a:lnTo>
                    <a:pt x="502" y="464"/>
                  </a:lnTo>
                  <a:lnTo>
                    <a:pt x="582" y="409"/>
                  </a:lnTo>
                  <a:lnTo>
                    <a:pt x="571" y="604"/>
                  </a:lnTo>
                  <a:lnTo>
                    <a:pt x="338" y="576"/>
                  </a:lnTo>
                  <a:lnTo>
                    <a:pt x="425" y="517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Freeform 61"/>
            <p:cNvSpPr>
              <a:spLocks/>
            </p:cNvSpPr>
            <p:nvPr/>
          </p:nvSpPr>
          <p:spPr bwMode="auto">
            <a:xfrm>
              <a:off x="6111866" y="5306583"/>
              <a:ext cx="550395" cy="462362"/>
            </a:xfrm>
            <a:custGeom>
              <a:avLst/>
              <a:gdLst>
                <a:gd name="T0" fmla="*/ 0 w 582"/>
                <a:gd name="T1" fmla="*/ 51 h 604"/>
                <a:gd name="T2" fmla="*/ 74 w 582"/>
                <a:gd name="T3" fmla="*/ 0 h 604"/>
                <a:gd name="T4" fmla="*/ 502 w 582"/>
                <a:gd name="T5" fmla="*/ 464 h 604"/>
                <a:gd name="T6" fmla="*/ 582 w 582"/>
                <a:gd name="T7" fmla="*/ 409 h 604"/>
                <a:gd name="T8" fmla="*/ 571 w 582"/>
                <a:gd name="T9" fmla="*/ 604 h 604"/>
                <a:gd name="T10" fmla="*/ 338 w 582"/>
                <a:gd name="T11" fmla="*/ 576 h 604"/>
                <a:gd name="T12" fmla="*/ 425 w 582"/>
                <a:gd name="T13" fmla="*/ 517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2" h="604">
                  <a:moveTo>
                    <a:pt x="0" y="51"/>
                  </a:moveTo>
                  <a:lnTo>
                    <a:pt x="74" y="0"/>
                  </a:lnTo>
                  <a:lnTo>
                    <a:pt x="502" y="464"/>
                  </a:lnTo>
                  <a:lnTo>
                    <a:pt x="582" y="409"/>
                  </a:lnTo>
                  <a:lnTo>
                    <a:pt x="571" y="604"/>
                  </a:lnTo>
                  <a:lnTo>
                    <a:pt x="338" y="576"/>
                  </a:lnTo>
                  <a:lnTo>
                    <a:pt x="425" y="5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Freeform 63"/>
            <p:cNvSpPr>
              <a:spLocks/>
            </p:cNvSpPr>
            <p:nvPr/>
          </p:nvSpPr>
          <p:spPr bwMode="auto">
            <a:xfrm>
              <a:off x="3446703" y="5347338"/>
              <a:ext cx="552281" cy="421024"/>
            </a:xfrm>
            <a:custGeom>
              <a:avLst/>
              <a:gdLst>
                <a:gd name="T0" fmla="*/ 586 w 586"/>
                <a:gd name="T1" fmla="*/ 50 h 549"/>
                <a:gd name="T2" fmla="*/ 513 w 586"/>
                <a:gd name="T3" fmla="*/ 0 h 549"/>
                <a:gd name="T4" fmla="*/ 77 w 586"/>
                <a:gd name="T5" fmla="*/ 419 h 549"/>
                <a:gd name="T6" fmla="*/ 0 w 586"/>
                <a:gd name="T7" fmla="*/ 362 h 549"/>
                <a:gd name="T8" fmla="*/ 3 w 586"/>
                <a:gd name="T9" fmla="*/ 549 h 549"/>
                <a:gd name="T10" fmla="*/ 235 w 586"/>
                <a:gd name="T11" fmla="*/ 533 h 549"/>
                <a:gd name="T12" fmla="*/ 151 w 586"/>
                <a:gd name="T13" fmla="*/ 472 h 549"/>
                <a:gd name="T14" fmla="*/ 586 w 586"/>
                <a:gd name="T15" fmla="*/ 5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6" h="549">
                  <a:moveTo>
                    <a:pt x="586" y="50"/>
                  </a:moveTo>
                  <a:lnTo>
                    <a:pt x="513" y="0"/>
                  </a:lnTo>
                  <a:lnTo>
                    <a:pt x="77" y="419"/>
                  </a:lnTo>
                  <a:lnTo>
                    <a:pt x="0" y="362"/>
                  </a:lnTo>
                  <a:lnTo>
                    <a:pt x="3" y="549"/>
                  </a:lnTo>
                  <a:lnTo>
                    <a:pt x="235" y="533"/>
                  </a:lnTo>
                  <a:lnTo>
                    <a:pt x="151" y="472"/>
                  </a:lnTo>
                  <a:lnTo>
                    <a:pt x="586" y="5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5802295" y="3178873"/>
              <a:ext cx="971260" cy="295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1200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zh-CN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ass</a:t>
              </a:r>
              <a:r>
                <a:rPr kumimoji="0" lang="en-US" altLang="zh-CN" sz="1200" b="0" i="1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flow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Freeform 69"/>
            <p:cNvSpPr>
              <a:spLocks/>
            </p:cNvSpPr>
            <p:nvPr/>
          </p:nvSpPr>
          <p:spPr bwMode="auto">
            <a:xfrm>
              <a:off x="5679388" y="3068959"/>
              <a:ext cx="177587" cy="936103"/>
            </a:xfrm>
            <a:custGeom>
              <a:avLst/>
              <a:gdLst>
                <a:gd name="T0" fmla="*/ 88 w 244"/>
                <a:gd name="T1" fmla="*/ 0 h 1238"/>
                <a:gd name="T2" fmla="*/ 162 w 244"/>
                <a:gd name="T3" fmla="*/ 2 h 1238"/>
                <a:gd name="T4" fmla="*/ 165 w 244"/>
                <a:gd name="T5" fmla="*/ 1097 h 1238"/>
                <a:gd name="T6" fmla="*/ 244 w 244"/>
                <a:gd name="T7" fmla="*/ 1097 h 1238"/>
                <a:gd name="T8" fmla="*/ 127 w 244"/>
                <a:gd name="T9" fmla="*/ 1238 h 1238"/>
                <a:gd name="T10" fmla="*/ 0 w 244"/>
                <a:gd name="T11" fmla="*/ 1097 h 1238"/>
                <a:gd name="T12" fmla="*/ 85 w 244"/>
                <a:gd name="T13" fmla="*/ 1097 h 1238"/>
                <a:gd name="T14" fmla="*/ 88 w 244"/>
                <a:gd name="T15" fmla="*/ 0 h 1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1238">
                  <a:moveTo>
                    <a:pt x="88" y="0"/>
                  </a:moveTo>
                  <a:lnTo>
                    <a:pt x="162" y="2"/>
                  </a:lnTo>
                  <a:lnTo>
                    <a:pt x="165" y="1097"/>
                  </a:lnTo>
                  <a:lnTo>
                    <a:pt x="244" y="1097"/>
                  </a:lnTo>
                  <a:lnTo>
                    <a:pt x="127" y="1238"/>
                  </a:lnTo>
                  <a:lnTo>
                    <a:pt x="0" y="1097"/>
                  </a:lnTo>
                  <a:lnTo>
                    <a:pt x="85" y="1097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3417488" y="2996950"/>
              <a:ext cx="3455051" cy="156162"/>
            </a:xfrm>
            <a:custGeom>
              <a:avLst/>
              <a:gdLst>
                <a:gd name="T0" fmla="*/ 365 w 2808"/>
                <a:gd name="T1" fmla="*/ 143 h 150"/>
                <a:gd name="T2" fmla="*/ 666 w 2808"/>
                <a:gd name="T3" fmla="*/ 139 h 150"/>
                <a:gd name="T4" fmla="*/ 929 w 2808"/>
                <a:gd name="T5" fmla="*/ 132 h 150"/>
                <a:gd name="T6" fmla="*/ 1108 w 2808"/>
                <a:gd name="T7" fmla="*/ 126 h 150"/>
                <a:gd name="T8" fmla="*/ 1428 w 2808"/>
                <a:gd name="T9" fmla="*/ 100 h 150"/>
                <a:gd name="T10" fmla="*/ 1632 w 2808"/>
                <a:gd name="T11" fmla="*/ 89 h 150"/>
                <a:gd name="T12" fmla="*/ 1848 w 2808"/>
                <a:gd name="T13" fmla="*/ 84 h 150"/>
                <a:gd name="T14" fmla="*/ 1988 w 2808"/>
                <a:gd name="T15" fmla="*/ 74 h 150"/>
                <a:gd name="T16" fmla="*/ 2059 w 2808"/>
                <a:gd name="T17" fmla="*/ 69 h 150"/>
                <a:gd name="T18" fmla="*/ 2069 w 2808"/>
                <a:gd name="T19" fmla="*/ 53 h 150"/>
                <a:gd name="T20" fmla="*/ 2069 w 2808"/>
                <a:gd name="T21" fmla="*/ 53 h 150"/>
                <a:gd name="T22" fmla="*/ 2049 w 2808"/>
                <a:gd name="T23" fmla="*/ 57 h 150"/>
                <a:gd name="T24" fmla="*/ 2024 w 2808"/>
                <a:gd name="T25" fmla="*/ 60 h 150"/>
                <a:gd name="T26" fmla="*/ 1988 w 2808"/>
                <a:gd name="T27" fmla="*/ 60 h 150"/>
                <a:gd name="T28" fmla="*/ 1972 w 2808"/>
                <a:gd name="T29" fmla="*/ 60 h 150"/>
                <a:gd name="T30" fmla="*/ 1978 w 2808"/>
                <a:gd name="T31" fmla="*/ 76 h 150"/>
                <a:gd name="T32" fmla="*/ 1995 w 2808"/>
                <a:gd name="T33" fmla="*/ 73 h 150"/>
                <a:gd name="T34" fmla="*/ 2096 w 2808"/>
                <a:gd name="T35" fmla="*/ 68 h 150"/>
                <a:gd name="T36" fmla="*/ 2213 w 2808"/>
                <a:gd name="T37" fmla="*/ 60 h 150"/>
                <a:gd name="T38" fmla="*/ 2482 w 2808"/>
                <a:gd name="T39" fmla="*/ 39 h 150"/>
                <a:gd name="T40" fmla="*/ 2696 w 2808"/>
                <a:gd name="T41" fmla="*/ 23 h 150"/>
                <a:gd name="T42" fmla="*/ 2777 w 2808"/>
                <a:gd name="T43" fmla="*/ 10 h 150"/>
                <a:gd name="T44" fmla="*/ 2795 w 2808"/>
                <a:gd name="T45" fmla="*/ 16 h 150"/>
                <a:gd name="T46" fmla="*/ 2801 w 2808"/>
                <a:gd name="T47" fmla="*/ 13 h 150"/>
                <a:gd name="T48" fmla="*/ 2795 w 2808"/>
                <a:gd name="T49" fmla="*/ 13 h 150"/>
                <a:gd name="T50" fmla="*/ 2783 w 2808"/>
                <a:gd name="T51" fmla="*/ 0 h 150"/>
                <a:gd name="T52" fmla="*/ 2753 w 2808"/>
                <a:gd name="T53" fmla="*/ 2 h 150"/>
                <a:gd name="T54" fmla="*/ 2724 w 2808"/>
                <a:gd name="T55" fmla="*/ 3 h 150"/>
                <a:gd name="T56" fmla="*/ 2746 w 2808"/>
                <a:gd name="T57" fmla="*/ 18 h 150"/>
                <a:gd name="T58" fmla="*/ 2777 w 2808"/>
                <a:gd name="T59" fmla="*/ 16 h 150"/>
                <a:gd name="T60" fmla="*/ 2801 w 2808"/>
                <a:gd name="T61" fmla="*/ 13 h 150"/>
                <a:gd name="T62" fmla="*/ 2808 w 2808"/>
                <a:gd name="T63" fmla="*/ 2 h 150"/>
                <a:gd name="T64" fmla="*/ 2793 w 2808"/>
                <a:gd name="T65" fmla="*/ 2 h 150"/>
                <a:gd name="T66" fmla="*/ 2785 w 2808"/>
                <a:gd name="T67" fmla="*/ 2 h 150"/>
                <a:gd name="T68" fmla="*/ 2732 w 2808"/>
                <a:gd name="T69" fmla="*/ 7 h 150"/>
                <a:gd name="T70" fmla="*/ 2543 w 2808"/>
                <a:gd name="T71" fmla="*/ 21 h 150"/>
                <a:gd name="T72" fmla="*/ 2278 w 2808"/>
                <a:gd name="T73" fmla="*/ 39 h 150"/>
                <a:gd name="T74" fmla="*/ 2123 w 2808"/>
                <a:gd name="T75" fmla="*/ 50 h 150"/>
                <a:gd name="T76" fmla="*/ 2009 w 2808"/>
                <a:gd name="T77" fmla="*/ 60 h 150"/>
                <a:gd name="T78" fmla="*/ 1978 w 2808"/>
                <a:gd name="T79" fmla="*/ 68 h 150"/>
                <a:gd name="T80" fmla="*/ 1980 w 2808"/>
                <a:gd name="T81" fmla="*/ 66 h 150"/>
                <a:gd name="T82" fmla="*/ 1982 w 2808"/>
                <a:gd name="T83" fmla="*/ 76 h 150"/>
                <a:gd name="T84" fmla="*/ 2003 w 2808"/>
                <a:gd name="T85" fmla="*/ 73 h 150"/>
                <a:gd name="T86" fmla="*/ 2051 w 2808"/>
                <a:gd name="T87" fmla="*/ 71 h 150"/>
                <a:gd name="T88" fmla="*/ 2070 w 2808"/>
                <a:gd name="T89" fmla="*/ 68 h 150"/>
                <a:gd name="T90" fmla="*/ 2077 w 2808"/>
                <a:gd name="T91" fmla="*/ 60 h 150"/>
                <a:gd name="T92" fmla="*/ 2056 w 2808"/>
                <a:gd name="T93" fmla="*/ 55 h 150"/>
                <a:gd name="T94" fmla="*/ 2009 w 2808"/>
                <a:gd name="T95" fmla="*/ 60 h 150"/>
                <a:gd name="T96" fmla="*/ 1877 w 2808"/>
                <a:gd name="T97" fmla="*/ 66 h 150"/>
                <a:gd name="T98" fmla="*/ 1671 w 2808"/>
                <a:gd name="T99" fmla="*/ 81 h 150"/>
                <a:gd name="T100" fmla="*/ 1470 w 2808"/>
                <a:gd name="T101" fmla="*/ 94 h 150"/>
                <a:gd name="T102" fmla="*/ 1154 w 2808"/>
                <a:gd name="T103" fmla="*/ 108 h 150"/>
                <a:gd name="T104" fmla="*/ 971 w 2808"/>
                <a:gd name="T105" fmla="*/ 123 h 150"/>
                <a:gd name="T106" fmla="*/ 728 w 2808"/>
                <a:gd name="T107" fmla="*/ 123 h 150"/>
                <a:gd name="T108" fmla="*/ 454 w 2808"/>
                <a:gd name="T109" fmla="*/ 126 h 150"/>
                <a:gd name="T110" fmla="*/ 0 w 2808"/>
                <a:gd name="T111" fmla="*/ 13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08" h="150">
                  <a:moveTo>
                    <a:pt x="0" y="134"/>
                  </a:moveTo>
                  <a:lnTo>
                    <a:pt x="0" y="150"/>
                  </a:lnTo>
                  <a:lnTo>
                    <a:pt x="74" y="148"/>
                  </a:lnTo>
                  <a:lnTo>
                    <a:pt x="142" y="147"/>
                  </a:lnTo>
                  <a:lnTo>
                    <a:pt x="204" y="145"/>
                  </a:lnTo>
                  <a:lnTo>
                    <a:pt x="262" y="143"/>
                  </a:lnTo>
                  <a:lnTo>
                    <a:pt x="317" y="143"/>
                  </a:lnTo>
                  <a:lnTo>
                    <a:pt x="365" y="143"/>
                  </a:lnTo>
                  <a:lnTo>
                    <a:pt x="410" y="140"/>
                  </a:lnTo>
                  <a:lnTo>
                    <a:pt x="454" y="140"/>
                  </a:lnTo>
                  <a:lnTo>
                    <a:pt x="494" y="140"/>
                  </a:lnTo>
                  <a:lnTo>
                    <a:pt x="533" y="140"/>
                  </a:lnTo>
                  <a:lnTo>
                    <a:pt x="567" y="140"/>
                  </a:lnTo>
                  <a:lnTo>
                    <a:pt x="600" y="139"/>
                  </a:lnTo>
                  <a:lnTo>
                    <a:pt x="634" y="139"/>
                  </a:lnTo>
                  <a:lnTo>
                    <a:pt x="666" y="139"/>
                  </a:lnTo>
                  <a:lnTo>
                    <a:pt x="695" y="139"/>
                  </a:lnTo>
                  <a:lnTo>
                    <a:pt x="728" y="137"/>
                  </a:lnTo>
                  <a:lnTo>
                    <a:pt x="760" y="137"/>
                  </a:lnTo>
                  <a:lnTo>
                    <a:pt x="789" y="137"/>
                  </a:lnTo>
                  <a:lnTo>
                    <a:pt x="821" y="137"/>
                  </a:lnTo>
                  <a:lnTo>
                    <a:pt x="855" y="134"/>
                  </a:lnTo>
                  <a:lnTo>
                    <a:pt x="893" y="132"/>
                  </a:lnTo>
                  <a:lnTo>
                    <a:pt x="929" y="132"/>
                  </a:lnTo>
                  <a:lnTo>
                    <a:pt x="971" y="132"/>
                  </a:lnTo>
                  <a:lnTo>
                    <a:pt x="971" y="132"/>
                  </a:lnTo>
                  <a:lnTo>
                    <a:pt x="1014" y="129"/>
                  </a:lnTo>
                  <a:lnTo>
                    <a:pt x="1013" y="121"/>
                  </a:lnTo>
                  <a:lnTo>
                    <a:pt x="1013" y="129"/>
                  </a:lnTo>
                  <a:lnTo>
                    <a:pt x="1061" y="127"/>
                  </a:lnTo>
                  <a:lnTo>
                    <a:pt x="1061" y="127"/>
                  </a:lnTo>
                  <a:lnTo>
                    <a:pt x="1108" y="126"/>
                  </a:lnTo>
                  <a:lnTo>
                    <a:pt x="1156" y="123"/>
                  </a:lnTo>
                  <a:lnTo>
                    <a:pt x="1204" y="121"/>
                  </a:lnTo>
                  <a:lnTo>
                    <a:pt x="1249" y="119"/>
                  </a:lnTo>
                  <a:lnTo>
                    <a:pt x="1296" y="116"/>
                  </a:lnTo>
                  <a:lnTo>
                    <a:pt x="1339" y="114"/>
                  </a:lnTo>
                  <a:lnTo>
                    <a:pt x="1384" y="113"/>
                  </a:lnTo>
                  <a:lnTo>
                    <a:pt x="1428" y="108"/>
                  </a:lnTo>
                  <a:lnTo>
                    <a:pt x="1428" y="100"/>
                  </a:lnTo>
                  <a:lnTo>
                    <a:pt x="1428" y="108"/>
                  </a:lnTo>
                  <a:lnTo>
                    <a:pt x="1470" y="106"/>
                  </a:lnTo>
                  <a:lnTo>
                    <a:pt x="1473" y="106"/>
                  </a:lnTo>
                  <a:lnTo>
                    <a:pt x="1515" y="105"/>
                  </a:lnTo>
                  <a:lnTo>
                    <a:pt x="1555" y="102"/>
                  </a:lnTo>
                  <a:lnTo>
                    <a:pt x="1595" y="98"/>
                  </a:lnTo>
                  <a:lnTo>
                    <a:pt x="1634" y="97"/>
                  </a:lnTo>
                  <a:lnTo>
                    <a:pt x="1632" y="89"/>
                  </a:lnTo>
                  <a:lnTo>
                    <a:pt x="1632" y="97"/>
                  </a:lnTo>
                  <a:lnTo>
                    <a:pt x="1671" y="95"/>
                  </a:lnTo>
                  <a:lnTo>
                    <a:pt x="1673" y="95"/>
                  </a:lnTo>
                  <a:lnTo>
                    <a:pt x="1708" y="90"/>
                  </a:lnTo>
                  <a:lnTo>
                    <a:pt x="1747" y="89"/>
                  </a:lnTo>
                  <a:lnTo>
                    <a:pt x="1782" y="89"/>
                  </a:lnTo>
                  <a:lnTo>
                    <a:pt x="1816" y="86"/>
                  </a:lnTo>
                  <a:lnTo>
                    <a:pt x="1848" y="84"/>
                  </a:lnTo>
                  <a:lnTo>
                    <a:pt x="1879" y="81"/>
                  </a:lnTo>
                  <a:lnTo>
                    <a:pt x="1906" y="79"/>
                  </a:lnTo>
                  <a:lnTo>
                    <a:pt x="1906" y="71"/>
                  </a:lnTo>
                  <a:lnTo>
                    <a:pt x="1906" y="79"/>
                  </a:lnTo>
                  <a:lnTo>
                    <a:pt x="1933" y="77"/>
                  </a:lnTo>
                  <a:lnTo>
                    <a:pt x="1935" y="77"/>
                  </a:lnTo>
                  <a:lnTo>
                    <a:pt x="1962" y="76"/>
                  </a:lnTo>
                  <a:lnTo>
                    <a:pt x="1988" y="74"/>
                  </a:lnTo>
                  <a:lnTo>
                    <a:pt x="2011" y="73"/>
                  </a:lnTo>
                  <a:lnTo>
                    <a:pt x="2033" y="73"/>
                  </a:lnTo>
                  <a:lnTo>
                    <a:pt x="2033" y="73"/>
                  </a:lnTo>
                  <a:lnTo>
                    <a:pt x="2049" y="69"/>
                  </a:lnTo>
                  <a:lnTo>
                    <a:pt x="2046" y="61"/>
                  </a:lnTo>
                  <a:lnTo>
                    <a:pt x="2046" y="69"/>
                  </a:lnTo>
                  <a:lnTo>
                    <a:pt x="2059" y="69"/>
                  </a:lnTo>
                  <a:lnTo>
                    <a:pt x="2059" y="69"/>
                  </a:lnTo>
                  <a:lnTo>
                    <a:pt x="2067" y="68"/>
                  </a:lnTo>
                  <a:lnTo>
                    <a:pt x="2064" y="60"/>
                  </a:lnTo>
                  <a:lnTo>
                    <a:pt x="2064" y="68"/>
                  </a:lnTo>
                  <a:lnTo>
                    <a:pt x="2069" y="68"/>
                  </a:lnTo>
                  <a:lnTo>
                    <a:pt x="2070" y="68"/>
                  </a:lnTo>
                  <a:lnTo>
                    <a:pt x="2070" y="60"/>
                  </a:lnTo>
                  <a:lnTo>
                    <a:pt x="2070" y="53"/>
                  </a:lnTo>
                  <a:lnTo>
                    <a:pt x="2069" y="53"/>
                  </a:lnTo>
                  <a:lnTo>
                    <a:pt x="2064" y="57"/>
                  </a:lnTo>
                  <a:lnTo>
                    <a:pt x="2062" y="60"/>
                  </a:lnTo>
                  <a:lnTo>
                    <a:pt x="2062" y="60"/>
                  </a:lnTo>
                  <a:lnTo>
                    <a:pt x="2062" y="63"/>
                  </a:lnTo>
                  <a:lnTo>
                    <a:pt x="2064" y="66"/>
                  </a:lnTo>
                  <a:lnTo>
                    <a:pt x="2069" y="68"/>
                  </a:lnTo>
                  <a:lnTo>
                    <a:pt x="2070" y="53"/>
                  </a:lnTo>
                  <a:lnTo>
                    <a:pt x="2069" y="53"/>
                  </a:lnTo>
                  <a:lnTo>
                    <a:pt x="2069" y="53"/>
                  </a:lnTo>
                  <a:lnTo>
                    <a:pt x="2067" y="53"/>
                  </a:lnTo>
                  <a:lnTo>
                    <a:pt x="2062" y="55"/>
                  </a:lnTo>
                  <a:lnTo>
                    <a:pt x="2064" y="61"/>
                  </a:lnTo>
                  <a:lnTo>
                    <a:pt x="2064" y="55"/>
                  </a:lnTo>
                  <a:lnTo>
                    <a:pt x="2059" y="55"/>
                  </a:lnTo>
                  <a:lnTo>
                    <a:pt x="2059" y="55"/>
                  </a:lnTo>
                  <a:lnTo>
                    <a:pt x="2049" y="57"/>
                  </a:lnTo>
                  <a:lnTo>
                    <a:pt x="2051" y="63"/>
                  </a:lnTo>
                  <a:lnTo>
                    <a:pt x="2051" y="57"/>
                  </a:lnTo>
                  <a:lnTo>
                    <a:pt x="2041" y="57"/>
                  </a:lnTo>
                  <a:lnTo>
                    <a:pt x="2041" y="57"/>
                  </a:lnTo>
                  <a:lnTo>
                    <a:pt x="2033" y="58"/>
                  </a:lnTo>
                  <a:lnTo>
                    <a:pt x="2022" y="60"/>
                  </a:lnTo>
                  <a:lnTo>
                    <a:pt x="2024" y="66"/>
                  </a:lnTo>
                  <a:lnTo>
                    <a:pt x="2024" y="60"/>
                  </a:lnTo>
                  <a:lnTo>
                    <a:pt x="2014" y="60"/>
                  </a:lnTo>
                  <a:lnTo>
                    <a:pt x="2003" y="60"/>
                  </a:lnTo>
                  <a:lnTo>
                    <a:pt x="2003" y="60"/>
                  </a:lnTo>
                  <a:lnTo>
                    <a:pt x="1995" y="60"/>
                  </a:lnTo>
                  <a:lnTo>
                    <a:pt x="1995" y="66"/>
                  </a:lnTo>
                  <a:lnTo>
                    <a:pt x="1995" y="60"/>
                  </a:lnTo>
                  <a:lnTo>
                    <a:pt x="1988" y="60"/>
                  </a:lnTo>
                  <a:lnTo>
                    <a:pt x="1988" y="60"/>
                  </a:lnTo>
                  <a:lnTo>
                    <a:pt x="1986" y="60"/>
                  </a:lnTo>
                  <a:lnTo>
                    <a:pt x="1980" y="60"/>
                  </a:lnTo>
                  <a:lnTo>
                    <a:pt x="1980" y="68"/>
                  </a:lnTo>
                  <a:lnTo>
                    <a:pt x="1980" y="60"/>
                  </a:lnTo>
                  <a:lnTo>
                    <a:pt x="1977" y="60"/>
                  </a:lnTo>
                  <a:lnTo>
                    <a:pt x="1972" y="60"/>
                  </a:lnTo>
                  <a:lnTo>
                    <a:pt x="1972" y="60"/>
                  </a:lnTo>
                  <a:lnTo>
                    <a:pt x="1972" y="60"/>
                  </a:lnTo>
                  <a:lnTo>
                    <a:pt x="1967" y="63"/>
                  </a:lnTo>
                  <a:lnTo>
                    <a:pt x="1966" y="66"/>
                  </a:lnTo>
                  <a:lnTo>
                    <a:pt x="1966" y="68"/>
                  </a:lnTo>
                  <a:lnTo>
                    <a:pt x="1966" y="69"/>
                  </a:lnTo>
                  <a:lnTo>
                    <a:pt x="1967" y="73"/>
                  </a:lnTo>
                  <a:lnTo>
                    <a:pt x="1972" y="74"/>
                  </a:lnTo>
                  <a:lnTo>
                    <a:pt x="1972" y="76"/>
                  </a:lnTo>
                  <a:lnTo>
                    <a:pt x="1978" y="76"/>
                  </a:lnTo>
                  <a:lnTo>
                    <a:pt x="1978" y="74"/>
                  </a:lnTo>
                  <a:lnTo>
                    <a:pt x="1980" y="76"/>
                  </a:lnTo>
                  <a:lnTo>
                    <a:pt x="1986" y="74"/>
                  </a:lnTo>
                  <a:lnTo>
                    <a:pt x="1985" y="66"/>
                  </a:lnTo>
                  <a:lnTo>
                    <a:pt x="1986" y="74"/>
                  </a:lnTo>
                  <a:lnTo>
                    <a:pt x="1996" y="73"/>
                  </a:lnTo>
                  <a:lnTo>
                    <a:pt x="1995" y="66"/>
                  </a:lnTo>
                  <a:lnTo>
                    <a:pt x="1995" y="73"/>
                  </a:lnTo>
                  <a:lnTo>
                    <a:pt x="2009" y="73"/>
                  </a:lnTo>
                  <a:lnTo>
                    <a:pt x="2011" y="73"/>
                  </a:lnTo>
                  <a:lnTo>
                    <a:pt x="2030" y="73"/>
                  </a:lnTo>
                  <a:lnTo>
                    <a:pt x="2049" y="69"/>
                  </a:lnTo>
                  <a:lnTo>
                    <a:pt x="2072" y="68"/>
                  </a:lnTo>
                  <a:lnTo>
                    <a:pt x="2070" y="60"/>
                  </a:lnTo>
                  <a:lnTo>
                    <a:pt x="2070" y="68"/>
                  </a:lnTo>
                  <a:lnTo>
                    <a:pt x="2096" y="68"/>
                  </a:lnTo>
                  <a:lnTo>
                    <a:pt x="2098" y="68"/>
                  </a:lnTo>
                  <a:lnTo>
                    <a:pt x="2125" y="65"/>
                  </a:lnTo>
                  <a:lnTo>
                    <a:pt x="2125" y="57"/>
                  </a:lnTo>
                  <a:lnTo>
                    <a:pt x="2125" y="65"/>
                  </a:lnTo>
                  <a:lnTo>
                    <a:pt x="2154" y="63"/>
                  </a:lnTo>
                  <a:lnTo>
                    <a:pt x="2154" y="63"/>
                  </a:lnTo>
                  <a:lnTo>
                    <a:pt x="2183" y="60"/>
                  </a:lnTo>
                  <a:lnTo>
                    <a:pt x="2213" y="60"/>
                  </a:lnTo>
                  <a:lnTo>
                    <a:pt x="2247" y="57"/>
                  </a:lnTo>
                  <a:lnTo>
                    <a:pt x="2281" y="53"/>
                  </a:lnTo>
                  <a:lnTo>
                    <a:pt x="2313" y="52"/>
                  </a:lnTo>
                  <a:lnTo>
                    <a:pt x="2347" y="50"/>
                  </a:lnTo>
                  <a:lnTo>
                    <a:pt x="2379" y="47"/>
                  </a:lnTo>
                  <a:lnTo>
                    <a:pt x="2413" y="44"/>
                  </a:lnTo>
                  <a:lnTo>
                    <a:pt x="2447" y="42"/>
                  </a:lnTo>
                  <a:lnTo>
                    <a:pt x="2482" y="39"/>
                  </a:lnTo>
                  <a:lnTo>
                    <a:pt x="2515" y="37"/>
                  </a:lnTo>
                  <a:lnTo>
                    <a:pt x="2543" y="34"/>
                  </a:lnTo>
                  <a:lnTo>
                    <a:pt x="2574" y="32"/>
                  </a:lnTo>
                  <a:lnTo>
                    <a:pt x="2601" y="31"/>
                  </a:lnTo>
                  <a:lnTo>
                    <a:pt x="2629" y="28"/>
                  </a:lnTo>
                  <a:lnTo>
                    <a:pt x="2655" y="28"/>
                  </a:lnTo>
                  <a:lnTo>
                    <a:pt x="2677" y="24"/>
                  </a:lnTo>
                  <a:lnTo>
                    <a:pt x="2696" y="23"/>
                  </a:lnTo>
                  <a:lnTo>
                    <a:pt x="2717" y="23"/>
                  </a:lnTo>
                  <a:lnTo>
                    <a:pt x="2732" y="21"/>
                  </a:lnTo>
                  <a:lnTo>
                    <a:pt x="2746" y="21"/>
                  </a:lnTo>
                  <a:lnTo>
                    <a:pt x="2759" y="19"/>
                  </a:lnTo>
                  <a:lnTo>
                    <a:pt x="2769" y="18"/>
                  </a:lnTo>
                  <a:lnTo>
                    <a:pt x="2769" y="18"/>
                  </a:lnTo>
                  <a:lnTo>
                    <a:pt x="2779" y="18"/>
                  </a:lnTo>
                  <a:lnTo>
                    <a:pt x="2777" y="10"/>
                  </a:lnTo>
                  <a:lnTo>
                    <a:pt x="2777" y="18"/>
                  </a:lnTo>
                  <a:lnTo>
                    <a:pt x="2785" y="18"/>
                  </a:lnTo>
                  <a:lnTo>
                    <a:pt x="2785" y="16"/>
                  </a:lnTo>
                  <a:lnTo>
                    <a:pt x="2785" y="18"/>
                  </a:lnTo>
                  <a:lnTo>
                    <a:pt x="2793" y="16"/>
                  </a:lnTo>
                  <a:lnTo>
                    <a:pt x="2791" y="8"/>
                  </a:lnTo>
                  <a:lnTo>
                    <a:pt x="2791" y="16"/>
                  </a:lnTo>
                  <a:lnTo>
                    <a:pt x="2795" y="16"/>
                  </a:lnTo>
                  <a:lnTo>
                    <a:pt x="2795" y="13"/>
                  </a:lnTo>
                  <a:lnTo>
                    <a:pt x="2799" y="13"/>
                  </a:lnTo>
                  <a:lnTo>
                    <a:pt x="2799" y="13"/>
                  </a:lnTo>
                  <a:lnTo>
                    <a:pt x="2801" y="13"/>
                  </a:lnTo>
                  <a:lnTo>
                    <a:pt x="2798" y="7"/>
                  </a:lnTo>
                  <a:lnTo>
                    <a:pt x="2798" y="13"/>
                  </a:lnTo>
                  <a:lnTo>
                    <a:pt x="2801" y="13"/>
                  </a:lnTo>
                  <a:lnTo>
                    <a:pt x="2801" y="13"/>
                  </a:lnTo>
                  <a:lnTo>
                    <a:pt x="2801" y="7"/>
                  </a:lnTo>
                  <a:lnTo>
                    <a:pt x="2801" y="0"/>
                  </a:lnTo>
                  <a:lnTo>
                    <a:pt x="2799" y="0"/>
                  </a:lnTo>
                  <a:lnTo>
                    <a:pt x="2795" y="2"/>
                  </a:lnTo>
                  <a:lnTo>
                    <a:pt x="2795" y="5"/>
                  </a:lnTo>
                  <a:lnTo>
                    <a:pt x="2795" y="7"/>
                  </a:lnTo>
                  <a:lnTo>
                    <a:pt x="2795" y="10"/>
                  </a:lnTo>
                  <a:lnTo>
                    <a:pt x="2795" y="13"/>
                  </a:lnTo>
                  <a:lnTo>
                    <a:pt x="2799" y="13"/>
                  </a:lnTo>
                  <a:lnTo>
                    <a:pt x="2801" y="0"/>
                  </a:lnTo>
                  <a:lnTo>
                    <a:pt x="2801" y="0"/>
                  </a:lnTo>
                  <a:lnTo>
                    <a:pt x="2798" y="0"/>
                  </a:lnTo>
                  <a:lnTo>
                    <a:pt x="2795" y="0"/>
                  </a:lnTo>
                  <a:lnTo>
                    <a:pt x="2793" y="0"/>
                  </a:lnTo>
                  <a:lnTo>
                    <a:pt x="2785" y="0"/>
                  </a:lnTo>
                  <a:lnTo>
                    <a:pt x="2783" y="0"/>
                  </a:lnTo>
                  <a:lnTo>
                    <a:pt x="2780" y="0"/>
                  </a:lnTo>
                  <a:lnTo>
                    <a:pt x="2774" y="2"/>
                  </a:lnTo>
                  <a:lnTo>
                    <a:pt x="2775" y="8"/>
                  </a:lnTo>
                  <a:lnTo>
                    <a:pt x="2775" y="2"/>
                  </a:lnTo>
                  <a:lnTo>
                    <a:pt x="2769" y="2"/>
                  </a:lnTo>
                  <a:lnTo>
                    <a:pt x="2761" y="2"/>
                  </a:lnTo>
                  <a:lnTo>
                    <a:pt x="2759" y="2"/>
                  </a:lnTo>
                  <a:lnTo>
                    <a:pt x="2753" y="2"/>
                  </a:lnTo>
                  <a:lnTo>
                    <a:pt x="2753" y="10"/>
                  </a:lnTo>
                  <a:lnTo>
                    <a:pt x="2753" y="2"/>
                  </a:lnTo>
                  <a:lnTo>
                    <a:pt x="2746" y="2"/>
                  </a:lnTo>
                  <a:lnTo>
                    <a:pt x="2733" y="2"/>
                  </a:lnTo>
                  <a:lnTo>
                    <a:pt x="2732" y="2"/>
                  </a:lnTo>
                  <a:lnTo>
                    <a:pt x="2724" y="3"/>
                  </a:lnTo>
                  <a:lnTo>
                    <a:pt x="2724" y="10"/>
                  </a:lnTo>
                  <a:lnTo>
                    <a:pt x="2724" y="3"/>
                  </a:lnTo>
                  <a:lnTo>
                    <a:pt x="2717" y="3"/>
                  </a:lnTo>
                  <a:lnTo>
                    <a:pt x="2717" y="18"/>
                  </a:lnTo>
                  <a:lnTo>
                    <a:pt x="2724" y="18"/>
                  </a:lnTo>
                  <a:lnTo>
                    <a:pt x="2727" y="18"/>
                  </a:lnTo>
                  <a:lnTo>
                    <a:pt x="2735" y="18"/>
                  </a:lnTo>
                  <a:lnTo>
                    <a:pt x="2733" y="10"/>
                  </a:lnTo>
                  <a:lnTo>
                    <a:pt x="2733" y="18"/>
                  </a:lnTo>
                  <a:lnTo>
                    <a:pt x="2746" y="18"/>
                  </a:lnTo>
                  <a:lnTo>
                    <a:pt x="2753" y="18"/>
                  </a:lnTo>
                  <a:lnTo>
                    <a:pt x="2754" y="18"/>
                  </a:lnTo>
                  <a:lnTo>
                    <a:pt x="2761" y="16"/>
                  </a:lnTo>
                  <a:lnTo>
                    <a:pt x="2761" y="8"/>
                  </a:lnTo>
                  <a:lnTo>
                    <a:pt x="2761" y="16"/>
                  </a:lnTo>
                  <a:lnTo>
                    <a:pt x="2769" y="16"/>
                  </a:lnTo>
                  <a:lnTo>
                    <a:pt x="2775" y="16"/>
                  </a:lnTo>
                  <a:lnTo>
                    <a:pt x="2777" y="16"/>
                  </a:lnTo>
                  <a:lnTo>
                    <a:pt x="2783" y="13"/>
                  </a:lnTo>
                  <a:lnTo>
                    <a:pt x="2783" y="7"/>
                  </a:lnTo>
                  <a:lnTo>
                    <a:pt x="2783" y="13"/>
                  </a:lnTo>
                  <a:lnTo>
                    <a:pt x="2785" y="13"/>
                  </a:lnTo>
                  <a:lnTo>
                    <a:pt x="2793" y="13"/>
                  </a:lnTo>
                  <a:lnTo>
                    <a:pt x="2795" y="13"/>
                  </a:lnTo>
                  <a:lnTo>
                    <a:pt x="2798" y="13"/>
                  </a:lnTo>
                  <a:lnTo>
                    <a:pt x="2801" y="13"/>
                  </a:lnTo>
                  <a:lnTo>
                    <a:pt x="2801" y="13"/>
                  </a:lnTo>
                  <a:lnTo>
                    <a:pt x="2801" y="13"/>
                  </a:lnTo>
                  <a:lnTo>
                    <a:pt x="2804" y="13"/>
                  </a:lnTo>
                  <a:lnTo>
                    <a:pt x="2808" y="13"/>
                  </a:lnTo>
                  <a:lnTo>
                    <a:pt x="2808" y="10"/>
                  </a:lnTo>
                  <a:lnTo>
                    <a:pt x="2808" y="7"/>
                  </a:lnTo>
                  <a:lnTo>
                    <a:pt x="2808" y="5"/>
                  </a:lnTo>
                  <a:lnTo>
                    <a:pt x="2808" y="2"/>
                  </a:lnTo>
                  <a:lnTo>
                    <a:pt x="2804" y="0"/>
                  </a:lnTo>
                  <a:lnTo>
                    <a:pt x="2801" y="0"/>
                  </a:lnTo>
                  <a:lnTo>
                    <a:pt x="2801" y="0"/>
                  </a:lnTo>
                  <a:lnTo>
                    <a:pt x="2798" y="0"/>
                  </a:lnTo>
                  <a:lnTo>
                    <a:pt x="2798" y="0"/>
                  </a:lnTo>
                  <a:lnTo>
                    <a:pt x="2795" y="0"/>
                  </a:lnTo>
                  <a:lnTo>
                    <a:pt x="2795" y="0"/>
                  </a:lnTo>
                  <a:lnTo>
                    <a:pt x="2793" y="2"/>
                  </a:lnTo>
                  <a:lnTo>
                    <a:pt x="2795" y="8"/>
                  </a:lnTo>
                  <a:lnTo>
                    <a:pt x="2795" y="2"/>
                  </a:lnTo>
                  <a:lnTo>
                    <a:pt x="2791" y="2"/>
                  </a:lnTo>
                  <a:lnTo>
                    <a:pt x="2791" y="2"/>
                  </a:lnTo>
                  <a:lnTo>
                    <a:pt x="2790" y="2"/>
                  </a:lnTo>
                  <a:lnTo>
                    <a:pt x="2783" y="2"/>
                  </a:lnTo>
                  <a:lnTo>
                    <a:pt x="2785" y="10"/>
                  </a:lnTo>
                  <a:lnTo>
                    <a:pt x="2785" y="2"/>
                  </a:lnTo>
                  <a:lnTo>
                    <a:pt x="2777" y="2"/>
                  </a:lnTo>
                  <a:lnTo>
                    <a:pt x="2777" y="2"/>
                  </a:lnTo>
                  <a:lnTo>
                    <a:pt x="2767" y="3"/>
                  </a:lnTo>
                  <a:lnTo>
                    <a:pt x="2769" y="10"/>
                  </a:lnTo>
                  <a:lnTo>
                    <a:pt x="2769" y="3"/>
                  </a:lnTo>
                  <a:lnTo>
                    <a:pt x="2758" y="5"/>
                  </a:lnTo>
                  <a:lnTo>
                    <a:pt x="2746" y="5"/>
                  </a:lnTo>
                  <a:lnTo>
                    <a:pt x="2732" y="7"/>
                  </a:lnTo>
                  <a:lnTo>
                    <a:pt x="2717" y="8"/>
                  </a:lnTo>
                  <a:lnTo>
                    <a:pt x="2696" y="10"/>
                  </a:lnTo>
                  <a:lnTo>
                    <a:pt x="2675" y="10"/>
                  </a:lnTo>
                  <a:lnTo>
                    <a:pt x="2653" y="13"/>
                  </a:lnTo>
                  <a:lnTo>
                    <a:pt x="2629" y="13"/>
                  </a:lnTo>
                  <a:lnTo>
                    <a:pt x="2601" y="16"/>
                  </a:lnTo>
                  <a:lnTo>
                    <a:pt x="2574" y="18"/>
                  </a:lnTo>
                  <a:lnTo>
                    <a:pt x="2543" y="21"/>
                  </a:lnTo>
                  <a:lnTo>
                    <a:pt x="2511" y="23"/>
                  </a:lnTo>
                  <a:lnTo>
                    <a:pt x="2479" y="24"/>
                  </a:lnTo>
                  <a:lnTo>
                    <a:pt x="2447" y="28"/>
                  </a:lnTo>
                  <a:lnTo>
                    <a:pt x="2413" y="29"/>
                  </a:lnTo>
                  <a:lnTo>
                    <a:pt x="2379" y="31"/>
                  </a:lnTo>
                  <a:lnTo>
                    <a:pt x="2345" y="34"/>
                  </a:lnTo>
                  <a:lnTo>
                    <a:pt x="2312" y="37"/>
                  </a:lnTo>
                  <a:lnTo>
                    <a:pt x="2278" y="39"/>
                  </a:lnTo>
                  <a:lnTo>
                    <a:pt x="2246" y="42"/>
                  </a:lnTo>
                  <a:lnTo>
                    <a:pt x="2212" y="44"/>
                  </a:lnTo>
                  <a:lnTo>
                    <a:pt x="2183" y="47"/>
                  </a:lnTo>
                  <a:lnTo>
                    <a:pt x="2154" y="48"/>
                  </a:lnTo>
                  <a:lnTo>
                    <a:pt x="2154" y="55"/>
                  </a:lnTo>
                  <a:lnTo>
                    <a:pt x="2154" y="48"/>
                  </a:lnTo>
                  <a:lnTo>
                    <a:pt x="2125" y="50"/>
                  </a:lnTo>
                  <a:lnTo>
                    <a:pt x="2123" y="50"/>
                  </a:lnTo>
                  <a:lnTo>
                    <a:pt x="2096" y="52"/>
                  </a:lnTo>
                  <a:lnTo>
                    <a:pt x="2096" y="60"/>
                  </a:lnTo>
                  <a:lnTo>
                    <a:pt x="2096" y="52"/>
                  </a:lnTo>
                  <a:lnTo>
                    <a:pt x="2070" y="53"/>
                  </a:lnTo>
                  <a:lnTo>
                    <a:pt x="2070" y="53"/>
                  </a:lnTo>
                  <a:lnTo>
                    <a:pt x="2049" y="55"/>
                  </a:lnTo>
                  <a:lnTo>
                    <a:pt x="2027" y="58"/>
                  </a:lnTo>
                  <a:lnTo>
                    <a:pt x="2009" y="60"/>
                  </a:lnTo>
                  <a:lnTo>
                    <a:pt x="2009" y="66"/>
                  </a:lnTo>
                  <a:lnTo>
                    <a:pt x="2009" y="60"/>
                  </a:lnTo>
                  <a:lnTo>
                    <a:pt x="1995" y="60"/>
                  </a:lnTo>
                  <a:lnTo>
                    <a:pt x="1995" y="60"/>
                  </a:lnTo>
                  <a:lnTo>
                    <a:pt x="1985" y="60"/>
                  </a:lnTo>
                  <a:lnTo>
                    <a:pt x="1982" y="60"/>
                  </a:lnTo>
                  <a:lnTo>
                    <a:pt x="1978" y="60"/>
                  </a:lnTo>
                  <a:lnTo>
                    <a:pt x="1978" y="68"/>
                  </a:lnTo>
                  <a:lnTo>
                    <a:pt x="1978" y="60"/>
                  </a:lnTo>
                  <a:lnTo>
                    <a:pt x="1972" y="60"/>
                  </a:lnTo>
                  <a:lnTo>
                    <a:pt x="1972" y="74"/>
                  </a:lnTo>
                  <a:lnTo>
                    <a:pt x="1978" y="74"/>
                  </a:lnTo>
                  <a:lnTo>
                    <a:pt x="1980" y="73"/>
                  </a:lnTo>
                  <a:lnTo>
                    <a:pt x="1980" y="69"/>
                  </a:lnTo>
                  <a:lnTo>
                    <a:pt x="1980" y="68"/>
                  </a:lnTo>
                  <a:lnTo>
                    <a:pt x="1980" y="66"/>
                  </a:lnTo>
                  <a:lnTo>
                    <a:pt x="1980" y="63"/>
                  </a:lnTo>
                  <a:lnTo>
                    <a:pt x="1978" y="60"/>
                  </a:lnTo>
                  <a:lnTo>
                    <a:pt x="1972" y="68"/>
                  </a:lnTo>
                  <a:lnTo>
                    <a:pt x="1972" y="76"/>
                  </a:lnTo>
                  <a:lnTo>
                    <a:pt x="1977" y="76"/>
                  </a:lnTo>
                  <a:lnTo>
                    <a:pt x="1980" y="76"/>
                  </a:lnTo>
                  <a:lnTo>
                    <a:pt x="1980" y="74"/>
                  </a:lnTo>
                  <a:lnTo>
                    <a:pt x="1982" y="76"/>
                  </a:lnTo>
                  <a:lnTo>
                    <a:pt x="1988" y="74"/>
                  </a:lnTo>
                  <a:lnTo>
                    <a:pt x="1988" y="66"/>
                  </a:lnTo>
                  <a:lnTo>
                    <a:pt x="1988" y="74"/>
                  </a:lnTo>
                  <a:lnTo>
                    <a:pt x="1995" y="74"/>
                  </a:lnTo>
                  <a:lnTo>
                    <a:pt x="1996" y="74"/>
                  </a:lnTo>
                  <a:lnTo>
                    <a:pt x="2004" y="73"/>
                  </a:lnTo>
                  <a:lnTo>
                    <a:pt x="2003" y="66"/>
                  </a:lnTo>
                  <a:lnTo>
                    <a:pt x="2003" y="73"/>
                  </a:lnTo>
                  <a:lnTo>
                    <a:pt x="2014" y="73"/>
                  </a:lnTo>
                  <a:lnTo>
                    <a:pt x="2024" y="73"/>
                  </a:lnTo>
                  <a:lnTo>
                    <a:pt x="2025" y="73"/>
                  </a:lnTo>
                  <a:lnTo>
                    <a:pt x="2033" y="73"/>
                  </a:lnTo>
                  <a:lnTo>
                    <a:pt x="2043" y="71"/>
                  </a:lnTo>
                  <a:lnTo>
                    <a:pt x="2041" y="63"/>
                  </a:lnTo>
                  <a:lnTo>
                    <a:pt x="2041" y="71"/>
                  </a:lnTo>
                  <a:lnTo>
                    <a:pt x="2051" y="71"/>
                  </a:lnTo>
                  <a:lnTo>
                    <a:pt x="2052" y="71"/>
                  </a:lnTo>
                  <a:lnTo>
                    <a:pt x="2059" y="69"/>
                  </a:lnTo>
                  <a:lnTo>
                    <a:pt x="2059" y="61"/>
                  </a:lnTo>
                  <a:lnTo>
                    <a:pt x="2059" y="69"/>
                  </a:lnTo>
                  <a:lnTo>
                    <a:pt x="2064" y="69"/>
                  </a:lnTo>
                  <a:lnTo>
                    <a:pt x="2064" y="68"/>
                  </a:lnTo>
                  <a:lnTo>
                    <a:pt x="2069" y="68"/>
                  </a:lnTo>
                  <a:lnTo>
                    <a:pt x="2070" y="68"/>
                  </a:lnTo>
                  <a:lnTo>
                    <a:pt x="2069" y="60"/>
                  </a:lnTo>
                  <a:lnTo>
                    <a:pt x="2069" y="68"/>
                  </a:lnTo>
                  <a:lnTo>
                    <a:pt x="2070" y="68"/>
                  </a:lnTo>
                  <a:lnTo>
                    <a:pt x="2070" y="68"/>
                  </a:lnTo>
                  <a:lnTo>
                    <a:pt x="2075" y="68"/>
                  </a:lnTo>
                  <a:lnTo>
                    <a:pt x="2077" y="66"/>
                  </a:lnTo>
                  <a:lnTo>
                    <a:pt x="2077" y="63"/>
                  </a:lnTo>
                  <a:lnTo>
                    <a:pt x="2077" y="60"/>
                  </a:lnTo>
                  <a:lnTo>
                    <a:pt x="2077" y="60"/>
                  </a:lnTo>
                  <a:lnTo>
                    <a:pt x="2077" y="57"/>
                  </a:lnTo>
                  <a:lnTo>
                    <a:pt x="2075" y="53"/>
                  </a:lnTo>
                  <a:lnTo>
                    <a:pt x="2070" y="53"/>
                  </a:lnTo>
                  <a:lnTo>
                    <a:pt x="2069" y="53"/>
                  </a:lnTo>
                  <a:lnTo>
                    <a:pt x="2064" y="53"/>
                  </a:lnTo>
                  <a:lnTo>
                    <a:pt x="2062" y="53"/>
                  </a:lnTo>
                  <a:lnTo>
                    <a:pt x="2056" y="55"/>
                  </a:lnTo>
                  <a:lnTo>
                    <a:pt x="2059" y="61"/>
                  </a:lnTo>
                  <a:lnTo>
                    <a:pt x="2059" y="55"/>
                  </a:lnTo>
                  <a:lnTo>
                    <a:pt x="2046" y="55"/>
                  </a:lnTo>
                  <a:lnTo>
                    <a:pt x="2044" y="55"/>
                  </a:lnTo>
                  <a:lnTo>
                    <a:pt x="2030" y="58"/>
                  </a:lnTo>
                  <a:lnTo>
                    <a:pt x="2032" y="65"/>
                  </a:lnTo>
                  <a:lnTo>
                    <a:pt x="2032" y="58"/>
                  </a:lnTo>
                  <a:lnTo>
                    <a:pt x="2009" y="60"/>
                  </a:lnTo>
                  <a:lnTo>
                    <a:pt x="1986" y="60"/>
                  </a:lnTo>
                  <a:lnTo>
                    <a:pt x="1961" y="60"/>
                  </a:lnTo>
                  <a:lnTo>
                    <a:pt x="1933" y="63"/>
                  </a:lnTo>
                  <a:lnTo>
                    <a:pt x="1933" y="69"/>
                  </a:lnTo>
                  <a:lnTo>
                    <a:pt x="1933" y="63"/>
                  </a:lnTo>
                  <a:lnTo>
                    <a:pt x="1906" y="65"/>
                  </a:lnTo>
                  <a:lnTo>
                    <a:pt x="1906" y="65"/>
                  </a:lnTo>
                  <a:lnTo>
                    <a:pt x="1877" y="66"/>
                  </a:lnTo>
                  <a:lnTo>
                    <a:pt x="1845" y="68"/>
                  </a:lnTo>
                  <a:lnTo>
                    <a:pt x="1814" y="71"/>
                  </a:lnTo>
                  <a:lnTo>
                    <a:pt x="1780" y="73"/>
                  </a:lnTo>
                  <a:lnTo>
                    <a:pt x="1745" y="76"/>
                  </a:lnTo>
                  <a:lnTo>
                    <a:pt x="1708" y="77"/>
                  </a:lnTo>
                  <a:lnTo>
                    <a:pt x="1671" y="81"/>
                  </a:lnTo>
                  <a:lnTo>
                    <a:pt x="1671" y="89"/>
                  </a:lnTo>
                  <a:lnTo>
                    <a:pt x="1671" y="81"/>
                  </a:lnTo>
                  <a:lnTo>
                    <a:pt x="1632" y="82"/>
                  </a:lnTo>
                  <a:lnTo>
                    <a:pt x="1632" y="82"/>
                  </a:lnTo>
                  <a:lnTo>
                    <a:pt x="1595" y="84"/>
                  </a:lnTo>
                  <a:lnTo>
                    <a:pt x="1553" y="89"/>
                  </a:lnTo>
                  <a:lnTo>
                    <a:pt x="1515" y="89"/>
                  </a:lnTo>
                  <a:lnTo>
                    <a:pt x="1470" y="94"/>
                  </a:lnTo>
                  <a:lnTo>
                    <a:pt x="1470" y="98"/>
                  </a:lnTo>
                  <a:lnTo>
                    <a:pt x="1470" y="94"/>
                  </a:lnTo>
                  <a:lnTo>
                    <a:pt x="1428" y="95"/>
                  </a:lnTo>
                  <a:lnTo>
                    <a:pt x="1428" y="95"/>
                  </a:lnTo>
                  <a:lnTo>
                    <a:pt x="1384" y="98"/>
                  </a:lnTo>
                  <a:lnTo>
                    <a:pt x="1339" y="98"/>
                  </a:lnTo>
                  <a:lnTo>
                    <a:pt x="1296" y="102"/>
                  </a:lnTo>
                  <a:lnTo>
                    <a:pt x="1248" y="105"/>
                  </a:lnTo>
                  <a:lnTo>
                    <a:pt x="1202" y="106"/>
                  </a:lnTo>
                  <a:lnTo>
                    <a:pt x="1154" y="108"/>
                  </a:lnTo>
                  <a:lnTo>
                    <a:pt x="1106" y="111"/>
                  </a:lnTo>
                  <a:lnTo>
                    <a:pt x="1061" y="113"/>
                  </a:lnTo>
                  <a:lnTo>
                    <a:pt x="1061" y="119"/>
                  </a:lnTo>
                  <a:lnTo>
                    <a:pt x="1061" y="113"/>
                  </a:lnTo>
                  <a:lnTo>
                    <a:pt x="1013" y="114"/>
                  </a:lnTo>
                  <a:lnTo>
                    <a:pt x="1013" y="114"/>
                  </a:lnTo>
                  <a:lnTo>
                    <a:pt x="971" y="116"/>
                  </a:lnTo>
                  <a:lnTo>
                    <a:pt x="971" y="123"/>
                  </a:lnTo>
                  <a:lnTo>
                    <a:pt x="971" y="116"/>
                  </a:lnTo>
                  <a:lnTo>
                    <a:pt x="929" y="116"/>
                  </a:lnTo>
                  <a:lnTo>
                    <a:pt x="893" y="119"/>
                  </a:lnTo>
                  <a:lnTo>
                    <a:pt x="855" y="119"/>
                  </a:lnTo>
                  <a:lnTo>
                    <a:pt x="821" y="121"/>
                  </a:lnTo>
                  <a:lnTo>
                    <a:pt x="789" y="121"/>
                  </a:lnTo>
                  <a:lnTo>
                    <a:pt x="760" y="123"/>
                  </a:lnTo>
                  <a:lnTo>
                    <a:pt x="728" y="123"/>
                  </a:lnTo>
                  <a:lnTo>
                    <a:pt x="695" y="123"/>
                  </a:lnTo>
                  <a:lnTo>
                    <a:pt x="666" y="123"/>
                  </a:lnTo>
                  <a:lnTo>
                    <a:pt x="634" y="123"/>
                  </a:lnTo>
                  <a:lnTo>
                    <a:pt x="600" y="123"/>
                  </a:lnTo>
                  <a:lnTo>
                    <a:pt x="567" y="126"/>
                  </a:lnTo>
                  <a:lnTo>
                    <a:pt x="533" y="126"/>
                  </a:lnTo>
                  <a:lnTo>
                    <a:pt x="494" y="126"/>
                  </a:lnTo>
                  <a:lnTo>
                    <a:pt x="454" y="126"/>
                  </a:lnTo>
                  <a:lnTo>
                    <a:pt x="410" y="126"/>
                  </a:lnTo>
                  <a:lnTo>
                    <a:pt x="365" y="127"/>
                  </a:lnTo>
                  <a:lnTo>
                    <a:pt x="317" y="129"/>
                  </a:lnTo>
                  <a:lnTo>
                    <a:pt x="262" y="129"/>
                  </a:lnTo>
                  <a:lnTo>
                    <a:pt x="204" y="132"/>
                  </a:lnTo>
                  <a:lnTo>
                    <a:pt x="142" y="132"/>
                  </a:lnTo>
                  <a:lnTo>
                    <a:pt x="74" y="132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3453302" y="2780925"/>
              <a:ext cx="3350941" cy="173003"/>
            </a:xfrm>
            <a:custGeom>
              <a:avLst/>
              <a:gdLst>
                <a:gd name="T0" fmla="*/ 367 w 2810"/>
                <a:gd name="T1" fmla="*/ 140 h 148"/>
                <a:gd name="T2" fmla="*/ 666 w 2810"/>
                <a:gd name="T3" fmla="*/ 136 h 148"/>
                <a:gd name="T4" fmla="*/ 822 w 2810"/>
                <a:gd name="T5" fmla="*/ 134 h 148"/>
                <a:gd name="T6" fmla="*/ 1014 w 2810"/>
                <a:gd name="T7" fmla="*/ 127 h 148"/>
                <a:gd name="T8" fmla="*/ 1249 w 2810"/>
                <a:gd name="T9" fmla="*/ 116 h 148"/>
                <a:gd name="T10" fmla="*/ 1556 w 2810"/>
                <a:gd name="T11" fmla="*/ 100 h 148"/>
                <a:gd name="T12" fmla="*/ 1746 w 2810"/>
                <a:gd name="T13" fmla="*/ 87 h 148"/>
                <a:gd name="T14" fmla="*/ 1933 w 2810"/>
                <a:gd name="T15" fmla="*/ 76 h 148"/>
                <a:gd name="T16" fmla="*/ 2057 w 2810"/>
                <a:gd name="T17" fmla="*/ 61 h 148"/>
                <a:gd name="T18" fmla="*/ 2067 w 2810"/>
                <a:gd name="T19" fmla="*/ 57 h 148"/>
                <a:gd name="T20" fmla="*/ 2067 w 2810"/>
                <a:gd name="T21" fmla="*/ 55 h 148"/>
                <a:gd name="T22" fmla="*/ 2031 w 2810"/>
                <a:gd name="T23" fmla="*/ 57 h 148"/>
                <a:gd name="T24" fmla="*/ 2004 w 2810"/>
                <a:gd name="T25" fmla="*/ 57 h 148"/>
                <a:gd name="T26" fmla="*/ 1976 w 2810"/>
                <a:gd name="T27" fmla="*/ 60 h 148"/>
                <a:gd name="T28" fmla="*/ 1972 w 2810"/>
                <a:gd name="T29" fmla="*/ 73 h 148"/>
                <a:gd name="T30" fmla="*/ 1996 w 2810"/>
                <a:gd name="T31" fmla="*/ 71 h 148"/>
                <a:gd name="T32" fmla="*/ 2097 w 2810"/>
                <a:gd name="T33" fmla="*/ 65 h 148"/>
                <a:gd name="T34" fmla="*/ 2316 w 2810"/>
                <a:gd name="T35" fmla="*/ 50 h 148"/>
                <a:gd name="T36" fmla="*/ 2513 w 2810"/>
                <a:gd name="T37" fmla="*/ 36 h 148"/>
                <a:gd name="T38" fmla="*/ 2632 w 2810"/>
                <a:gd name="T39" fmla="*/ 29 h 148"/>
                <a:gd name="T40" fmla="*/ 2733 w 2810"/>
                <a:gd name="T41" fmla="*/ 21 h 148"/>
                <a:gd name="T42" fmla="*/ 2778 w 2810"/>
                <a:gd name="T43" fmla="*/ 15 h 148"/>
                <a:gd name="T44" fmla="*/ 2796 w 2810"/>
                <a:gd name="T45" fmla="*/ 15 h 148"/>
                <a:gd name="T46" fmla="*/ 2801 w 2810"/>
                <a:gd name="T47" fmla="*/ 15 h 148"/>
                <a:gd name="T48" fmla="*/ 2796 w 2810"/>
                <a:gd name="T49" fmla="*/ 13 h 148"/>
                <a:gd name="T50" fmla="*/ 2781 w 2810"/>
                <a:gd name="T51" fmla="*/ 0 h 148"/>
                <a:gd name="T52" fmla="*/ 2760 w 2810"/>
                <a:gd name="T53" fmla="*/ 3 h 148"/>
                <a:gd name="T54" fmla="*/ 2736 w 2810"/>
                <a:gd name="T55" fmla="*/ 3 h 148"/>
                <a:gd name="T56" fmla="*/ 2744 w 2810"/>
                <a:gd name="T57" fmla="*/ 10 h 148"/>
                <a:gd name="T58" fmla="*/ 2775 w 2810"/>
                <a:gd name="T59" fmla="*/ 15 h 148"/>
                <a:gd name="T60" fmla="*/ 2797 w 2810"/>
                <a:gd name="T61" fmla="*/ 15 h 148"/>
                <a:gd name="T62" fmla="*/ 2810 w 2810"/>
                <a:gd name="T63" fmla="*/ 7 h 148"/>
                <a:gd name="T64" fmla="*/ 2796 w 2810"/>
                <a:gd name="T65" fmla="*/ 0 h 148"/>
                <a:gd name="T66" fmla="*/ 2783 w 2810"/>
                <a:gd name="T67" fmla="*/ 10 h 148"/>
                <a:gd name="T68" fmla="*/ 2757 w 2810"/>
                <a:gd name="T69" fmla="*/ 11 h 148"/>
                <a:gd name="T70" fmla="*/ 2715 w 2810"/>
                <a:gd name="T71" fmla="*/ 8 h 148"/>
                <a:gd name="T72" fmla="*/ 2574 w 2810"/>
                <a:gd name="T73" fmla="*/ 15 h 148"/>
                <a:gd name="T74" fmla="*/ 2448 w 2810"/>
                <a:gd name="T75" fmla="*/ 26 h 148"/>
                <a:gd name="T76" fmla="*/ 2183 w 2810"/>
                <a:gd name="T77" fmla="*/ 45 h 148"/>
                <a:gd name="T78" fmla="*/ 2047 w 2810"/>
                <a:gd name="T79" fmla="*/ 55 h 148"/>
                <a:gd name="T80" fmla="*/ 1985 w 2810"/>
                <a:gd name="T81" fmla="*/ 60 h 148"/>
                <a:gd name="T82" fmla="*/ 1983 w 2810"/>
                <a:gd name="T83" fmla="*/ 68 h 148"/>
                <a:gd name="T84" fmla="*/ 1980 w 2810"/>
                <a:gd name="T85" fmla="*/ 74 h 148"/>
                <a:gd name="T86" fmla="*/ 2015 w 2810"/>
                <a:gd name="T87" fmla="*/ 71 h 148"/>
                <a:gd name="T88" fmla="*/ 2042 w 2810"/>
                <a:gd name="T89" fmla="*/ 69 h 148"/>
                <a:gd name="T90" fmla="*/ 2071 w 2810"/>
                <a:gd name="T91" fmla="*/ 68 h 148"/>
                <a:gd name="T92" fmla="*/ 2075 w 2810"/>
                <a:gd name="T93" fmla="*/ 55 h 148"/>
                <a:gd name="T94" fmla="*/ 2010 w 2810"/>
                <a:gd name="T95" fmla="*/ 57 h 148"/>
                <a:gd name="T96" fmla="*/ 1877 w 2810"/>
                <a:gd name="T97" fmla="*/ 65 h 148"/>
                <a:gd name="T98" fmla="*/ 1634 w 2810"/>
                <a:gd name="T99" fmla="*/ 87 h 148"/>
                <a:gd name="T100" fmla="*/ 1384 w 2810"/>
                <a:gd name="T101" fmla="*/ 95 h 148"/>
                <a:gd name="T102" fmla="*/ 1157 w 2810"/>
                <a:gd name="T103" fmla="*/ 107 h 148"/>
                <a:gd name="T104" fmla="*/ 970 w 2810"/>
                <a:gd name="T105" fmla="*/ 121 h 148"/>
                <a:gd name="T106" fmla="*/ 759 w 2810"/>
                <a:gd name="T107" fmla="*/ 121 h 148"/>
                <a:gd name="T108" fmla="*/ 568 w 2810"/>
                <a:gd name="T109" fmla="*/ 123 h 148"/>
                <a:gd name="T110" fmla="*/ 206 w 2810"/>
                <a:gd name="T111" fmla="*/ 12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10" h="148">
                  <a:moveTo>
                    <a:pt x="0" y="134"/>
                  </a:moveTo>
                  <a:lnTo>
                    <a:pt x="0" y="148"/>
                  </a:lnTo>
                  <a:lnTo>
                    <a:pt x="74" y="144"/>
                  </a:lnTo>
                  <a:lnTo>
                    <a:pt x="143" y="144"/>
                  </a:lnTo>
                  <a:lnTo>
                    <a:pt x="206" y="142"/>
                  </a:lnTo>
                  <a:lnTo>
                    <a:pt x="262" y="142"/>
                  </a:lnTo>
                  <a:lnTo>
                    <a:pt x="318" y="142"/>
                  </a:lnTo>
                  <a:lnTo>
                    <a:pt x="367" y="140"/>
                  </a:lnTo>
                  <a:lnTo>
                    <a:pt x="413" y="140"/>
                  </a:lnTo>
                  <a:lnTo>
                    <a:pt x="455" y="140"/>
                  </a:lnTo>
                  <a:lnTo>
                    <a:pt x="497" y="139"/>
                  </a:lnTo>
                  <a:lnTo>
                    <a:pt x="534" y="139"/>
                  </a:lnTo>
                  <a:lnTo>
                    <a:pt x="568" y="139"/>
                  </a:lnTo>
                  <a:lnTo>
                    <a:pt x="602" y="136"/>
                  </a:lnTo>
                  <a:lnTo>
                    <a:pt x="634" y="136"/>
                  </a:lnTo>
                  <a:lnTo>
                    <a:pt x="666" y="136"/>
                  </a:lnTo>
                  <a:lnTo>
                    <a:pt x="695" y="136"/>
                  </a:lnTo>
                  <a:lnTo>
                    <a:pt x="729" y="136"/>
                  </a:lnTo>
                  <a:lnTo>
                    <a:pt x="759" y="136"/>
                  </a:lnTo>
                  <a:lnTo>
                    <a:pt x="759" y="136"/>
                  </a:lnTo>
                  <a:lnTo>
                    <a:pt x="790" y="134"/>
                  </a:lnTo>
                  <a:lnTo>
                    <a:pt x="790" y="126"/>
                  </a:lnTo>
                  <a:lnTo>
                    <a:pt x="790" y="134"/>
                  </a:lnTo>
                  <a:lnTo>
                    <a:pt x="822" y="134"/>
                  </a:lnTo>
                  <a:lnTo>
                    <a:pt x="854" y="134"/>
                  </a:lnTo>
                  <a:lnTo>
                    <a:pt x="891" y="131"/>
                  </a:lnTo>
                  <a:lnTo>
                    <a:pt x="928" y="131"/>
                  </a:lnTo>
                  <a:lnTo>
                    <a:pt x="970" y="129"/>
                  </a:lnTo>
                  <a:lnTo>
                    <a:pt x="972" y="129"/>
                  </a:lnTo>
                  <a:lnTo>
                    <a:pt x="1015" y="127"/>
                  </a:lnTo>
                  <a:lnTo>
                    <a:pt x="1014" y="119"/>
                  </a:lnTo>
                  <a:lnTo>
                    <a:pt x="1014" y="127"/>
                  </a:lnTo>
                  <a:lnTo>
                    <a:pt x="1060" y="127"/>
                  </a:lnTo>
                  <a:lnTo>
                    <a:pt x="1062" y="127"/>
                  </a:lnTo>
                  <a:lnTo>
                    <a:pt x="1109" y="124"/>
                  </a:lnTo>
                  <a:lnTo>
                    <a:pt x="1157" y="123"/>
                  </a:lnTo>
                  <a:lnTo>
                    <a:pt x="1204" y="119"/>
                  </a:lnTo>
                  <a:lnTo>
                    <a:pt x="1250" y="116"/>
                  </a:lnTo>
                  <a:lnTo>
                    <a:pt x="1249" y="110"/>
                  </a:lnTo>
                  <a:lnTo>
                    <a:pt x="1249" y="116"/>
                  </a:lnTo>
                  <a:lnTo>
                    <a:pt x="1294" y="116"/>
                  </a:lnTo>
                  <a:lnTo>
                    <a:pt x="1295" y="116"/>
                  </a:lnTo>
                  <a:lnTo>
                    <a:pt x="1341" y="113"/>
                  </a:lnTo>
                  <a:lnTo>
                    <a:pt x="1387" y="110"/>
                  </a:lnTo>
                  <a:lnTo>
                    <a:pt x="1429" y="107"/>
                  </a:lnTo>
                  <a:lnTo>
                    <a:pt x="1473" y="107"/>
                  </a:lnTo>
                  <a:lnTo>
                    <a:pt x="1513" y="103"/>
                  </a:lnTo>
                  <a:lnTo>
                    <a:pt x="1556" y="100"/>
                  </a:lnTo>
                  <a:lnTo>
                    <a:pt x="1597" y="97"/>
                  </a:lnTo>
                  <a:lnTo>
                    <a:pt x="1595" y="89"/>
                  </a:lnTo>
                  <a:lnTo>
                    <a:pt x="1595" y="97"/>
                  </a:lnTo>
                  <a:lnTo>
                    <a:pt x="1634" y="97"/>
                  </a:lnTo>
                  <a:lnTo>
                    <a:pt x="1634" y="97"/>
                  </a:lnTo>
                  <a:lnTo>
                    <a:pt x="1672" y="94"/>
                  </a:lnTo>
                  <a:lnTo>
                    <a:pt x="1712" y="92"/>
                  </a:lnTo>
                  <a:lnTo>
                    <a:pt x="1746" y="87"/>
                  </a:lnTo>
                  <a:lnTo>
                    <a:pt x="1782" y="86"/>
                  </a:lnTo>
                  <a:lnTo>
                    <a:pt x="1815" y="86"/>
                  </a:lnTo>
                  <a:lnTo>
                    <a:pt x="1846" y="82"/>
                  </a:lnTo>
                  <a:lnTo>
                    <a:pt x="1878" y="79"/>
                  </a:lnTo>
                  <a:lnTo>
                    <a:pt x="1907" y="78"/>
                  </a:lnTo>
                  <a:lnTo>
                    <a:pt x="1936" y="76"/>
                  </a:lnTo>
                  <a:lnTo>
                    <a:pt x="1933" y="68"/>
                  </a:lnTo>
                  <a:lnTo>
                    <a:pt x="1933" y="76"/>
                  </a:lnTo>
                  <a:lnTo>
                    <a:pt x="1960" y="74"/>
                  </a:lnTo>
                  <a:lnTo>
                    <a:pt x="1986" y="73"/>
                  </a:lnTo>
                  <a:lnTo>
                    <a:pt x="1988" y="73"/>
                  </a:lnTo>
                  <a:lnTo>
                    <a:pt x="2012" y="71"/>
                  </a:lnTo>
                  <a:lnTo>
                    <a:pt x="2031" y="69"/>
                  </a:lnTo>
                  <a:lnTo>
                    <a:pt x="2047" y="69"/>
                  </a:lnTo>
                  <a:lnTo>
                    <a:pt x="2060" y="68"/>
                  </a:lnTo>
                  <a:lnTo>
                    <a:pt x="2057" y="61"/>
                  </a:lnTo>
                  <a:lnTo>
                    <a:pt x="2057" y="68"/>
                  </a:lnTo>
                  <a:lnTo>
                    <a:pt x="2067" y="68"/>
                  </a:lnTo>
                  <a:lnTo>
                    <a:pt x="2070" y="68"/>
                  </a:lnTo>
                  <a:lnTo>
                    <a:pt x="2071" y="68"/>
                  </a:lnTo>
                  <a:lnTo>
                    <a:pt x="2071" y="61"/>
                  </a:lnTo>
                  <a:lnTo>
                    <a:pt x="2071" y="55"/>
                  </a:lnTo>
                  <a:lnTo>
                    <a:pt x="2068" y="55"/>
                  </a:lnTo>
                  <a:lnTo>
                    <a:pt x="2067" y="57"/>
                  </a:lnTo>
                  <a:lnTo>
                    <a:pt x="2065" y="58"/>
                  </a:lnTo>
                  <a:lnTo>
                    <a:pt x="2065" y="61"/>
                  </a:lnTo>
                  <a:lnTo>
                    <a:pt x="2065" y="63"/>
                  </a:lnTo>
                  <a:lnTo>
                    <a:pt x="2067" y="66"/>
                  </a:lnTo>
                  <a:lnTo>
                    <a:pt x="2068" y="68"/>
                  </a:lnTo>
                  <a:lnTo>
                    <a:pt x="2071" y="55"/>
                  </a:lnTo>
                  <a:lnTo>
                    <a:pt x="2068" y="55"/>
                  </a:lnTo>
                  <a:lnTo>
                    <a:pt x="2067" y="55"/>
                  </a:lnTo>
                  <a:lnTo>
                    <a:pt x="2060" y="55"/>
                  </a:lnTo>
                  <a:lnTo>
                    <a:pt x="2057" y="55"/>
                  </a:lnTo>
                  <a:lnTo>
                    <a:pt x="2049" y="55"/>
                  </a:lnTo>
                  <a:lnTo>
                    <a:pt x="2051" y="61"/>
                  </a:lnTo>
                  <a:lnTo>
                    <a:pt x="2051" y="55"/>
                  </a:lnTo>
                  <a:lnTo>
                    <a:pt x="2042" y="55"/>
                  </a:lnTo>
                  <a:lnTo>
                    <a:pt x="2041" y="55"/>
                  </a:lnTo>
                  <a:lnTo>
                    <a:pt x="2031" y="57"/>
                  </a:lnTo>
                  <a:lnTo>
                    <a:pt x="2033" y="63"/>
                  </a:lnTo>
                  <a:lnTo>
                    <a:pt x="2033" y="57"/>
                  </a:lnTo>
                  <a:lnTo>
                    <a:pt x="2023" y="57"/>
                  </a:lnTo>
                  <a:lnTo>
                    <a:pt x="2023" y="57"/>
                  </a:lnTo>
                  <a:lnTo>
                    <a:pt x="2013" y="57"/>
                  </a:lnTo>
                  <a:lnTo>
                    <a:pt x="2013" y="63"/>
                  </a:lnTo>
                  <a:lnTo>
                    <a:pt x="2013" y="57"/>
                  </a:lnTo>
                  <a:lnTo>
                    <a:pt x="2004" y="57"/>
                  </a:lnTo>
                  <a:lnTo>
                    <a:pt x="2004" y="57"/>
                  </a:lnTo>
                  <a:lnTo>
                    <a:pt x="1994" y="58"/>
                  </a:lnTo>
                  <a:lnTo>
                    <a:pt x="1986" y="60"/>
                  </a:lnTo>
                  <a:lnTo>
                    <a:pt x="1988" y="66"/>
                  </a:lnTo>
                  <a:lnTo>
                    <a:pt x="1988" y="60"/>
                  </a:lnTo>
                  <a:lnTo>
                    <a:pt x="1980" y="60"/>
                  </a:lnTo>
                  <a:lnTo>
                    <a:pt x="1976" y="60"/>
                  </a:lnTo>
                  <a:lnTo>
                    <a:pt x="1976" y="60"/>
                  </a:lnTo>
                  <a:lnTo>
                    <a:pt x="1976" y="60"/>
                  </a:lnTo>
                  <a:lnTo>
                    <a:pt x="1972" y="60"/>
                  </a:lnTo>
                  <a:lnTo>
                    <a:pt x="1970" y="61"/>
                  </a:lnTo>
                  <a:lnTo>
                    <a:pt x="1968" y="63"/>
                  </a:lnTo>
                  <a:lnTo>
                    <a:pt x="1968" y="66"/>
                  </a:lnTo>
                  <a:lnTo>
                    <a:pt x="1968" y="68"/>
                  </a:lnTo>
                  <a:lnTo>
                    <a:pt x="1970" y="71"/>
                  </a:lnTo>
                  <a:lnTo>
                    <a:pt x="1972" y="73"/>
                  </a:lnTo>
                  <a:lnTo>
                    <a:pt x="1976" y="74"/>
                  </a:lnTo>
                  <a:lnTo>
                    <a:pt x="1980" y="74"/>
                  </a:lnTo>
                  <a:lnTo>
                    <a:pt x="1986" y="74"/>
                  </a:lnTo>
                  <a:lnTo>
                    <a:pt x="1986" y="73"/>
                  </a:lnTo>
                  <a:lnTo>
                    <a:pt x="1988" y="73"/>
                  </a:lnTo>
                  <a:lnTo>
                    <a:pt x="1999" y="69"/>
                  </a:lnTo>
                  <a:lnTo>
                    <a:pt x="1996" y="63"/>
                  </a:lnTo>
                  <a:lnTo>
                    <a:pt x="1996" y="71"/>
                  </a:lnTo>
                  <a:lnTo>
                    <a:pt x="2010" y="71"/>
                  </a:lnTo>
                  <a:lnTo>
                    <a:pt x="2012" y="71"/>
                  </a:lnTo>
                  <a:lnTo>
                    <a:pt x="2031" y="69"/>
                  </a:lnTo>
                  <a:lnTo>
                    <a:pt x="2049" y="68"/>
                  </a:lnTo>
                  <a:lnTo>
                    <a:pt x="2073" y="68"/>
                  </a:lnTo>
                  <a:lnTo>
                    <a:pt x="2099" y="65"/>
                  </a:lnTo>
                  <a:lnTo>
                    <a:pt x="2097" y="57"/>
                  </a:lnTo>
                  <a:lnTo>
                    <a:pt x="2097" y="65"/>
                  </a:lnTo>
                  <a:lnTo>
                    <a:pt x="2125" y="63"/>
                  </a:lnTo>
                  <a:lnTo>
                    <a:pt x="2126" y="63"/>
                  </a:lnTo>
                  <a:lnTo>
                    <a:pt x="2154" y="61"/>
                  </a:lnTo>
                  <a:lnTo>
                    <a:pt x="2186" y="60"/>
                  </a:lnTo>
                  <a:lnTo>
                    <a:pt x="2215" y="57"/>
                  </a:lnTo>
                  <a:lnTo>
                    <a:pt x="2249" y="55"/>
                  </a:lnTo>
                  <a:lnTo>
                    <a:pt x="2281" y="55"/>
                  </a:lnTo>
                  <a:lnTo>
                    <a:pt x="2316" y="50"/>
                  </a:lnTo>
                  <a:lnTo>
                    <a:pt x="2347" y="49"/>
                  </a:lnTo>
                  <a:lnTo>
                    <a:pt x="2382" y="47"/>
                  </a:lnTo>
                  <a:lnTo>
                    <a:pt x="2414" y="42"/>
                  </a:lnTo>
                  <a:lnTo>
                    <a:pt x="2450" y="42"/>
                  </a:lnTo>
                  <a:lnTo>
                    <a:pt x="2482" y="37"/>
                  </a:lnTo>
                  <a:lnTo>
                    <a:pt x="2514" y="36"/>
                  </a:lnTo>
                  <a:lnTo>
                    <a:pt x="2513" y="29"/>
                  </a:lnTo>
                  <a:lnTo>
                    <a:pt x="2513" y="36"/>
                  </a:lnTo>
                  <a:lnTo>
                    <a:pt x="2543" y="36"/>
                  </a:lnTo>
                  <a:lnTo>
                    <a:pt x="2543" y="36"/>
                  </a:lnTo>
                  <a:lnTo>
                    <a:pt x="2574" y="31"/>
                  </a:lnTo>
                  <a:lnTo>
                    <a:pt x="2574" y="23"/>
                  </a:lnTo>
                  <a:lnTo>
                    <a:pt x="2574" y="31"/>
                  </a:lnTo>
                  <a:lnTo>
                    <a:pt x="2601" y="29"/>
                  </a:lnTo>
                  <a:lnTo>
                    <a:pt x="2603" y="29"/>
                  </a:lnTo>
                  <a:lnTo>
                    <a:pt x="2632" y="29"/>
                  </a:lnTo>
                  <a:lnTo>
                    <a:pt x="2654" y="26"/>
                  </a:lnTo>
                  <a:lnTo>
                    <a:pt x="2678" y="24"/>
                  </a:lnTo>
                  <a:lnTo>
                    <a:pt x="2699" y="23"/>
                  </a:lnTo>
                  <a:lnTo>
                    <a:pt x="2717" y="21"/>
                  </a:lnTo>
                  <a:lnTo>
                    <a:pt x="2717" y="21"/>
                  </a:lnTo>
                  <a:lnTo>
                    <a:pt x="2733" y="21"/>
                  </a:lnTo>
                  <a:lnTo>
                    <a:pt x="2731" y="13"/>
                  </a:lnTo>
                  <a:lnTo>
                    <a:pt x="2733" y="21"/>
                  </a:lnTo>
                  <a:lnTo>
                    <a:pt x="2748" y="20"/>
                  </a:lnTo>
                  <a:lnTo>
                    <a:pt x="2746" y="11"/>
                  </a:lnTo>
                  <a:lnTo>
                    <a:pt x="2746" y="20"/>
                  </a:lnTo>
                  <a:lnTo>
                    <a:pt x="2757" y="20"/>
                  </a:lnTo>
                  <a:lnTo>
                    <a:pt x="2759" y="20"/>
                  </a:lnTo>
                  <a:lnTo>
                    <a:pt x="2772" y="18"/>
                  </a:lnTo>
                  <a:lnTo>
                    <a:pt x="2772" y="18"/>
                  </a:lnTo>
                  <a:lnTo>
                    <a:pt x="2778" y="15"/>
                  </a:lnTo>
                  <a:lnTo>
                    <a:pt x="2777" y="10"/>
                  </a:lnTo>
                  <a:lnTo>
                    <a:pt x="2777" y="15"/>
                  </a:lnTo>
                  <a:lnTo>
                    <a:pt x="2783" y="15"/>
                  </a:lnTo>
                  <a:lnTo>
                    <a:pt x="2786" y="15"/>
                  </a:lnTo>
                  <a:lnTo>
                    <a:pt x="2793" y="15"/>
                  </a:lnTo>
                  <a:lnTo>
                    <a:pt x="2793" y="8"/>
                  </a:lnTo>
                  <a:lnTo>
                    <a:pt x="2793" y="15"/>
                  </a:lnTo>
                  <a:lnTo>
                    <a:pt x="2796" y="15"/>
                  </a:lnTo>
                  <a:lnTo>
                    <a:pt x="2796" y="15"/>
                  </a:lnTo>
                  <a:lnTo>
                    <a:pt x="2799" y="15"/>
                  </a:lnTo>
                  <a:lnTo>
                    <a:pt x="2799" y="15"/>
                  </a:lnTo>
                  <a:lnTo>
                    <a:pt x="2801" y="13"/>
                  </a:lnTo>
                  <a:lnTo>
                    <a:pt x="2799" y="7"/>
                  </a:lnTo>
                  <a:lnTo>
                    <a:pt x="2799" y="15"/>
                  </a:lnTo>
                  <a:lnTo>
                    <a:pt x="2801" y="15"/>
                  </a:lnTo>
                  <a:lnTo>
                    <a:pt x="2801" y="15"/>
                  </a:lnTo>
                  <a:lnTo>
                    <a:pt x="2801" y="7"/>
                  </a:lnTo>
                  <a:lnTo>
                    <a:pt x="2801" y="0"/>
                  </a:lnTo>
                  <a:lnTo>
                    <a:pt x="2799" y="0"/>
                  </a:lnTo>
                  <a:lnTo>
                    <a:pt x="2796" y="3"/>
                  </a:lnTo>
                  <a:lnTo>
                    <a:pt x="2794" y="3"/>
                  </a:lnTo>
                  <a:lnTo>
                    <a:pt x="2794" y="7"/>
                  </a:lnTo>
                  <a:lnTo>
                    <a:pt x="2794" y="10"/>
                  </a:lnTo>
                  <a:lnTo>
                    <a:pt x="2796" y="13"/>
                  </a:lnTo>
                  <a:lnTo>
                    <a:pt x="2799" y="13"/>
                  </a:lnTo>
                  <a:lnTo>
                    <a:pt x="2801" y="0"/>
                  </a:lnTo>
                  <a:lnTo>
                    <a:pt x="2801" y="0"/>
                  </a:lnTo>
                  <a:lnTo>
                    <a:pt x="2799" y="0"/>
                  </a:lnTo>
                  <a:lnTo>
                    <a:pt x="2797" y="0"/>
                  </a:lnTo>
                  <a:lnTo>
                    <a:pt x="2793" y="0"/>
                  </a:lnTo>
                  <a:lnTo>
                    <a:pt x="2788" y="0"/>
                  </a:lnTo>
                  <a:lnTo>
                    <a:pt x="2781" y="0"/>
                  </a:lnTo>
                  <a:lnTo>
                    <a:pt x="2781" y="0"/>
                  </a:lnTo>
                  <a:lnTo>
                    <a:pt x="2781" y="0"/>
                  </a:lnTo>
                  <a:lnTo>
                    <a:pt x="2775" y="2"/>
                  </a:lnTo>
                  <a:lnTo>
                    <a:pt x="2775" y="8"/>
                  </a:lnTo>
                  <a:lnTo>
                    <a:pt x="2775" y="2"/>
                  </a:lnTo>
                  <a:lnTo>
                    <a:pt x="2770" y="2"/>
                  </a:lnTo>
                  <a:lnTo>
                    <a:pt x="2769" y="2"/>
                  </a:lnTo>
                  <a:lnTo>
                    <a:pt x="2760" y="3"/>
                  </a:lnTo>
                  <a:lnTo>
                    <a:pt x="2762" y="10"/>
                  </a:lnTo>
                  <a:lnTo>
                    <a:pt x="2762" y="3"/>
                  </a:lnTo>
                  <a:lnTo>
                    <a:pt x="2752" y="3"/>
                  </a:lnTo>
                  <a:lnTo>
                    <a:pt x="2744" y="3"/>
                  </a:lnTo>
                  <a:lnTo>
                    <a:pt x="2744" y="3"/>
                  </a:lnTo>
                  <a:lnTo>
                    <a:pt x="2733" y="3"/>
                  </a:lnTo>
                  <a:lnTo>
                    <a:pt x="2736" y="10"/>
                  </a:lnTo>
                  <a:lnTo>
                    <a:pt x="2736" y="3"/>
                  </a:lnTo>
                  <a:lnTo>
                    <a:pt x="2725" y="3"/>
                  </a:lnTo>
                  <a:lnTo>
                    <a:pt x="2715" y="3"/>
                  </a:lnTo>
                  <a:lnTo>
                    <a:pt x="2715" y="18"/>
                  </a:lnTo>
                  <a:lnTo>
                    <a:pt x="2725" y="18"/>
                  </a:lnTo>
                  <a:lnTo>
                    <a:pt x="2736" y="18"/>
                  </a:lnTo>
                  <a:lnTo>
                    <a:pt x="2738" y="18"/>
                  </a:lnTo>
                  <a:lnTo>
                    <a:pt x="2746" y="15"/>
                  </a:lnTo>
                  <a:lnTo>
                    <a:pt x="2744" y="10"/>
                  </a:lnTo>
                  <a:lnTo>
                    <a:pt x="2744" y="15"/>
                  </a:lnTo>
                  <a:lnTo>
                    <a:pt x="2752" y="15"/>
                  </a:lnTo>
                  <a:lnTo>
                    <a:pt x="2762" y="15"/>
                  </a:lnTo>
                  <a:lnTo>
                    <a:pt x="2762" y="15"/>
                  </a:lnTo>
                  <a:lnTo>
                    <a:pt x="2772" y="15"/>
                  </a:lnTo>
                  <a:lnTo>
                    <a:pt x="2770" y="8"/>
                  </a:lnTo>
                  <a:lnTo>
                    <a:pt x="2770" y="15"/>
                  </a:lnTo>
                  <a:lnTo>
                    <a:pt x="2775" y="15"/>
                  </a:lnTo>
                  <a:lnTo>
                    <a:pt x="2775" y="15"/>
                  </a:lnTo>
                  <a:lnTo>
                    <a:pt x="2777" y="15"/>
                  </a:lnTo>
                  <a:lnTo>
                    <a:pt x="2783" y="15"/>
                  </a:lnTo>
                  <a:lnTo>
                    <a:pt x="2781" y="7"/>
                  </a:lnTo>
                  <a:lnTo>
                    <a:pt x="2781" y="15"/>
                  </a:lnTo>
                  <a:lnTo>
                    <a:pt x="2788" y="15"/>
                  </a:lnTo>
                  <a:lnTo>
                    <a:pt x="2793" y="15"/>
                  </a:lnTo>
                  <a:lnTo>
                    <a:pt x="2797" y="15"/>
                  </a:lnTo>
                  <a:lnTo>
                    <a:pt x="2799" y="15"/>
                  </a:lnTo>
                  <a:lnTo>
                    <a:pt x="2801" y="15"/>
                  </a:lnTo>
                  <a:lnTo>
                    <a:pt x="2801" y="15"/>
                  </a:lnTo>
                  <a:lnTo>
                    <a:pt x="2801" y="13"/>
                  </a:lnTo>
                  <a:lnTo>
                    <a:pt x="2806" y="13"/>
                  </a:lnTo>
                  <a:lnTo>
                    <a:pt x="2807" y="13"/>
                  </a:lnTo>
                  <a:lnTo>
                    <a:pt x="2810" y="10"/>
                  </a:lnTo>
                  <a:lnTo>
                    <a:pt x="2810" y="7"/>
                  </a:lnTo>
                  <a:lnTo>
                    <a:pt x="2810" y="3"/>
                  </a:lnTo>
                  <a:lnTo>
                    <a:pt x="2807" y="3"/>
                  </a:lnTo>
                  <a:lnTo>
                    <a:pt x="2806" y="0"/>
                  </a:lnTo>
                  <a:lnTo>
                    <a:pt x="2801" y="0"/>
                  </a:lnTo>
                  <a:lnTo>
                    <a:pt x="2801" y="0"/>
                  </a:lnTo>
                  <a:lnTo>
                    <a:pt x="2799" y="0"/>
                  </a:lnTo>
                  <a:lnTo>
                    <a:pt x="2799" y="0"/>
                  </a:lnTo>
                  <a:lnTo>
                    <a:pt x="2796" y="0"/>
                  </a:lnTo>
                  <a:lnTo>
                    <a:pt x="2794" y="0"/>
                  </a:lnTo>
                  <a:lnTo>
                    <a:pt x="2793" y="2"/>
                  </a:lnTo>
                  <a:lnTo>
                    <a:pt x="2796" y="8"/>
                  </a:lnTo>
                  <a:lnTo>
                    <a:pt x="2796" y="2"/>
                  </a:lnTo>
                  <a:lnTo>
                    <a:pt x="2793" y="2"/>
                  </a:lnTo>
                  <a:lnTo>
                    <a:pt x="2791" y="2"/>
                  </a:lnTo>
                  <a:lnTo>
                    <a:pt x="2783" y="3"/>
                  </a:lnTo>
                  <a:lnTo>
                    <a:pt x="2783" y="10"/>
                  </a:lnTo>
                  <a:lnTo>
                    <a:pt x="2783" y="3"/>
                  </a:lnTo>
                  <a:lnTo>
                    <a:pt x="2777" y="3"/>
                  </a:lnTo>
                  <a:lnTo>
                    <a:pt x="2777" y="3"/>
                  </a:lnTo>
                  <a:lnTo>
                    <a:pt x="2769" y="3"/>
                  </a:lnTo>
                  <a:lnTo>
                    <a:pt x="2770" y="10"/>
                  </a:lnTo>
                  <a:lnTo>
                    <a:pt x="2770" y="3"/>
                  </a:lnTo>
                  <a:lnTo>
                    <a:pt x="2757" y="3"/>
                  </a:lnTo>
                  <a:lnTo>
                    <a:pt x="2757" y="11"/>
                  </a:lnTo>
                  <a:lnTo>
                    <a:pt x="2757" y="3"/>
                  </a:lnTo>
                  <a:lnTo>
                    <a:pt x="2746" y="3"/>
                  </a:lnTo>
                  <a:lnTo>
                    <a:pt x="2746" y="3"/>
                  </a:lnTo>
                  <a:lnTo>
                    <a:pt x="2731" y="5"/>
                  </a:lnTo>
                  <a:lnTo>
                    <a:pt x="2730" y="5"/>
                  </a:lnTo>
                  <a:lnTo>
                    <a:pt x="2715" y="8"/>
                  </a:lnTo>
                  <a:lnTo>
                    <a:pt x="2715" y="15"/>
                  </a:lnTo>
                  <a:lnTo>
                    <a:pt x="2715" y="8"/>
                  </a:lnTo>
                  <a:lnTo>
                    <a:pt x="2696" y="10"/>
                  </a:lnTo>
                  <a:lnTo>
                    <a:pt x="2677" y="10"/>
                  </a:lnTo>
                  <a:lnTo>
                    <a:pt x="2654" y="11"/>
                  </a:lnTo>
                  <a:lnTo>
                    <a:pt x="2628" y="13"/>
                  </a:lnTo>
                  <a:lnTo>
                    <a:pt x="2601" y="15"/>
                  </a:lnTo>
                  <a:lnTo>
                    <a:pt x="2601" y="21"/>
                  </a:lnTo>
                  <a:lnTo>
                    <a:pt x="2601" y="15"/>
                  </a:lnTo>
                  <a:lnTo>
                    <a:pt x="2574" y="15"/>
                  </a:lnTo>
                  <a:lnTo>
                    <a:pt x="2574" y="15"/>
                  </a:lnTo>
                  <a:lnTo>
                    <a:pt x="2543" y="21"/>
                  </a:lnTo>
                  <a:lnTo>
                    <a:pt x="2543" y="28"/>
                  </a:lnTo>
                  <a:lnTo>
                    <a:pt x="2543" y="21"/>
                  </a:lnTo>
                  <a:lnTo>
                    <a:pt x="2513" y="21"/>
                  </a:lnTo>
                  <a:lnTo>
                    <a:pt x="2513" y="21"/>
                  </a:lnTo>
                  <a:lnTo>
                    <a:pt x="2480" y="23"/>
                  </a:lnTo>
                  <a:lnTo>
                    <a:pt x="2448" y="26"/>
                  </a:lnTo>
                  <a:lnTo>
                    <a:pt x="2414" y="29"/>
                  </a:lnTo>
                  <a:lnTo>
                    <a:pt x="2382" y="31"/>
                  </a:lnTo>
                  <a:lnTo>
                    <a:pt x="2347" y="34"/>
                  </a:lnTo>
                  <a:lnTo>
                    <a:pt x="2313" y="36"/>
                  </a:lnTo>
                  <a:lnTo>
                    <a:pt x="2279" y="37"/>
                  </a:lnTo>
                  <a:lnTo>
                    <a:pt x="2247" y="42"/>
                  </a:lnTo>
                  <a:lnTo>
                    <a:pt x="2215" y="42"/>
                  </a:lnTo>
                  <a:lnTo>
                    <a:pt x="2183" y="45"/>
                  </a:lnTo>
                  <a:lnTo>
                    <a:pt x="2154" y="49"/>
                  </a:lnTo>
                  <a:lnTo>
                    <a:pt x="2125" y="49"/>
                  </a:lnTo>
                  <a:lnTo>
                    <a:pt x="2125" y="57"/>
                  </a:lnTo>
                  <a:lnTo>
                    <a:pt x="2125" y="49"/>
                  </a:lnTo>
                  <a:lnTo>
                    <a:pt x="2097" y="50"/>
                  </a:lnTo>
                  <a:lnTo>
                    <a:pt x="2097" y="50"/>
                  </a:lnTo>
                  <a:lnTo>
                    <a:pt x="2073" y="55"/>
                  </a:lnTo>
                  <a:lnTo>
                    <a:pt x="2047" y="55"/>
                  </a:lnTo>
                  <a:lnTo>
                    <a:pt x="2030" y="57"/>
                  </a:lnTo>
                  <a:lnTo>
                    <a:pt x="2010" y="57"/>
                  </a:lnTo>
                  <a:lnTo>
                    <a:pt x="2010" y="63"/>
                  </a:lnTo>
                  <a:lnTo>
                    <a:pt x="2010" y="57"/>
                  </a:lnTo>
                  <a:lnTo>
                    <a:pt x="1996" y="57"/>
                  </a:lnTo>
                  <a:lnTo>
                    <a:pt x="1996" y="57"/>
                  </a:lnTo>
                  <a:lnTo>
                    <a:pt x="1994" y="57"/>
                  </a:lnTo>
                  <a:lnTo>
                    <a:pt x="1985" y="60"/>
                  </a:lnTo>
                  <a:lnTo>
                    <a:pt x="1986" y="66"/>
                  </a:lnTo>
                  <a:lnTo>
                    <a:pt x="1986" y="60"/>
                  </a:lnTo>
                  <a:lnTo>
                    <a:pt x="1980" y="60"/>
                  </a:lnTo>
                  <a:lnTo>
                    <a:pt x="1976" y="60"/>
                  </a:lnTo>
                  <a:lnTo>
                    <a:pt x="1976" y="73"/>
                  </a:lnTo>
                  <a:lnTo>
                    <a:pt x="1980" y="73"/>
                  </a:lnTo>
                  <a:lnTo>
                    <a:pt x="1980" y="71"/>
                  </a:lnTo>
                  <a:lnTo>
                    <a:pt x="1983" y="68"/>
                  </a:lnTo>
                  <a:lnTo>
                    <a:pt x="1983" y="66"/>
                  </a:lnTo>
                  <a:lnTo>
                    <a:pt x="1983" y="63"/>
                  </a:lnTo>
                  <a:lnTo>
                    <a:pt x="1980" y="61"/>
                  </a:lnTo>
                  <a:lnTo>
                    <a:pt x="1980" y="60"/>
                  </a:lnTo>
                  <a:lnTo>
                    <a:pt x="1976" y="66"/>
                  </a:lnTo>
                  <a:lnTo>
                    <a:pt x="1976" y="74"/>
                  </a:lnTo>
                  <a:lnTo>
                    <a:pt x="1976" y="74"/>
                  </a:lnTo>
                  <a:lnTo>
                    <a:pt x="1980" y="74"/>
                  </a:lnTo>
                  <a:lnTo>
                    <a:pt x="1988" y="74"/>
                  </a:lnTo>
                  <a:lnTo>
                    <a:pt x="1989" y="74"/>
                  </a:lnTo>
                  <a:lnTo>
                    <a:pt x="1997" y="73"/>
                  </a:lnTo>
                  <a:lnTo>
                    <a:pt x="2005" y="71"/>
                  </a:lnTo>
                  <a:lnTo>
                    <a:pt x="2004" y="63"/>
                  </a:lnTo>
                  <a:lnTo>
                    <a:pt x="2004" y="71"/>
                  </a:lnTo>
                  <a:lnTo>
                    <a:pt x="2013" y="71"/>
                  </a:lnTo>
                  <a:lnTo>
                    <a:pt x="2015" y="71"/>
                  </a:lnTo>
                  <a:lnTo>
                    <a:pt x="2025" y="69"/>
                  </a:lnTo>
                  <a:lnTo>
                    <a:pt x="2023" y="63"/>
                  </a:lnTo>
                  <a:lnTo>
                    <a:pt x="2023" y="69"/>
                  </a:lnTo>
                  <a:lnTo>
                    <a:pt x="2033" y="69"/>
                  </a:lnTo>
                  <a:lnTo>
                    <a:pt x="2034" y="69"/>
                  </a:lnTo>
                  <a:lnTo>
                    <a:pt x="2044" y="69"/>
                  </a:lnTo>
                  <a:lnTo>
                    <a:pt x="2042" y="61"/>
                  </a:lnTo>
                  <a:lnTo>
                    <a:pt x="2042" y="69"/>
                  </a:lnTo>
                  <a:lnTo>
                    <a:pt x="2051" y="69"/>
                  </a:lnTo>
                  <a:lnTo>
                    <a:pt x="2054" y="69"/>
                  </a:lnTo>
                  <a:lnTo>
                    <a:pt x="2060" y="68"/>
                  </a:lnTo>
                  <a:lnTo>
                    <a:pt x="2060" y="61"/>
                  </a:lnTo>
                  <a:lnTo>
                    <a:pt x="2060" y="68"/>
                  </a:lnTo>
                  <a:lnTo>
                    <a:pt x="2067" y="68"/>
                  </a:lnTo>
                  <a:lnTo>
                    <a:pt x="2068" y="68"/>
                  </a:lnTo>
                  <a:lnTo>
                    <a:pt x="2071" y="68"/>
                  </a:lnTo>
                  <a:lnTo>
                    <a:pt x="2071" y="68"/>
                  </a:lnTo>
                  <a:lnTo>
                    <a:pt x="2075" y="68"/>
                  </a:lnTo>
                  <a:lnTo>
                    <a:pt x="2076" y="66"/>
                  </a:lnTo>
                  <a:lnTo>
                    <a:pt x="2078" y="63"/>
                  </a:lnTo>
                  <a:lnTo>
                    <a:pt x="2078" y="61"/>
                  </a:lnTo>
                  <a:lnTo>
                    <a:pt x="2078" y="58"/>
                  </a:lnTo>
                  <a:lnTo>
                    <a:pt x="2076" y="57"/>
                  </a:lnTo>
                  <a:lnTo>
                    <a:pt x="2075" y="55"/>
                  </a:lnTo>
                  <a:lnTo>
                    <a:pt x="2071" y="55"/>
                  </a:lnTo>
                  <a:lnTo>
                    <a:pt x="2070" y="55"/>
                  </a:lnTo>
                  <a:lnTo>
                    <a:pt x="2067" y="55"/>
                  </a:lnTo>
                  <a:lnTo>
                    <a:pt x="2057" y="55"/>
                  </a:lnTo>
                  <a:lnTo>
                    <a:pt x="2057" y="55"/>
                  </a:lnTo>
                  <a:lnTo>
                    <a:pt x="2047" y="55"/>
                  </a:lnTo>
                  <a:lnTo>
                    <a:pt x="2031" y="57"/>
                  </a:lnTo>
                  <a:lnTo>
                    <a:pt x="2010" y="57"/>
                  </a:lnTo>
                  <a:lnTo>
                    <a:pt x="1986" y="58"/>
                  </a:lnTo>
                  <a:lnTo>
                    <a:pt x="1986" y="65"/>
                  </a:lnTo>
                  <a:lnTo>
                    <a:pt x="1986" y="58"/>
                  </a:lnTo>
                  <a:lnTo>
                    <a:pt x="1960" y="60"/>
                  </a:lnTo>
                  <a:lnTo>
                    <a:pt x="1933" y="61"/>
                  </a:lnTo>
                  <a:lnTo>
                    <a:pt x="1933" y="61"/>
                  </a:lnTo>
                  <a:lnTo>
                    <a:pt x="1904" y="63"/>
                  </a:lnTo>
                  <a:lnTo>
                    <a:pt x="1877" y="65"/>
                  </a:lnTo>
                  <a:lnTo>
                    <a:pt x="1846" y="68"/>
                  </a:lnTo>
                  <a:lnTo>
                    <a:pt x="1815" y="69"/>
                  </a:lnTo>
                  <a:lnTo>
                    <a:pt x="1780" y="71"/>
                  </a:lnTo>
                  <a:lnTo>
                    <a:pt x="1745" y="74"/>
                  </a:lnTo>
                  <a:lnTo>
                    <a:pt x="1709" y="76"/>
                  </a:lnTo>
                  <a:lnTo>
                    <a:pt x="1672" y="79"/>
                  </a:lnTo>
                  <a:lnTo>
                    <a:pt x="1634" y="82"/>
                  </a:lnTo>
                  <a:lnTo>
                    <a:pt x="1634" y="87"/>
                  </a:lnTo>
                  <a:lnTo>
                    <a:pt x="1634" y="82"/>
                  </a:lnTo>
                  <a:lnTo>
                    <a:pt x="1595" y="84"/>
                  </a:lnTo>
                  <a:lnTo>
                    <a:pt x="1595" y="84"/>
                  </a:lnTo>
                  <a:lnTo>
                    <a:pt x="1555" y="86"/>
                  </a:lnTo>
                  <a:lnTo>
                    <a:pt x="1513" y="87"/>
                  </a:lnTo>
                  <a:lnTo>
                    <a:pt x="1471" y="92"/>
                  </a:lnTo>
                  <a:lnTo>
                    <a:pt x="1428" y="94"/>
                  </a:lnTo>
                  <a:lnTo>
                    <a:pt x="1384" y="95"/>
                  </a:lnTo>
                  <a:lnTo>
                    <a:pt x="1339" y="98"/>
                  </a:lnTo>
                  <a:lnTo>
                    <a:pt x="1294" y="102"/>
                  </a:lnTo>
                  <a:lnTo>
                    <a:pt x="1294" y="107"/>
                  </a:lnTo>
                  <a:lnTo>
                    <a:pt x="1294" y="102"/>
                  </a:lnTo>
                  <a:lnTo>
                    <a:pt x="1249" y="102"/>
                  </a:lnTo>
                  <a:lnTo>
                    <a:pt x="1249" y="102"/>
                  </a:lnTo>
                  <a:lnTo>
                    <a:pt x="1204" y="107"/>
                  </a:lnTo>
                  <a:lnTo>
                    <a:pt x="1157" y="107"/>
                  </a:lnTo>
                  <a:lnTo>
                    <a:pt x="1107" y="110"/>
                  </a:lnTo>
                  <a:lnTo>
                    <a:pt x="1060" y="113"/>
                  </a:lnTo>
                  <a:lnTo>
                    <a:pt x="1060" y="119"/>
                  </a:lnTo>
                  <a:lnTo>
                    <a:pt x="1060" y="113"/>
                  </a:lnTo>
                  <a:lnTo>
                    <a:pt x="1014" y="113"/>
                  </a:lnTo>
                  <a:lnTo>
                    <a:pt x="1014" y="113"/>
                  </a:lnTo>
                  <a:lnTo>
                    <a:pt x="970" y="113"/>
                  </a:lnTo>
                  <a:lnTo>
                    <a:pt x="970" y="121"/>
                  </a:lnTo>
                  <a:lnTo>
                    <a:pt x="970" y="113"/>
                  </a:lnTo>
                  <a:lnTo>
                    <a:pt x="928" y="116"/>
                  </a:lnTo>
                  <a:lnTo>
                    <a:pt x="891" y="116"/>
                  </a:lnTo>
                  <a:lnTo>
                    <a:pt x="854" y="118"/>
                  </a:lnTo>
                  <a:lnTo>
                    <a:pt x="822" y="119"/>
                  </a:lnTo>
                  <a:lnTo>
                    <a:pt x="790" y="119"/>
                  </a:lnTo>
                  <a:lnTo>
                    <a:pt x="790" y="119"/>
                  </a:lnTo>
                  <a:lnTo>
                    <a:pt x="759" y="121"/>
                  </a:lnTo>
                  <a:lnTo>
                    <a:pt x="759" y="129"/>
                  </a:lnTo>
                  <a:lnTo>
                    <a:pt x="759" y="121"/>
                  </a:lnTo>
                  <a:lnTo>
                    <a:pt x="729" y="121"/>
                  </a:lnTo>
                  <a:lnTo>
                    <a:pt x="695" y="123"/>
                  </a:lnTo>
                  <a:lnTo>
                    <a:pt x="666" y="123"/>
                  </a:lnTo>
                  <a:lnTo>
                    <a:pt x="634" y="123"/>
                  </a:lnTo>
                  <a:lnTo>
                    <a:pt x="602" y="123"/>
                  </a:lnTo>
                  <a:lnTo>
                    <a:pt x="568" y="123"/>
                  </a:lnTo>
                  <a:lnTo>
                    <a:pt x="534" y="123"/>
                  </a:lnTo>
                  <a:lnTo>
                    <a:pt x="497" y="123"/>
                  </a:lnTo>
                  <a:lnTo>
                    <a:pt x="455" y="124"/>
                  </a:lnTo>
                  <a:lnTo>
                    <a:pt x="413" y="124"/>
                  </a:lnTo>
                  <a:lnTo>
                    <a:pt x="367" y="126"/>
                  </a:lnTo>
                  <a:lnTo>
                    <a:pt x="318" y="127"/>
                  </a:lnTo>
                  <a:lnTo>
                    <a:pt x="262" y="129"/>
                  </a:lnTo>
                  <a:lnTo>
                    <a:pt x="206" y="129"/>
                  </a:lnTo>
                  <a:lnTo>
                    <a:pt x="143" y="131"/>
                  </a:lnTo>
                  <a:lnTo>
                    <a:pt x="74" y="131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3402409" y="2733516"/>
              <a:ext cx="3401834" cy="119418"/>
            </a:xfrm>
            <a:custGeom>
              <a:avLst/>
              <a:gdLst>
                <a:gd name="T0" fmla="*/ 315 w 2806"/>
                <a:gd name="T1" fmla="*/ 141 h 147"/>
                <a:gd name="T2" fmla="*/ 602 w 2806"/>
                <a:gd name="T3" fmla="*/ 137 h 147"/>
                <a:gd name="T4" fmla="*/ 822 w 2806"/>
                <a:gd name="T5" fmla="*/ 134 h 147"/>
                <a:gd name="T6" fmla="*/ 1012 w 2806"/>
                <a:gd name="T7" fmla="*/ 120 h 147"/>
                <a:gd name="T8" fmla="*/ 1154 w 2806"/>
                <a:gd name="T9" fmla="*/ 121 h 147"/>
                <a:gd name="T10" fmla="*/ 1339 w 2806"/>
                <a:gd name="T11" fmla="*/ 113 h 147"/>
                <a:gd name="T12" fmla="*/ 1511 w 2806"/>
                <a:gd name="T13" fmla="*/ 102 h 147"/>
                <a:gd name="T14" fmla="*/ 1669 w 2806"/>
                <a:gd name="T15" fmla="*/ 92 h 147"/>
                <a:gd name="T16" fmla="*/ 1845 w 2806"/>
                <a:gd name="T17" fmla="*/ 73 h 147"/>
                <a:gd name="T18" fmla="*/ 1933 w 2806"/>
                <a:gd name="T19" fmla="*/ 76 h 147"/>
                <a:gd name="T20" fmla="*/ 2043 w 2806"/>
                <a:gd name="T21" fmla="*/ 62 h 147"/>
                <a:gd name="T22" fmla="*/ 2065 w 2806"/>
                <a:gd name="T23" fmla="*/ 55 h 147"/>
                <a:gd name="T24" fmla="*/ 2068 w 2806"/>
                <a:gd name="T25" fmla="*/ 55 h 147"/>
                <a:gd name="T26" fmla="*/ 2049 w 2806"/>
                <a:gd name="T27" fmla="*/ 55 h 147"/>
                <a:gd name="T28" fmla="*/ 2011 w 2806"/>
                <a:gd name="T29" fmla="*/ 55 h 147"/>
                <a:gd name="T30" fmla="*/ 1978 w 2806"/>
                <a:gd name="T31" fmla="*/ 58 h 147"/>
                <a:gd name="T32" fmla="*/ 1964 w 2806"/>
                <a:gd name="T33" fmla="*/ 65 h 147"/>
                <a:gd name="T34" fmla="*/ 1983 w 2806"/>
                <a:gd name="T35" fmla="*/ 73 h 147"/>
                <a:gd name="T36" fmla="*/ 2096 w 2806"/>
                <a:gd name="T37" fmla="*/ 65 h 147"/>
                <a:gd name="T38" fmla="*/ 2212 w 2806"/>
                <a:gd name="T39" fmla="*/ 57 h 147"/>
                <a:gd name="T40" fmla="*/ 2445 w 2806"/>
                <a:gd name="T41" fmla="*/ 41 h 147"/>
                <a:gd name="T42" fmla="*/ 2653 w 2806"/>
                <a:gd name="T43" fmla="*/ 25 h 147"/>
                <a:gd name="T44" fmla="*/ 2730 w 2806"/>
                <a:gd name="T45" fmla="*/ 18 h 147"/>
                <a:gd name="T46" fmla="*/ 2775 w 2806"/>
                <a:gd name="T47" fmla="*/ 16 h 147"/>
                <a:gd name="T48" fmla="*/ 2793 w 2806"/>
                <a:gd name="T49" fmla="*/ 7 h 147"/>
                <a:gd name="T50" fmla="*/ 2793 w 2806"/>
                <a:gd name="T51" fmla="*/ 0 h 147"/>
                <a:gd name="T52" fmla="*/ 2796 w 2806"/>
                <a:gd name="T53" fmla="*/ 0 h 147"/>
                <a:gd name="T54" fmla="*/ 2764 w 2806"/>
                <a:gd name="T55" fmla="*/ 0 h 147"/>
                <a:gd name="T56" fmla="*/ 2751 w 2806"/>
                <a:gd name="T57" fmla="*/ 0 h 147"/>
                <a:gd name="T58" fmla="*/ 2714 w 2806"/>
                <a:gd name="T59" fmla="*/ 4 h 147"/>
                <a:gd name="T60" fmla="*/ 2741 w 2806"/>
                <a:gd name="T61" fmla="*/ 16 h 147"/>
                <a:gd name="T62" fmla="*/ 2767 w 2806"/>
                <a:gd name="T63" fmla="*/ 16 h 147"/>
                <a:gd name="T64" fmla="*/ 2793 w 2806"/>
                <a:gd name="T65" fmla="*/ 13 h 147"/>
                <a:gd name="T66" fmla="*/ 2806 w 2806"/>
                <a:gd name="T67" fmla="*/ 7 h 147"/>
                <a:gd name="T68" fmla="*/ 2793 w 2806"/>
                <a:gd name="T69" fmla="*/ 0 h 147"/>
                <a:gd name="T70" fmla="*/ 2783 w 2806"/>
                <a:gd name="T71" fmla="*/ 0 h 147"/>
                <a:gd name="T72" fmla="*/ 2743 w 2806"/>
                <a:gd name="T73" fmla="*/ 5 h 147"/>
                <a:gd name="T74" fmla="*/ 2674 w 2806"/>
                <a:gd name="T75" fmla="*/ 10 h 147"/>
                <a:gd name="T76" fmla="*/ 2477 w 2806"/>
                <a:gd name="T77" fmla="*/ 25 h 147"/>
                <a:gd name="T78" fmla="*/ 2244 w 2806"/>
                <a:gd name="T79" fmla="*/ 39 h 147"/>
                <a:gd name="T80" fmla="*/ 2123 w 2806"/>
                <a:gd name="T81" fmla="*/ 49 h 147"/>
                <a:gd name="T82" fmla="*/ 1983 w 2806"/>
                <a:gd name="T83" fmla="*/ 58 h 147"/>
                <a:gd name="T84" fmla="*/ 1975 w 2806"/>
                <a:gd name="T85" fmla="*/ 71 h 147"/>
                <a:gd name="T86" fmla="*/ 1970 w 2806"/>
                <a:gd name="T87" fmla="*/ 65 h 147"/>
                <a:gd name="T88" fmla="*/ 2002 w 2806"/>
                <a:gd name="T89" fmla="*/ 71 h 147"/>
                <a:gd name="T90" fmla="*/ 2030 w 2806"/>
                <a:gd name="T91" fmla="*/ 63 h 147"/>
                <a:gd name="T92" fmla="*/ 2059 w 2806"/>
                <a:gd name="T93" fmla="*/ 70 h 147"/>
                <a:gd name="T94" fmla="*/ 2077 w 2806"/>
                <a:gd name="T95" fmla="*/ 63 h 147"/>
                <a:gd name="T96" fmla="*/ 2056 w 2806"/>
                <a:gd name="T97" fmla="*/ 55 h 147"/>
                <a:gd name="T98" fmla="*/ 1959 w 2806"/>
                <a:gd name="T99" fmla="*/ 66 h 147"/>
                <a:gd name="T100" fmla="*/ 1875 w 2806"/>
                <a:gd name="T101" fmla="*/ 65 h 147"/>
                <a:gd name="T102" fmla="*/ 1708 w 2806"/>
                <a:gd name="T103" fmla="*/ 83 h 147"/>
                <a:gd name="T104" fmla="*/ 1552 w 2806"/>
                <a:gd name="T105" fmla="*/ 94 h 147"/>
                <a:gd name="T106" fmla="*/ 1339 w 2806"/>
                <a:gd name="T107" fmla="*/ 99 h 147"/>
                <a:gd name="T108" fmla="*/ 1201 w 2806"/>
                <a:gd name="T109" fmla="*/ 113 h 147"/>
                <a:gd name="T110" fmla="*/ 1059 w 2806"/>
                <a:gd name="T111" fmla="*/ 112 h 147"/>
                <a:gd name="T112" fmla="*/ 892 w 2806"/>
                <a:gd name="T113" fmla="*/ 118 h 147"/>
                <a:gd name="T114" fmla="*/ 665 w 2806"/>
                <a:gd name="T115" fmla="*/ 121 h 147"/>
                <a:gd name="T116" fmla="*/ 412 w 2806"/>
                <a:gd name="T117" fmla="*/ 126 h 147"/>
                <a:gd name="T118" fmla="*/ 0 w 2806"/>
                <a:gd name="T119" fmla="*/ 13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6" h="147">
                  <a:moveTo>
                    <a:pt x="0" y="132"/>
                  </a:moveTo>
                  <a:lnTo>
                    <a:pt x="0" y="147"/>
                  </a:lnTo>
                  <a:lnTo>
                    <a:pt x="74" y="145"/>
                  </a:lnTo>
                  <a:lnTo>
                    <a:pt x="142" y="144"/>
                  </a:lnTo>
                  <a:lnTo>
                    <a:pt x="204" y="144"/>
                  </a:lnTo>
                  <a:lnTo>
                    <a:pt x="262" y="144"/>
                  </a:lnTo>
                  <a:lnTo>
                    <a:pt x="315" y="141"/>
                  </a:lnTo>
                  <a:lnTo>
                    <a:pt x="367" y="141"/>
                  </a:lnTo>
                  <a:lnTo>
                    <a:pt x="412" y="141"/>
                  </a:lnTo>
                  <a:lnTo>
                    <a:pt x="455" y="141"/>
                  </a:lnTo>
                  <a:lnTo>
                    <a:pt x="496" y="139"/>
                  </a:lnTo>
                  <a:lnTo>
                    <a:pt x="531" y="139"/>
                  </a:lnTo>
                  <a:lnTo>
                    <a:pt x="567" y="137"/>
                  </a:lnTo>
                  <a:lnTo>
                    <a:pt x="602" y="137"/>
                  </a:lnTo>
                  <a:lnTo>
                    <a:pt x="633" y="137"/>
                  </a:lnTo>
                  <a:lnTo>
                    <a:pt x="665" y="136"/>
                  </a:lnTo>
                  <a:lnTo>
                    <a:pt x="695" y="136"/>
                  </a:lnTo>
                  <a:lnTo>
                    <a:pt x="727" y="136"/>
                  </a:lnTo>
                  <a:lnTo>
                    <a:pt x="758" y="136"/>
                  </a:lnTo>
                  <a:lnTo>
                    <a:pt x="789" y="134"/>
                  </a:lnTo>
                  <a:lnTo>
                    <a:pt x="822" y="134"/>
                  </a:lnTo>
                  <a:lnTo>
                    <a:pt x="855" y="132"/>
                  </a:lnTo>
                  <a:lnTo>
                    <a:pt x="892" y="131"/>
                  </a:lnTo>
                  <a:lnTo>
                    <a:pt x="927" y="131"/>
                  </a:lnTo>
                  <a:lnTo>
                    <a:pt x="969" y="129"/>
                  </a:lnTo>
                  <a:lnTo>
                    <a:pt x="969" y="129"/>
                  </a:lnTo>
                  <a:lnTo>
                    <a:pt x="1012" y="128"/>
                  </a:lnTo>
                  <a:lnTo>
                    <a:pt x="1012" y="120"/>
                  </a:lnTo>
                  <a:lnTo>
                    <a:pt x="1012" y="128"/>
                  </a:lnTo>
                  <a:lnTo>
                    <a:pt x="1059" y="126"/>
                  </a:lnTo>
                  <a:lnTo>
                    <a:pt x="1107" y="126"/>
                  </a:lnTo>
                  <a:lnTo>
                    <a:pt x="1107" y="126"/>
                  </a:lnTo>
                  <a:lnTo>
                    <a:pt x="1154" y="121"/>
                  </a:lnTo>
                  <a:lnTo>
                    <a:pt x="1154" y="113"/>
                  </a:lnTo>
                  <a:lnTo>
                    <a:pt x="1154" y="121"/>
                  </a:lnTo>
                  <a:lnTo>
                    <a:pt x="1201" y="120"/>
                  </a:lnTo>
                  <a:lnTo>
                    <a:pt x="1202" y="120"/>
                  </a:lnTo>
                  <a:lnTo>
                    <a:pt x="1247" y="120"/>
                  </a:lnTo>
                  <a:lnTo>
                    <a:pt x="1293" y="115"/>
                  </a:lnTo>
                  <a:lnTo>
                    <a:pt x="1293" y="107"/>
                  </a:lnTo>
                  <a:lnTo>
                    <a:pt x="1293" y="115"/>
                  </a:lnTo>
                  <a:lnTo>
                    <a:pt x="1339" y="113"/>
                  </a:lnTo>
                  <a:lnTo>
                    <a:pt x="1339" y="113"/>
                  </a:lnTo>
                  <a:lnTo>
                    <a:pt x="1384" y="110"/>
                  </a:lnTo>
                  <a:lnTo>
                    <a:pt x="1428" y="108"/>
                  </a:lnTo>
                  <a:lnTo>
                    <a:pt x="1470" y="105"/>
                  </a:lnTo>
                  <a:lnTo>
                    <a:pt x="1513" y="102"/>
                  </a:lnTo>
                  <a:lnTo>
                    <a:pt x="1511" y="95"/>
                  </a:lnTo>
                  <a:lnTo>
                    <a:pt x="1511" y="102"/>
                  </a:lnTo>
                  <a:lnTo>
                    <a:pt x="1552" y="102"/>
                  </a:lnTo>
                  <a:lnTo>
                    <a:pt x="1553" y="102"/>
                  </a:lnTo>
                  <a:lnTo>
                    <a:pt x="1595" y="97"/>
                  </a:lnTo>
                  <a:lnTo>
                    <a:pt x="1632" y="95"/>
                  </a:lnTo>
                  <a:lnTo>
                    <a:pt x="1671" y="92"/>
                  </a:lnTo>
                  <a:lnTo>
                    <a:pt x="1669" y="84"/>
                  </a:lnTo>
                  <a:lnTo>
                    <a:pt x="1669" y="92"/>
                  </a:lnTo>
                  <a:lnTo>
                    <a:pt x="1708" y="91"/>
                  </a:lnTo>
                  <a:lnTo>
                    <a:pt x="1709" y="91"/>
                  </a:lnTo>
                  <a:lnTo>
                    <a:pt x="1743" y="89"/>
                  </a:lnTo>
                  <a:lnTo>
                    <a:pt x="1780" y="86"/>
                  </a:lnTo>
                  <a:lnTo>
                    <a:pt x="1811" y="83"/>
                  </a:lnTo>
                  <a:lnTo>
                    <a:pt x="1846" y="83"/>
                  </a:lnTo>
                  <a:lnTo>
                    <a:pt x="1845" y="73"/>
                  </a:lnTo>
                  <a:lnTo>
                    <a:pt x="1845" y="83"/>
                  </a:lnTo>
                  <a:lnTo>
                    <a:pt x="1875" y="81"/>
                  </a:lnTo>
                  <a:lnTo>
                    <a:pt x="1877" y="81"/>
                  </a:lnTo>
                  <a:lnTo>
                    <a:pt x="1904" y="78"/>
                  </a:lnTo>
                  <a:lnTo>
                    <a:pt x="1933" y="76"/>
                  </a:lnTo>
                  <a:lnTo>
                    <a:pt x="1933" y="68"/>
                  </a:lnTo>
                  <a:lnTo>
                    <a:pt x="1933" y="76"/>
                  </a:lnTo>
                  <a:lnTo>
                    <a:pt x="1959" y="76"/>
                  </a:lnTo>
                  <a:lnTo>
                    <a:pt x="1961" y="76"/>
                  </a:lnTo>
                  <a:lnTo>
                    <a:pt x="1986" y="71"/>
                  </a:lnTo>
                  <a:lnTo>
                    <a:pt x="2009" y="71"/>
                  </a:lnTo>
                  <a:lnTo>
                    <a:pt x="2030" y="70"/>
                  </a:lnTo>
                  <a:lnTo>
                    <a:pt x="2044" y="70"/>
                  </a:lnTo>
                  <a:lnTo>
                    <a:pt x="2043" y="62"/>
                  </a:lnTo>
                  <a:lnTo>
                    <a:pt x="2043" y="70"/>
                  </a:lnTo>
                  <a:lnTo>
                    <a:pt x="2056" y="70"/>
                  </a:lnTo>
                  <a:lnTo>
                    <a:pt x="2062" y="70"/>
                  </a:lnTo>
                  <a:lnTo>
                    <a:pt x="2068" y="70"/>
                  </a:lnTo>
                  <a:lnTo>
                    <a:pt x="2068" y="62"/>
                  </a:lnTo>
                  <a:lnTo>
                    <a:pt x="2068" y="55"/>
                  </a:lnTo>
                  <a:lnTo>
                    <a:pt x="2065" y="55"/>
                  </a:lnTo>
                  <a:lnTo>
                    <a:pt x="2062" y="55"/>
                  </a:lnTo>
                  <a:lnTo>
                    <a:pt x="2060" y="58"/>
                  </a:lnTo>
                  <a:lnTo>
                    <a:pt x="2060" y="62"/>
                  </a:lnTo>
                  <a:lnTo>
                    <a:pt x="2060" y="63"/>
                  </a:lnTo>
                  <a:lnTo>
                    <a:pt x="2062" y="66"/>
                  </a:lnTo>
                  <a:lnTo>
                    <a:pt x="2065" y="68"/>
                  </a:lnTo>
                  <a:lnTo>
                    <a:pt x="2068" y="55"/>
                  </a:lnTo>
                  <a:lnTo>
                    <a:pt x="2065" y="55"/>
                  </a:lnTo>
                  <a:lnTo>
                    <a:pt x="2062" y="55"/>
                  </a:lnTo>
                  <a:lnTo>
                    <a:pt x="2059" y="55"/>
                  </a:lnTo>
                  <a:lnTo>
                    <a:pt x="2056" y="55"/>
                  </a:lnTo>
                  <a:lnTo>
                    <a:pt x="2049" y="55"/>
                  </a:lnTo>
                  <a:lnTo>
                    <a:pt x="2049" y="63"/>
                  </a:lnTo>
                  <a:lnTo>
                    <a:pt x="2049" y="55"/>
                  </a:lnTo>
                  <a:lnTo>
                    <a:pt x="2041" y="55"/>
                  </a:lnTo>
                  <a:lnTo>
                    <a:pt x="2030" y="55"/>
                  </a:lnTo>
                  <a:lnTo>
                    <a:pt x="2028" y="55"/>
                  </a:lnTo>
                  <a:lnTo>
                    <a:pt x="2019" y="55"/>
                  </a:lnTo>
                  <a:lnTo>
                    <a:pt x="2020" y="63"/>
                  </a:lnTo>
                  <a:lnTo>
                    <a:pt x="2020" y="55"/>
                  </a:lnTo>
                  <a:lnTo>
                    <a:pt x="2011" y="55"/>
                  </a:lnTo>
                  <a:lnTo>
                    <a:pt x="2011" y="55"/>
                  </a:lnTo>
                  <a:lnTo>
                    <a:pt x="2001" y="57"/>
                  </a:lnTo>
                  <a:lnTo>
                    <a:pt x="1993" y="58"/>
                  </a:lnTo>
                  <a:lnTo>
                    <a:pt x="1994" y="65"/>
                  </a:lnTo>
                  <a:lnTo>
                    <a:pt x="1994" y="58"/>
                  </a:lnTo>
                  <a:lnTo>
                    <a:pt x="1986" y="58"/>
                  </a:lnTo>
                  <a:lnTo>
                    <a:pt x="1978" y="58"/>
                  </a:lnTo>
                  <a:lnTo>
                    <a:pt x="1975" y="58"/>
                  </a:lnTo>
                  <a:lnTo>
                    <a:pt x="1970" y="58"/>
                  </a:lnTo>
                  <a:lnTo>
                    <a:pt x="1970" y="58"/>
                  </a:lnTo>
                  <a:lnTo>
                    <a:pt x="1969" y="58"/>
                  </a:lnTo>
                  <a:lnTo>
                    <a:pt x="1965" y="62"/>
                  </a:lnTo>
                  <a:lnTo>
                    <a:pt x="1964" y="63"/>
                  </a:lnTo>
                  <a:lnTo>
                    <a:pt x="1964" y="65"/>
                  </a:lnTo>
                  <a:lnTo>
                    <a:pt x="1964" y="68"/>
                  </a:lnTo>
                  <a:lnTo>
                    <a:pt x="1965" y="71"/>
                  </a:lnTo>
                  <a:lnTo>
                    <a:pt x="1969" y="71"/>
                  </a:lnTo>
                  <a:lnTo>
                    <a:pt x="1970" y="73"/>
                  </a:lnTo>
                  <a:lnTo>
                    <a:pt x="1972" y="73"/>
                  </a:lnTo>
                  <a:lnTo>
                    <a:pt x="1977" y="73"/>
                  </a:lnTo>
                  <a:lnTo>
                    <a:pt x="1983" y="73"/>
                  </a:lnTo>
                  <a:lnTo>
                    <a:pt x="1985" y="73"/>
                  </a:lnTo>
                  <a:lnTo>
                    <a:pt x="1994" y="71"/>
                  </a:lnTo>
                  <a:lnTo>
                    <a:pt x="2009" y="71"/>
                  </a:lnTo>
                  <a:lnTo>
                    <a:pt x="2028" y="70"/>
                  </a:lnTo>
                  <a:lnTo>
                    <a:pt x="2049" y="70"/>
                  </a:lnTo>
                  <a:lnTo>
                    <a:pt x="2072" y="68"/>
                  </a:lnTo>
                  <a:lnTo>
                    <a:pt x="2096" y="65"/>
                  </a:lnTo>
                  <a:lnTo>
                    <a:pt x="2125" y="63"/>
                  </a:lnTo>
                  <a:lnTo>
                    <a:pt x="2152" y="62"/>
                  </a:lnTo>
                  <a:lnTo>
                    <a:pt x="2181" y="58"/>
                  </a:lnTo>
                  <a:lnTo>
                    <a:pt x="2181" y="49"/>
                  </a:lnTo>
                  <a:lnTo>
                    <a:pt x="2181" y="58"/>
                  </a:lnTo>
                  <a:lnTo>
                    <a:pt x="2212" y="57"/>
                  </a:lnTo>
                  <a:lnTo>
                    <a:pt x="2212" y="57"/>
                  </a:lnTo>
                  <a:lnTo>
                    <a:pt x="2246" y="55"/>
                  </a:lnTo>
                  <a:lnTo>
                    <a:pt x="2278" y="52"/>
                  </a:lnTo>
                  <a:lnTo>
                    <a:pt x="2310" y="49"/>
                  </a:lnTo>
                  <a:lnTo>
                    <a:pt x="2345" y="47"/>
                  </a:lnTo>
                  <a:lnTo>
                    <a:pt x="2379" y="45"/>
                  </a:lnTo>
                  <a:lnTo>
                    <a:pt x="2413" y="44"/>
                  </a:lnTo>
                  <a:lnTo>
                    <a:pt x="2445" y="41"/>
                  </a:lnTo>
                  <a:lnTo>
                    <a:pt x="2479" y="37"/>
                  </a:lnTo>
                  <a:lnTo>
                    <a:pt x="2510" y="37"/>
                  </a:lnTo>
                  <a:lnTo>
                    <a:pt x="2543" y="34"/>
                  </a:lnTo>
                  <a:lnTo>
                    <a:pt x="2572" y="31"/>
                  </a:lnTo>
                  <a:lnTo>
                    <a:pt x="2601" y="29"/>
                  </a:lnTo>
                  <a:lnTo>
                    <a:pt x="2627" y="28"/>
                  </a:lnTo>
                  <a:lnTo>
                    <a:pt x="2653" y="25"/>
                  </a:lnTo>
                  <a:lnTo>
                    <a:pt x="2675" y="25"/>
                  </a:lnTo>
                  <a:lnTo>
                    <a:pt x="2696" y="25"/>
                  </a:lnTo>
                  <a:lnTo>
                    <a:pt x="2716" y="21"/>
                  </a:lnTo>
                  <a:lnTo>
                    <a:pt x="2716" y="21"/>
                  </a:lnTo>
                  <a:lnTo>
                    <a:pt x="2730" y="18"/>
                  </a:lnTo>
                  <a:lnTo>
                    <a:pt x="2730" y="12"/>
                  </a:lnTo>
                  <a:lnTo>
                    <a:pt x="2730" y="18"/>
                  </a:lnTo>
                  <a:lnTo>
                    <a:pt x="2743" y="18"/>
                  </a:lnTo>
                  <a:lnTo>
                    <a:pt x="2745" y="18"/>
                  </a:lnTo>
                  <a:lnTo>
                    <a:pt x="2756" y="18"/>
                  </a:lnTo>
                  <a:lnTo>
                    <a:pt x="2767" y="18"/>
                  </a:lnTo>
                  <a:lnTo>
                    <a:pt x="2777" y="16"/>
                  </a:lnTo>
                  <a:lnTo>
                    <a:pt x="2775" y="7"/>
                  </a:lnTo>
                  <a:lnTo>
                    <a:pt x="2775" y="16"/>
                  </a:lnTo>
                  <a:lnTo>
                    <a:pt x="2783" y="16"/>
                  </a:lnTo>
                  <a:lnTo>
                    <a:pt x="2783" y="16"/>
                  </a:lnTo>
                  <a:lnTo>
                    <a:pt x="2783" y="16"/>
                  </a:lnTo>
                  <a:lnTo>
                    <a:pt x="2788" y="16"/>
                  </a:lnTo>
                  <a:lnTo>
                    <a:pt x="2790" y="13"/>
                  </a:lnTo>
                  <a:lnTo>
                    <a:pt x="2795" y="12"/>
                  </a:lnTo>
                  <a:lnTo>
                    <a:pt x="2793" y="7"/>
                  </a:lnTo>
                  <a:lnTo>
                    <a:pt x="2793" y="13"/>
                  </a:lnTo>
                  <a:lnTo>
                    <a:pt x="2796" y="13"/>
                  </a:lnTo>
                  <a:lnTo>
                    <a:pt x="2798" y="13"/>
                  </a:lnTo>
                  <a:lnTo>
                    <a:pt x="2798" y="7"/>
                  </a:lnTo>
                  <a:lnTo>
                    <a:pt x="2798" y="0"/>
                  </a:lnTo>
                  <a:lnTo>
                    <a:pt x="2796" y="0"/>
                  </a:lnTo>
                  <a:lnTo>
                    <a:pt x="2793" y="0"/>
                  </a:lnTo>
                  <a:lnTo>
                    <a:pt x="2791" y="5"/>
                  </a:lnTo>
                  <a:lnTo>
                    <a:pt x="2791" y="7"/>
                  </a:lnTo>
                  <a:lnTo>
                    <a:pt x="2791" y="7"/>
                  </a:lnTo>
                  <a:lnTo>
                    <a:pt x="2793" y="12"/>
                  </a:lnTo>
                  <a:lnTo>
                    <a:pt x="2796" y="12"/>
                  </a:lnTo>
                  <a:lnTo>
                    <a:pt x="2798" y="0"/>
                  </a:lnTo>
                  <a:lnTo>
                    <a:pt x="2796" y="0"/>
                  </a:lnTo>
                  <a:lnTo>
                    <a:pt x="2793" y="0"/>
                  </a:lnTo>
                  <a:lnTo>
                    <a:pt x="2788" y="0"/>
                  </a:lnTo>
                  <a:lnTo>
                    <a:pt x="2786" y="0"/>
                  </a:lnTo>
                  <a:lnTo>
                    <a:pt x="2780" y="0"/>
                  </a:lnTo>
                  <a:lnTo>
                    <a:pt x="2774" y="0"/>
                  </a:lnTo>
                  <a:lnTo>
                    <a:pt x="2774" y="0"/>
                  </a:lnTo>
                  <a:lnTo>
                    <a:pt x="2764" y="0"/>
                  </a:lnTo>
                  <a:lnTo>
                    <a:pt x="2766" y="7"/>
                  </a:lnTo>
                  <a:lnTo>
                    <a:pt x="2766" y="0"/>
                  </a:lnTo>
                  <a:lnTo>
                    <a:pt x="2759" y="0"/>
                  </a:lnTo>
                  <a:lnTo>
                    <a:pt x="2757" y="0"/>
                  </a:lnTo>
                  <a:lnTo>
                    <a:pt x="2749" y="0"/>
                  </a:lnTo>
                  <a:lnTo>
                    <a:pt x="2751" y="7"/>
                  </a:lnTo>
                  <a:lnTo>
                    <a:pt x="2751" y="0"/>
                  </a:lnTo>
                  <a:lnTo>
                    <a:pt x="2741" y="0"/>
                  </a:lnTo>
                  <a:lnTo>
                    <a:pt x="2740" y="0"/>
                  </a:lnTo>
                  <a:lnTo>
                    <a:pt x="2732" y="4"/>
                  </a:lnTo>
                  <a:lnTo>
                    <a:pt x="2733" y="10"/>
                  </a:lnTo>
                  <a:lnTo>
                    <a:pt x="2733" y="4"/>
                  </a:lnTo>
                  <a:lnTo>
                    <a:pt x="2722" y="4"/>
                  </a:lnTo>
                  <a:lnTo>
                    <a:pt x="2714" y="4"/>
                  </a:lnTo>
                  <a:lnTo>
                    <a:pt x="2714" y="18"/>
                  </a:lnTo>
                  <a:lnTo>
                    <a:pt x="2722" y="18"/>
                  </a:lnTo>
                  <a:lnTo>
                    <a:pt x="2733" y="18"/>
                  </a:lnTo>
                  <a:lnTo>
                    <a:pt x="2733" y="18"/>
                  </a:lnTo>
                  <a:lnTo>
                    <a:pt x="2743" y="16"/>
                  </a:lnTo>
                  <a:lnTo>
                    <a:pt x="2741" y="7"/>
                  </a:lnTo>
                  <a:lnTo>
                    <a:pt x="2741" y="16"/>
                  </a:lnTo>
                  <a:lnTo>
                    <a:pt x="2751" y="16"/>
                  </a:lnTo>
                  <a:lnTo>
                    <a:pt x="2751" y="16"/>
                  </a:lnTo>
                  <a:lnTo>
                    <a:pt x="2761" y="16"/>
                  </a:lnTo>
                  <a:lnTo>
                    <a:pt x="2759" y="7"/>
                  </a:lnTo>
                  <a:lnTo>
                    <a:pt x="2759" y="16"/>
                  </a:lnTo>
                  <a:lnTo>
                    <a:pt x="2766" y="16"/>
                  </a:lnTo>
                  <a:lnTo>
                    <a:pt x="2767" y="16"/>
                  </a:lnTo>
                  <a:lnTo>
                    <a:pt x="2775" y="13"/>
                  </a:lnTo>
                  <a:lnTo>
                    <a:pt x="2774" y="7"/>
                  </a:lnTo>
                  <a:lnTo>
                    <a:pt x="2774" y="13"/>
                  </a:lnTo>
                  <a:lnTo>
                    <a:pt x="2780" y="13"/>
                  </a:lnTo>
                  <a:lnTo>
                    <a:pt x="2786" y="13"/>
                  </a:lnTo>
                  <a:lnTo>
                    <a:pt x="2788" y="13"/>
                  </a:lnTo>
                  <a:lnTo>
                    <a:pt x="2793" y="13"/>
                  </a:lnTo>
                  <a:lnTo>
                    <a:pt x="2796" y="13"/>
                  </a:lnTo>
                  <a:lnTo>
                    <a:pt x="2798" y="13"/>
                  </a:lnTo>
                  <a:lnTo>
                    <a:pt x="2798" y="12"/>
                  </a:lnTo>
                  <a:lnTo>
                    <a:pt x="2801" y="12"/>
                  </a:lnTo>
                  <a:lnTo>
                    <a:pt x="2806" y="12"/>
                  </a:lnTo>
                  <a:lnTo>
                    <a:pt x="2806" y="7"/>
                  </a:lnTo>
                  <a:lnTo>
                    <a:pt x="2806" y="7"/>
                  </a:lnTo>
                  <a:lnTo>
                    <a:pt x="2806" y="5"/>
                  </a:lnTo>
                  <a:lnTo>
                    <a:pt x="2806" y="0"/>
                  </a:lnTo>
                  <a:lnTo>
                    <a:pt x="2801" y="0"/>
                  </a:lnTo>
                  <a:lnTo>
                    <a:pt x="2798" y="0"/>
                  </a:lnTo>
                  <a:lnTo>
                    <a:pt x="2796" y="0"/>
                  </a:lnTo>
                  <a:lnTo>
                    <a:pt x="2793" y="0"/>
                  </a:lnTo>
                  <a:lnTo>
                    <a:pt x="2793" y="0"/>
                  </a:lnTo>
                  <a:lnTo>
                    <a:pt x="2791" y="0"/>
                  </a:lnTo>
                  <a:lnTo>
                    <a:pt x="2786" y="0"/>
                  </a:lnTo>
                  <a:lnTo>
                    <a:pt x="2788" y="7"/>
                  </a:lnTo>
                  <a:lnTo>
                    <a:pt x="2786" y="0"/>
                  </a:lnTo>
                  <a:lnTo>
                    <a:pt x="2780" y="0"/>
                  </a:lnTo>
                  <a:lnTo>
                    <a:pt x="2783" y="7"/>
                  </a:lnTo>
                  <a:lnTo>
                    <a:pt x="2783" y="0"/>
                  </a:lnTo>
                  <a:lnTo>
                    <a:pt x="2775" y="0"/>
                  </a:lnTo>
                  <a:lnTo>
                    <a:pt x="2775" y="0"/>
                  </a:lnTo>
                  <a:lnTo>
                    <a:pt x="2766" y="4"/>
                  </a:lnTo>
                  <a:lnTo>
                    <a:pt x="2756" y="5"/>
                  </a:lnTo>
                  <a:lnTo>
                    <a:pt x="2743" y="5"/>
                  </a:lnTo>
                  <a:lnTo>
                    <a:pt x="2743" y="12"/>
                  </a:lnTo>
                  <a:lnTo>
                    <a:pt x="2743" y="5"/>
                  </a:lnTo>
                  <a:lnTo>
                    <a:pt x="2730" y="5"/>
                  </a:lnTo>
                  <a:lnTo>
                    <a:pt x="2729" y="5"/>
                  </a:lnTo>
                  <a:lnTo>
                    <a:pt x="2714" y="7"/>
                  </a:lnTo>
                  <a:lnTo>
                    <a:pt x="2714" y="13"/>
                  </a:lnTo>
                  <a:lnTo>
                    <a:pt x="2714" y="7"/>
                  </a:lnTo>
                  <a:lnTo>
                    <a:pt x="2695" y="7"/>
                  </a:lnTo>
                  <a:lnTo>
                    <a:pt x="2674" y="10"/>
                  </a:lnTo>
                  <a:lnTo>
                    <a:pt x="2653" y="12"/>
                  </a:lnTo>
                  <a:lnTo>
                    <a:pt x="2625" y="12"/>
                  </a:lnTo>
                  <a:lnTo>
                    <a:pt x="2600" y="16"/>
                  </a:lnTo>
                  <a:lnTo>
                    <a:pt x="2572" y="18"/>
                  </a:lnTo>
                  <a:lnTo>
                    <a:pt x="2542" y="18"/>
                  </a:lnTo>
                  <a:lnTo>
                    <a:pt x="2510" y="21"/>
                  </a:lnTo>
                  <a:lnTo>
                    <a:pt x="2477" y="25"/>
                  </a:lnTo>
                  <a:lnTo>
                    <a:pt x="2445" y="25"/>
                  </a:lnTo>
                  <a:lnTo>
                    <a:pt x="2411" y="29"/>
                  </a:lnTo>
                  <a:lnTo>
                    <a:pt x="2378" y="31"/>
                  </a:lnTo>
                  <a:lnTo>
                    <a:pt x="2345" y="33"/>
                  </a:lnTo>
                  <a:lnTo>
                    <a:pt x="2310" y="36"/>
                  </a:lnTo>
                  <a:lnTo>
                    <a:pt x="2276" y="37"/>
                  </a:lnTo>
                  <a:lnTo>
                    <a:pt x="2244" y="39"/>
                  </a:lnTo>
                  <a:lnTo>
                    <a:pt x="2212" y="44"/>
                  </a:lnTo>
                  <a:lnTo>
                    <a:pt x="2212" y="49"/>
                  </a:lnTo>
                  <a:lnTo>
                    <a:pt x="2212" y="44"/>
                  </a:lnTo>
                  <a:lnTo>
                    <a:pt x="2181" y="44"/>
                  </a:lnTo>
                  <a:lnTo>
                    <a:pt x="2181" y="44"/>
                  </a:lnTo>
                  <a:lnTo>
                    <a:pt x="2152" y="47"/>
                  </a:lnTo>
                  <a:lnTo>
                    <a:pt x="2123" y="49"/>
                  </a:lnTo>
                  <a:lnTo>
                    <a:pt x="2096" y="49"/>
                  </a:lnTo>
                  <a:lnTo>
                    <a:pt x="2068" y="54"/>
                  </a:lnTo>
                  <a:lnTo>
                    <a:pt x="2046" y="55"/>
                  </a:lnTo>
                  <a:lnTo>
                    <a:pt x="2027" y="55"/>
                  </a:lnTo>
                  <a:lnTo>
                    <a:pt x="2007" y="55"/>
                  </a:lnTo>
                  <a:lnTo>
                    <a:pt x="1994" y="57"/>
                  </a:lnTo>
                  <a:lnTo>
                    <a:pt x="1983" y="58"/>
                  </a:lnTo>
                  <a:lnTo>
                    <a:pt x="1983" y="65"/>
                  </a:lnTo>
                  <a:lnTo>
                    <a:pt x="1983" y="58"/>
                  </a:lnTo>
                  <a:lnTo>
                    <a:pt x="1977" y="58"/>
                  </a:lnTo>
                  <a:lnTo>
                    <a:pt x="1972" y="58"/>
                  </a:lnTo>
                  <a:lnTo>
                    <a:pt x="1970" y="58"/>
                  </a:lnTo>
                  <a:lnTo>
                    <a:pt x="1970" y="71"/>
                  </a:lnTo>
                  <a:lnTo>
                    <a:pt x="1975" y="71"/>
                  </a:lnTo>
                  <a:lnTo>
                    <a:pt x="1977" y="71"/>
                  </a:lnTo>
                  <a:lnTo>
                    <a:pt x="1978" y="68"/>
                  </a:lnTo>
                  <a:lnTo>
                    <a:pt x="1978" y="65"/>
                  </a:lnTo>
                  <a:lnTo>
                    <a:pt x="1978" y="63"/>
                  </a:lnTo>
                  <a:lnTo>
                    <a:pt x="1977" y="62"/>
                  </a:lnTo>
                  <a:lnTo>
                    <a:pt x="1975" y="58"/>
                  </a:lnTo>
                  <a:lnTo>
                    <a:pt x="1970" y="65"/>
                  </a:lnTo>
                  <a:lnTo>
                    <a:pt x="1970" y="73"/>
                  </a:lnTo>
                  <a:lnTo>
                    <a:pt x="1975" y="73"/>
                  </a:lnTo>
                  <a:lnTo>
                    <a:pt x="1978" y="73"/>
                  </a:lnTo>
                  <a:lnTo>
                    <a:pt x="1986" y="73"/>
                  </a:lnTo>
                  <a:lnTo>
                    <a:pt x="1994" y="73"/>
                  </a:lnTo>
                  <a:lnTo>
                    <a:pt x="1994" y="73"/>
                  </a:lnTo>
                  <a:lnTo>
                    <a:pt x="2002" y="71"/>
                  </a:lnTo>
                  <a:lnTo>
                    <a:pt x="2012" y="71"/>
                  </a:lnTo>
                  <a:lnTo>
                    <a:pt x="2011" y="63"/>
                  </a:lnTo>
                  <a:lnTo>
                    <a:pt x="2011" y="71"/>
                  </a:lnTo>
                  <a:lnTo>
                    <a:pt x="2020" y="71"/>
                  </a:lnTo>
                  <a:lnTo>
                    <a:pt x="2022" y="71"/>
                  </a:lnTo>
                  <a:lnTo>
                    <a:pt x="2031" y="70"/>
                  </a:lnTo>
                  <a:lnTo>
                    <a:pt x="2030" y="63"/>
                  </a:lnTo>
                  <a:lnTo>
                    <a:pt x="2030" y="70"/>
                  </a:lnTo>
                  <a:lnTo>
                    <a:pt x="2041" y="70"/>
                  </a:lnTo>
                  <a:lnTo>
                    <a:pt x="2049" y="70"/>
                  </a:lnTo>
                  <a:lnTo>
                    <a:pt x="2051" y="70"/>
                  </a:lnTo>
                  <a:lnTo>
                    <a:pt x="2059" y="70"/>
                  </a:lnTo>
                  <a:lnTo>
                    <a:pt x="2059" y="62"/>
                  </a:lnTo>
                  <a:lnTo>
                    <a:pt x="2059" y="70"/>
                  </a:lnTo>
                  <a:lnTo>
                    <a:pt x="2062" y="70"/>
                  </a:lnTo>
                  <a:lnTo>
                    <a:pt x="2065" y="70"/>
                  </a:lnTo>
                  <a:lnTo>
                    <a:pt x="2068" y="70"/>
                  </a:lnTo>
                  <a:lnTo>
                    <a:pt x="2068" y="68"/>
                  </a:lnTo>
                  <a:lnTo>
                    <a:pt x="2072" y="68"/>
                  </a:lnTo>
                  <a:lnTo>
                    <a:pt x="2073" y="66"/>
                  </a:lnTo>
                  <a:lnTo>
                    <a:pt x="2077" y="63"/>
                  </a:lnTo>
                  <a:lnTo>
                    <a:pt x="2077" y="62"/>
                  </a:lnTo>
                  <a:lnTo>
                    <a:pt x="2077" y="58"/>
                  </a:lnTo>
                  <a:lnTo>
                    <a:pt x="2073" y="55"/>
                  </a:lnTo>
                  <a:lnTo>
                    <a:pt x="2072" y="55"/>
                  </a:lnTo>
                  <a:lnTo>
                    <a:pt x="2068" y="55"/>
                  </a:lnTo>
                  <a:lnTo>
                    <a:pt x="2062" y="55"/>
                  </a:lnTo>
                  <a:lnTo>
                    <a:pt x="2056" y="55"/>
                  </a:lnTo>
                  <a:lnTo>
                    <a:pt x="2043" y="55"/>
                  </a:lnTo>
                  <a:lnTo>
                    <a:pt x="2043" y="55"/>
                  </a:lnTo>
                  <a:lnTo>
                    <a:pt x="2028" y="55"/>
                  </a:lnTo>
                  <a:lnTo>
                    <a:pt x="2007" y="55"/>
                  </a:lnTo>
                  <a:lnTo>
                    <a:pt x="1985" y="57"/>
                  </a:lnTo>
                  <a:lnTo>
                    <a:pt x="1959" y="60"/>
                  </a:lnTo>
                  <a:lnTo>
                    <a:pt x="1959" y="66"/>
                  </a:lnTo>
                  <a:lnTo>
                    <a:pt x="1959" y="60"/>
                  </a:lnTo>
                  <a:lnTo>
                    <a:pt x="1933" y="62"/>
                  </a:lnTo>
                  <a:lnTo>
                    <a:pt x="1933" y="62"/>
                  </a:lnTo>
                  <a:lnTo>
                    <a:pt x="1904" y="63"/>
                  </a:lnTo>
                  <a:lnTo>
                    <a:pt x="1875" y="65"/>
                  </a:lnTo>
                  <a:lnTo>
                    <a:pt x="1875" y="71"/>
                  </a:lnTo>
                  <a:lnTo>
                    <a:pt x="1875" y="65"/>
                  </a:lnTo>
                  <a:lnTo>
                    <a:pt x="1845" y="66"/>
                  </a:lnTo>
                  <a:lnTo>
                    <a:pt x="1845" y="66"/>
                  </a:lnTo>
                  <a:lnTo>
                    <a:pt x="1811" y="70"/>
                  </a:lnTo>
                  <a:lnTo>
                    <a:pt x="1779" y="71"/>
                  </a:lnTo>
                  <a:lnTo>
                    <a:pt x="1743" y="73"/>
                  </a:lnTo>
                  <a:lnTo>
                    <a:pt x="1708" y="76"/>
                  </a:lnTo>
                  <a:lnTo>
                    <a:pt x="1708" y="83"/>
                  </a:lnTo>
                  <a:lnTo>
                    <a:pt x="1708" y="76"/>
                  </a:lnTo>
                  <a:lnTo>
                    <a:pt x="1669" y="78"/>
                  </a:lnTo>
                  <a:lnTo>
                    <a:pt x="1669" y="78"/>
                  </a:lnTo>
                  <a:lnTo>
                    <a:pt x="1632" y="83"/>
                  </a:lnTo>
                  <a:lnTo>
                    <a:pt x="1594" y="83"/>
                  </a:lnTo>
                  <a:lnTo>
                    <a:pt x="1552" y="89"/>
                  </a:lnTo>
                  <a:lnTo>
                    <a:pt x="1552" y="94"/>
                  </a:lnTo>
                  <a:lnTo>
                    <a:pt x="1552" y="89"/>
                  </a:lnTo>
                  <a:lnTo>
                    <a:pt x="1511" y="89"/>
                  </a:lnTo>
                  <a:lnTo>
                    <a:pt x="1511" y="89"/>
                  </a:lnTo>
                  <a:lnTo>
                    <a:pt x="1468" y="91"/>
                  </a:lnTo>
                  <a:lnTo>
                    <a:pt x="1428" y="94"/>
                  </a:lnTo>
                  <a:lnTo>
                    <a:pt x="1383" y="95"/>
                  </a:lnTo>
                  <a:lnTo>
                    <a:pt x="1339" y="99"/>
                  </a:lnTo>
                  <a:lnTo>
                    <a:pt x="1339" y="105"/>
                  </a:lnTo>
                  <a:lnTo>
                    <a:pt x="1339" y="99"/>
                  </a:lnTo>
                  <a:lnTo>
                    <a:pt x="1293" y="100"/>
                  </a:lnTo>
                  <a:lnTo>
                    <a:pt x="1293" y="100"/>
                  </a:lnTo>
                  <a:lnTo>
                    <a:pt x="1247" y="103"/>
                  </a:lnTo>
                  <a:lnTo>
                    <a:pt x="1201" y="105"/>
                  </a:lnTo>
                  <a:lnTo>
                    <a:pt x="1201" y="113"/>
                  </a:lnTo>
                  <a:lnTo>
                    <a:pt x="1201" y="105"/>
                  </a:lnTo>
                  <a:lnTo>
                    <a:pt x="1154" y="107"/>
                  </a:lnTo>
                  <a:lnTo>
                    <a:pt x="1154" y="107"/>
                  </a:lnTo>
                  <a:lnTo>
                    <a:pt x="1107" y="110"/>
                  </a:lnTo>
                  <a:lnTo>
                    <a:pt x="1107" y="118"/>
                  </a:lnTo>
                  <a:lnTo>
                    <a:pt x="1107" y="110"/>
                  </a:lnTo>
                  <a:lnTo>
                    <a:pt x="1059" y="112"/>
                  </a:lnTo>
                  <a:lnTo>
                    <a:pt x="1012" y="113"/>
                  </a:lnTo>
                  <a:lnTo>
                    <a:pt x="1012" y="113"/>
                  </a:lnTo>
                  <a:lnTo>
                    <a:pt x="969" y="115"/>
                  </a:lnTo>
                  <a:lnTo>
                    <a:pt x="969" y="121"/>
                  </a:lnTo>
                  <a:lnTo>
                    <a:pt x="969" y="115"/>
                  </a:lnTo>
                  <a:lnTo>
                    <a:pt x="927" y="116"/>
                  </a:lnTo>
                  <a:lnTo>
                    <a:pt x="892" y="118"/>
                  </a:lnTo>
                  <a:lnTo>
                    <a:pt x="855" y="120"/>
                  </a:lnTo>
                  <a:lnTo>
                    <a:pt x="822" y="120"/>
                  </a:lnTo>
                  <a:lnTo>
                    <a:pt x="789" y="120"/>
                  </a:lnTo>
                  <a:lnTo>
                    <a:pt x="758" y="120"/>
                  </a:lnTo>
                  <a:lnTo>
                    <a:pt x="727" y="121"/>
                  </a:lnTo>
                  <a:lnTo>
                    <a:pt x="695" y="121"/>
                  </a:lnTo>
                  <a:lnTo>
                    <a:pt x="665" y="121"/>
                  </a:lnTo>
                  <a:lnTo>
                    <a:pt x="633" y="121"/>
                  </a:lnTo>
                  <a:lnTo>
                    <a:pt x="602" y="121"/>
                  </a:lnTo>
                  <a:lnTo>
                    <a:pt x="567" y="121"/>
                  </a:lnTo>
                  <a:lnTo>
                    <a:pt x="531" y="123"/>
                  </a:lnTo>
                  <a:lnTo>
                    <a:pt x="496" y="123"/>
                  </a:lnTo>
                  <a:lnTo>
                    <a:pt x="455" y="126"/>
                  </a:lnTo>
                  <a:lnTo>
                    <a:pt x="412" y="126"/>
                  </a:lnTo>
                  <a:lnTo>
                    <a:pt x="367" y="126"/>
                  </a:lnTo>
                  <a:lnTo>
                    <a:pt x="315" y="128"/>
                  </a:lnTo>
                  <a:lnTo>
                    <a:pt x="262" y="128"/>
                  </a:lnTo>
                  <a:lnTo>
                    <a:pt x="204" y="128"/>
                  </a:lnTo>
                  <a:lnTo>
                    <a:pt x="142" y="129"/>
                  </a:lnTo>
                  <a:lnTo>
                    <a:pt x="74" y="131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3422268" y="2492894"/>
              <a:ext cx="3381975" cy="121663"/>
            </a:xfrm>
            <a:custGeom>
              <a:avLst/>
              <a:gdLst>
                <a:gd name="T0" fmla="*/ 368 w 2806"/>
                <a:gd name="T1" fmla="*/ 144 h 150"/>
                <a:gd name="T2" fmla="*/ 664 w 2806"/>
                <a:gd name="T3" fmla="*/ 137 h 150"/>
                <a:gd name="T4" fmla="*/ 929 w 2806"/>
                <a:gd name="T5" fmla="*/ 132 h 150"/>
                <a:gd name="T6" fmla="*/ 1108 w 2806"/>
                <a:gd name="T7" fmla="*/ 126 h 150"/>
                <a:gd name="T8" fmla="*/ 1338 w 2806"/>
                <a:gd name="T9" fmla="*/ 116 h 150"/>
                <a:gd name="T10" fmla="*/ 1671 w 2806"/>
                <a:gd name="T11" fmla="*/ 97 h 150"/>
                <a:gd name="T12" fmla="*/ 1847 w 2806"/>
                <a:gd name="T13" fmla="*/ 84 h 150"/>
                <a:gd name="T14" fmla="*/ 1932 w 2806"/>
                <a:gd name="T15" fmla="*/ 79 h 150"/>
                <a:gd name="T16" fmla="*/ 2043 w 2806"/>
                <a:gd name="T17" fmla="*/ 73 h 150"/>
                <a:gd name="T18" fmla="*/ 2069 w 2806"/>
                <a:gd name="T19" fmla="*/ 63 h 150"/>
                <a:gd name="T20" fmla="*/ 2066 w 2806"/>
                <a:gd name="T21" fmla="*/ 70 h 150"/>
                <a:gd name="T22" fmla="*/ 2056 w 2806"/>
                <a:gd name="T23" fmla="*/ 57 h 150"/>
                <a:gd name="T24" fmla="*/ 2022 w 2806"/>
                <a:gd name="T25" fmla="*/ 60 h 150"/>
                <a:gd name="T26" fmla="*/ 1993 w 2806"/>
                <a:gd name="T27" fmla="*/ 68 h 150"/>
                <a:gd name="T28" fmla="*/ 1976 w 2806"/>
                <a:gd name="T29" fmla="*/ 63 h 150"/>
                <a:gd name="T30" fmla="*/ 1968 w 2806"/>
                <a:gd name="T31" fmla="*/ 74 h 150"/>
                <a:gd name="T32" fmla="*/ 1977 w 2806"/>
                <a:gd name="T33" fmla="*/ 76 h 150"/>
                <a:gd name="T34" fmla="*/ 2096 w 2806"/>
                <a:gd name="T35" fmla="*/ 68 h 150"/>
                <a:gd name="T36" fmla="*/ 2182 w 2806"/>
                <a:gd name="T37" fmla="*/ 62 h 150"/>
                <a:gd name="T38" fmla="*/ 2412 w 2806"/>
                <a:gd name="T39" fmla="*/ 45 h 150"/>
                <a:gd name="T40" fmla="*/ 2571 w 2806"/>
                <a:gd name="T41" fmla="*/ 34 h 150"/>
                <a:gd name="T42" fmla="*/ 2713 w 2806"/>
                <a:gd name="T43" fmla="*/ 16 h 150"/>
                <a:gd name="T44" fmla="*/ 2768 w 2806"/>
                <a:gd name="T45" fmla="*/ 21 h 150"/>
                <a:gd name="T46" fmla="*/ 2790 w 2806"/>
                <a:gd name="T47" fmla="*/ 8 h 150"/>
                <a:gd name="T48" fmla="*/ 2795 w 2806"/>
                <a:gd name="T49" fmla="*/ 16 h 150"/>
                <a:gd name="T50" fmla="*/ 2792 w 2806"/>
                <a:gd name="T51" fmla="*/ 8 h 150"/>
                <a:gd name="T52" fmla="*/ 2790 w 2806"/>
                <a:gd name="T53" fmla="*/ 0 h 150"/>
                <a:gd name="T54" fmla="*/ 2768 w 2806"/>
                <a:gd name="T55" fmla="*/ 4 h 150"/>
                <a:gd name="T56" fmla="*/ 2734 w 2806"/>
                <a:gd name="T57" fmla="*/ 7 h 150"/>
                <a:gd name="T58" fmla="*/ 2734 w 2806"/>
                <a:gd name="T59" fmla="*/ 21 h 150"/>
                <a:gd name="T60" fmla="*/ 2768 w 2806"/>
                <a:gd name="T61" fmla="*/ 8 h 150"/>
                <a:gd name="T62" fmla="*/ 2785 w 2806"/>
                <a:gd name="T63" fmla="*/ 16 h 150"/>
                <a:gd name="T64" fmla="*/ 2805 w 2806"/>
                <a:gd name="T65" fmla="*/ 15 h 150"/>
                <a:gd name="T66" fmla="*/ 2795 w 2806"/>
                <a:gd name="T67" fmla="*/ 0 h 150"/>
                <a:gd name="T68" fmla="*/ 2789 w 2806"/>
                <a:gd name="T69" fmla="*/ 4 h 150"/>
                <a:gd name="T70" fmla="*/ 2768 w 2806"/>
                <a:gd name="T71" fmla="*/ 7 h 150"/>
                <a:gd name="T72" fmla="*/ 2713 w 2806"/>
                <a:gd name="T73" fmla="*/ 8 h 150"/>
                <a:gd name="T74" fmla="*/ 2571 w 2806"/>
                <a:gd name="T75" fmla="*/ 21 h 150"/>
                <a:gd name="T76" fmla="*/ 2412 w 2806"/>
                <a:gd name="T77" fmla="*/ 31 h 150"/>
                <a:gd name="T78" fmla="*/ 2212 w 2806"/>
                <a:gd name="T79" fmla="*/ 45 h 150"/>
                <a:gd name="T80" fmla="*/ 2096 w 2806"/>
                <a:gd name="T81" fmla="*/ 53 h 150"/>
                <a:gd name="T82" fmla="*/ 1982 w 2806"/>
                <a:gd name="T83" fmla="*/ 62 h 150"/>
                <a:gd name="T84" fmla="*/ 1971 w 2806"/>
                <a:gd name="T85" fmla="*/ 76 h 150"/>
                <a:gd name="T86" fmla="*/ 1971 w 2806"/>
                <a:gd name="T87" fmla="*/ 70 h 150"/>
                <a:gd name="T88" fmla="*/ 1985 w 2806"/>
                <a:gd name="T89" fmla="*/ 76 h 150"/>
                <a:gd name="T90" fmla="*/ 2013 w 2806"/>
                <a:gd name="T91" fmla="*/ 73 h 150"/>
                <a:gd name="T92" fmla="*/ 2051 w 2806"/>
                <a:gd name="T93" fmla="*/ 73 h 150"/>
                <a:gd name="T94" fmla="*/ 2068 w 2806"/>
                <a:gd name="T95" fmla="*/ 63 h 150"/>
                <a:gd name="T96" fmla="*/ 2077 w 2806"/>
                <a:gd name="T97" fmla="*/ 62 h 150"/>
                <a:gd name="T98" fmla="*/ 2056 w 2806"/>
                <a:gd name="T99" fmla="*/ 65 h 150"/>
                <a:gd name="T100" fmla="*/ 1960 w 2806"/>
                <a:gd name="T101" fmla="*/ 70 h 150"/>
                <a:gd name="T102" fmla="*/ 1847 w 2806"/>
                <a:gd name="T103" fmla="*/ 70 h 150"/>
                <a:gd name="T104" fmla="*/ 1707 w 2806"/>
                <a:gd name="T105" fmla="*/ 79 h 150"/>
                <a:gd name="T106" fmla="*/ 1383 w 2806"/>
                <a:gd name="T107" fmla="*/ 99 h 150"/>
                <a:gd name="T108" fmla="*/ 1106 w 2806"/>
                <a:gd name="T109" fmla="*/ 111 h 150"/>
                <a:gd name="T110" fmla="*/ 968 w 2806"/>
                <a:gd name="T111" fmla="*/ 124 h 150"/>
                <a:gd name="T112" fmla="*/ 727 w 2806"/>
                <a:gd name="T113" fmla="*/ 124 h 150"/>
                <a:gd name="T114" fmla="*/ 454 w 2806"/>
                <a:gd name="T115" fmla="*/ 129 h 150"/>
                <a:gd name="T116" fmla="*/ 0 w 2806"/>
                <a:gd name="T117" fmla="*/ 13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06" h="150">
                  <a:moveTo>
                    <a:pt x="0" y="136"/>
                  </a:moveTo>
                  <a:lnTo>
                    <a:pt x="0" y="150"/>
                  </a:lnTo>
                  <a:lnTo>
                    <a:pt x="73" y="149"/>
                  </a:lnTo>
                  <a:lnTo>
                    <a:pt x="141" y="149"/>
                  </a:lnTo>
                  <a:lnTo>
                    <a:pt x="205" y="145"/>
                  </a:lnTo>
                  <a:lnTo>
                    <a:pt x="263" y="145"/>
                  </a:lnTo>
                  <a:lnTo>
                    <a:pt x="316" y="144"/>
                  </a:lnTo>
                  <a:lnTo>
                    <a:pt x="368" y="144"/>
                  </a:lnTo>
                  <a:lnTo>
                    <a:pt x="411" y="142"/>
                  </a:lnTo>
                  <a:lnTo>
                    <a:pt x="454" y="142"/>
                  </a:lnTo>
                  <a:lnTo>
                    <a:pt x="495" y="142"/>
                  </a:lnTo>
                  <a:lnTo>
                    <a:pt x="532" y="142"/>
                  </a:lnTo>
                  <a:lnTo>
                    <a:pt x="567" y="142"/>
                  </a:lnTo>
                  <a:lnTo>
                    <a:pt x="601" y="139"/>
                  </a:lnTo>
                  <a:lnTo>
                    <a:pt x="633" y="139"/>
                  </a:lnTo>
                  <a:lnTo>
                    <a:pt x="664" y="137"/>
                  </a:lnTo>
                  <a:lnTo>
                    <a:pt x="696" y="137"/>
                  </a:lnTo>
                  <a:lnTo>
                    <a:pt x="727" y="137"/>
                  </a:lnTo>
                  <a:lnTo>
                    <a:pt x="757" y="137"/>
                  </a:lnTo>
                  <a:lnTo>
                    <a:pt x="789" y="137"/>
                  </a:lnTo>
                  <a:lnTo>
                    <a:pt x="821" y="137"/>
                  </a:lnTo>
                  <a:lnTo>
                    <a:pt x="855" y="136"/>
                  </a:lnTo>
                  <a:lnTo>
                    <a:pt x="892" y="136"/>
                  </a:lnTo>
                  <a:lnTo>
                    <a:pt x="929" y="132"/>
                  </a:lnTo>
                  <a:lnTo>
                    <a:pt x="968" y="132"/>
                  </a:lnTo>
                  <a:lnTo>
                    <a:pt x="968" y="132"/>
                  </a:lnTo>
                  <a:lnTo>
                    <a:pt x="1013" y="129"/>
                  </a:lnTo>
                  <a:lnTo>
                    <a:pt x="1011" y="123"/>
                  </a:lnTo>
                  <a:lnTo>
                    <a:pt x="1011" y="129"/>
                  </a:lnTo>
                  <a:lnTo>
                    <a:pt x="1058" y="129"/>
                  </a:lnTo>
                  <a:lnTo>
                    <a:pt x="1060" y="129"/>
                  </a:lnTo>
                  <a:lnTo>
                    <a:pt x="1108" y="126"/>
                  </a:lnTo>
                  <a:lnTo>
                    <a:pt x="1106" y="118"/>
                  </a:lnTo>
                  <a:lnTo>
                    <a:pt x="1106" y="126"/>
                  </a:lnTo>
                  <a:lnTo>
                    <a:pt x="1155" y="124"/>
                  </a:lnTo>
                  <a:lnTo>
                    <a:pt x="1155" y="124"/>
                  </a:lnTo>
                  <a:lnTo>
                    <a:pt x="1203" y="123"/>
                  </a:lnTo>
                  <a:lnTo>
                    <a:pt x="1250" y="120"/>
                  </a:lnTo>
                  <a:lnTo>
                    <a:pt x="1295" y="118"/>
                  </a:lnTo>
                  <a:lnTo>
                    <a:pt x="1338" y="116"/>
                  </a:lnTo>
                  <a:lnTo>
                    <a:pt x="1387" y="111"/>
                  </a:lnTo>
                  <a:lnTo>
                    <a:pt x="1428" y="111"/>
                  </a:lnTo>
                  <a:lnTo>
                    <a:pt x="1472" y="108"/>
                  </a:lnTo>
                  <a:lnTo>
                    <a:pt x="1514" y="105"/>
                  </a:lnTo>
                  <a:lnTo>
                    <a:pt x="1554" y="105"/>
                  </a:lnTo>
                  <a:lnTo>
                    <a:pt x="1596" y="100"/>
                  </a:lnTo>
                  <a:lnTo>
                    <a:pt x="1633" y="99"/>
                  </a:lnTo>
                  <a:lnTo>
                    <a:pt x="1671" y="97"/>
                  </a:lnTo>
                  <a:lnTo>
                    <a:pt x="1710" y="95"/>
                  </a:lnTo>
                  <a:lnTo>
                    <a:pt x="1746" y="91"/>
                  </a:lnTo>
                  <a:lnTo>
                    <a:pt x="1746" y="82"/>
                  </a:lnTo>
                  <a:lnTo>
                    <a:pt x="1746" y="91"/>
                  </a:lnTo>
                  <a:lnTo>
                    <a:pt x="1779" y="89"/>
                  </a:lnTo>
                  <a:lnTo>
                    <a:pt x="1779" y="89"/>
                  </a:lnTo>
                  <a:lnTo>
                    <a:pt x="1813" y="87"/>
                  </a:lnTo>
                  <a:lnTo>
                    <a:pt x="1847" y="84"/>
                  </a:lnTo>
                  <a:lnTo>
                    <a:pt x="1847" y="76"/>
                  </a:lnTo>
                  <a:lnTo>
                    <a:pt x="1847" y="84"/>
                  </a:lnTo>
                  <a:lnTo>
                    <a:pt x="1874" y="82"/>
                  </a:lnTo>
                  <a:lnTo>
                    <a:pt x="1876" y="82"/>
                  </a:lnTo>
                  <a:lnTo>
                    <a:pt x="1907" y="79"/>
                  </a:lnTo>
                  <a:lnTo>
                    <a:pt x="1905" y="73"/>
                  </a:lnTo>
                  <a:lnTo>
                    <a:pt x="1905" y="79"/>
                  </a:lnTo>
                  <a:lnTo>
                    <a:pt x="1932" y="79"/>
                  </a:lnTo>
                  <a:lnTo>
                    <a:pt x="1960" y="78"/>
                  </a:lnTo>
                  <a:lnTo>
                    <a:pt x="1961" y="78"/>
                  </a:lnTo>
                  <a:lnTo>
                    <a:pt x="1985" y="76"/>
                  </a:lnTo>
                  <a:lnTo>
                    <a:pt x="2010" y="73"/>
                  </a:lnTo>
                  <a:lnTo>
                    <a:pt x="2029" y="73"/>
                  </a:lnTo>
                  <a:lnTo>
                    <a:pt x="2045" y="73"/>
                  </a:lnTo>
                  <a:lnTo>
                    <a:pt x="2043" y="65"/>
                  </a:lnTo>
                  <a:lnTo>
                    <a:pt x="2043" y="73"/>
                  </a:lnTo>
                  <a:lnTo>
                    <a:pt x="2056" y="73"/>
                  </a:lnTo>
                  <a:lnTo>
                    <a:pt x="2056" y="73"/>
                  </a:lnTo>
                  <a:lnTo>
                    <a:pt x="2064" y="71"/>
                  </a:lnTo>
                  <a:lnTo>
                    <a:pt x="2064" y="63"/>
                  </a:lnTo>
                  <a:lnTo>
                    <a:pt x="2064" y="71"/>
                  </a:lnTo>
                  <a:lnTo>
                    <a:pt x="2068" y="71"/>
                  </a:lnTo>
                  <a:lnTo>
                    <a:pt x="2069" y="71"/>
                  </a:lnTo>
                  <a:lnTo>
                    <a:pt x="2069" y="63"/>
                  </a:lnTo>
                  <a:lnTo>
                    <a:pt x="2069" y="57"/>
                  </a:lnTo>
                  <a:lnTo>
                    <a:pt x="2066" y="57"/>
                  </a:lnTo>
                  <a:lnTo>
                    <a:pt x="2064" y="58"/>
                  </a:lnTo>
                  <a:lnTo>
                    <a:pt x="2063" y="62"/>
                  </a:lnTo>
                  <a:lnTo>
                    <a:pt x="2063" y="63"/>
                  </a:lnTo>
                  <a:lnTo>
                    <a:pt x="2063" y="65"/>
                  </a:lnTo>
                  <a:lnTo>
                    <a:pt x="2064" y="68"/>
                  </a:lnTo>
                  <a:lnTo>
                    <a:pt x="2066" y="70"/>
                  </a:lnTo>
                  <a:lnTo>
                    <a:pt x="2069" y="57"/>
                  </a:lnTo>
                  <a:lnTo>
                    <a:pt x="2068" y="57"/>
                  </a:lnTo>
                  <a:lnTo>
                    <a:pt x="2068" y="57"/>
                  </a:lnTo>
                  <a:lnTo>
                    <a:pt x="2066" y="57"/>
                  </a:lnTo>
                  <a:lnTo>
                    <a:pt x="2063" y="57"/>
                  </a:lnTo>
                  <a:lnTo>
                    <a:pt x="2064" y="65"/>
                  </a:lnTo>
                  <a:lnTo>
                    <a:pt x="2064" y="57"/>
                  </a:lnTo>
                  <a:lnTo>
                    <a:pt x="2056" y="57"/>
                  </a:lnTo>
                  <a:lnTo>
                    <a:pt x="2050" y="57"/>
                  </a:lnTo>
                  <a:lnTo>
                    <a:pt x="2048" y="57"/>
                  </a:lnTo>
                  <a:lnTo>
                    <a:pt x="2040" y="58"/>
                  </a:lnTo>
                  <a:lnTo>
                    <a:pt x="2042" y="65"/>
                  </a:lnTo>
                  <a:lnTo>
                    <a:pt x="2042" y="58"/>
                  </a:lnTo>
                  <a:lnTo>
                    <a:pt x="2032" y="58"/>
                  </a:lnTo>
                  <a:lnTo>
                    <a:pt x="2032" y="58"/>
                  </a:lnTo>
                  <a:lnTo>
                    <a:pt x="2022" y="60"/>
                  </a:lnTo>
                  <a:lnTo>
                    <a:pt x="2022" y="65"/>
                  </a:lnTo>
                  <a:lnTo>
                    <a:pt x="2022" y="60"/>
                  </a:lnTo>
                  <a:lnTo>
                    <a:pt x="2013" y="60"/>
                  </a:lnTo>
                  <a:lnTo>
                    <a:pt x="2013" y="60"/>
                  </a:lnTo>
                  <a:lnTo>
                    <a:pt x="2003" y="62"/>
                  </a:lnTo>
                  <a:lnTo>
                    <a:pt x="2000" y="62"/>
                  </a:lnTo>
                  <a:lnTo>
                    <a:pt x="1992" y="62"/>
                  </a:lnTo>
                  <a:lnTo>
                    <a:pt x="1993" y="68"/>
                  </a:lnTo>
                  <a:lnTo>
                    <a:pt x="1993" y="62"/>
                  </a:lnTo>
                  <a:lnTo>
                    <a:pt x="1985" y="62"/>
                  </a:lnTo>
                  <a:lnTo>
                    <a:pt x="1979" y="62"/>
                  </a:lnTo>
                  <a:lnTo>
                    <a:pt x="1979" y="62"/>
                  </a:lnTo>
                  <a:lnTo>
                    <a:pt x="1976" y="62"/>
                  </a:lnTo>
                  <a:lnTo>
                    <a:pt x="1971" y="63"/>
                  </a:lnTo>
                  <a:lnTo>
                    <a:pt x="1976" y="70"/>
                  </a:lnTo>
                  <a:lnTo>
                    <a:pt x="1976" y="63"/>
                  </a:lnTo>
                  <a:lnTo>
                    <a:pt x="1971" y="63"/>
                  </a:lnTo>
                  <a:lnTo>
                    <a:pt x="1971" y="63"/>
                  </a:lnTo>
                  <a:lnTo>
                    <a:pt x="1971" y="63"/>
                  </a:lnTo>
                  <a:lnTo>
                    <a:pt x="1968" y="65"/>
                  </a:lnTo>
                  <a:lnTo>
                    <a:pt x="1966" y="68"/>
                  </a:lnTo>
                  <a:lnTo>
                    <a:pt x="1966" y="70"/>
                  </a:lnTo>
                  <a:lnTo>
                    <a:pt x="1966" y="73"/>
                  </a:lnTo>
                  <a:lnTo>
                    <a:pt x="1968" y="74"/>
                  </a:lnTo>
                  <a:lnTo>
                    <a:pt x="1971" y="76"/>
                  </a:lnTo>
                  <a:lnTo>
                    <a:pt x="1971" y="78"/>
                  </a:lnTo>
                  <a:lnTo>
                    <a:pt x="1973" y="78"/>
                  </a:lnTo>
                  <a:lnTo>
                    <a:pt x="1973" y="76"/>
                  </a:lnTo>
                  <a:lnTo>
                    <a:pt x="1976" y="76"/>
                  </a:lnTo>
                  <a:lnTo>
                    <a:pt x="1981" y="74"/>
                  </a:lnTo>
                  <a:lnTo>
                    <a:pt x="1977" y="68"/>
                  </a:lnTo>
                  <a:lnTo>
                    <a:pt x="1977" y="76"/>
                  </a:lnTo>
                  <a:lnTo>
                    <a:pt x="1982" y="76"/>
                  </a:lnTo>
                  <a:lnTo>
                    <a:pt x="1984" y="76"/>
                  </a:lnTo>
                  <a:lnTo>
                    <a:pt x="1995" y="74"/>
                  </a:lnTo>
                  <a:lnTo>
                    <a:pt x="2010" y="73"/>
                  </a:lnTo>
                  <a:lnTo>
                    <a:pt x="2029" y="73"/>
                  </a:lnTo>
                  <a:lnTo>
                    <a:pt x="2048" y="73"/>
                  </a:lnTo>
                  <a:lnTo>
                    <a:pt x="2072" y="70"/>
                  </a:lnTo>
                  <a:lnTo>
                    <a:pt x="2096" y="68"/>
                  </a:lnTo>
                  <a:lnTo>
                    <a:pt x="2124" y="65"/>
                  </a:lnTo>
                  <a:lnTo>
                    <a:pt x="2124" y="58"/>
                  </a:lnTo>
                  <a:lnTo>
                    <a:pt x="2124" y="65"/>
                  </a:lnTo>
                  <a:lnTo>
                    <a:pt x="2151" y="65"/>
                  </a:lnTo>
                  <a:lnTo>
                    <a:pt x="2153" y="65"/>
                  </a:lnTo>
                  <a:lnTo>
                    <a:pt x="2182" y="62"/>
                  </a:lnTo>
                  <a:lnTo>
                    <a:pt x="2182" y="53"/>
                  </a:lnTo>
                  <a:lnTo>
                    <a:pt x="2182" y="62"/>
                  </a:lnTo>
                  <a:lnTo>
                    <a:pt x="2212" y="62"/>
                  </a:lnTo>
                  <a:lnTo>
                    <a:pt x="2212" y="62"/>
                  </a:lnTo>
                  <a:lnTo>
                    <a:pt x="2246" y="57"/>
                  </a:lnTo>
                  <a:lnTo>
                    <a:pt x="2280" y="53"/>
                  </a:lnTo>
                  <a:lnTo>
                    <a:pt x="2314" y="52"/>
                  </a:lnTo>
                  <a:lnTo>
                    <a:pt x="2346" y="50"/>
                  </a:lnTo>
                  <a:lnTo>
                    <a:pt x="2380" y="49"/>
                  </a:lnTo>
                  <a:lnTo>
                    <a:pt x="2412" y="45"/>
                  </a:lnTo>
                  <a:lnTo>
                    <a:pt x="2447" y="42"/>
                  </a:lnTo>
                  <a:lnTo>
                    <a:pt x="2480" y="41"/>
                  </a:lnTo>
                  <a:lnTo>
                    <a:pt x="2478" y="33"/>
                  </a:lnTo>
                  <a:lnTo>
                    <a:pt x="2478" y="41"/>
                  </a:lnTo>
                  <a:lnTo>
                    <a:pt x="2510" y="41"/>
                  </a:lnTo>
                  <a:lnTo>
                    <a:pt x="2510" y="41"/>
                  </a:lnTo>
                  <a:lnTo>
                    <a:pt x="2542" y="37"/>
                  </a:lnTo>
                  <a:lnTo>
                    <a:pt x="2571" y="34"/>
                  </a:lnTo>
                  <a:lnTo>
                    <a:pt x="2600" y="33"/>
                  </a:lnTo>
                  <a:lnTo>
                    <a:pt x="2629" y="29"/>
                  </a:lnTo>
                  <a:lnTo>
                    <a:pt x="2653" y="28"/>
                  </a:lnTo>
                  <a:lnTo>
                    <a:pt x="2676" y="28"/>
                  </a:lnTo>
                  <a:lnTo>
                    <a:pt x="2697" y="26"/>
                  </a:lnTo>
                  <a:lnTo>
                    <a:pt x="2697" y="26"/>
                  </a:lnTo>
                  <a:lnTo>
                    <a:pt x="2715" y="23"/>
                  </a:lnTo>
                  <a:lnTo>
                    <a:pt x="2713" y="16"/>
                  </a:lnTo>
                  <a:lnTo>
                    <a:pt x="2715" y="23"/>
                  </a:lnTo>
                  <a:lnTo>
                    <a:pt x="2729" y="23"/>
                  </a:lnTo>
                  <a:lnTo>
                    <a:pt x="2745" y="21"/>
                  </a:lnTo>
                  <a:lnTo>
                    <a:pt x="2744" y="15"/>
                  </a:lnTo>
                  <a:lnTo>
                    <a:pt x="2744" y="21"/>
                  </a:lnTo>
                  <a:lnTo>
                    <a:pt x="2757" y="21"/>
                  </a:lnTo>
                  <a:lnTo>
                    <a:pt x="2758" y="21"/>
                  </a:lnTo>
                  <a:lnTo>
                    <a:pt x="2768" y="21"/>
                  </a:lnTo>
                  <a:lnTo>
                    <a:pt x="2768" y="21"/>
                  </a:lnTo>
                  <a:lnTo>
                    <a:pt x="2777" y="18"/>
                  </a:lnTo>
                  <a:lnTo>
                    <a:pt x="2774" y="10"/>
                  </a:lnTo>
                  <a:lnTo>
                    <a:pt x="2774" y="18"/>
                  </a:lnTo>
                  <a:lnTo>
                    <a:pt x="2784" y="18"/>
                  </a:lnTo>
                  <a:lnTo>
                    <a:pt x="2784" y="18"/>
                  </a:lnTo>
                  <a:lnTo>
                    <a:pt x="2792" y="16"/>
                  </a:lnTo>
                  <a:lnTo>
                    <a:pt x="2790" y="8"/>
                  </a:lnTo>
                  <a:lnTo>
                    <a:pt x="2790" y="16"/>
                  </a:lnTo>
                  <a:lnTo>
                    <a:pt x="2794" y="16"/>
                  </a:lnTo>
                  <a:lnTo>
                    <a:pt x="2794" y="16"/>
                  </a:lnTo>
                  <a:lnTo>
                    <a:pt x="2797" y="16"/>
                  </a:lnTo>
                  <a:lnTo>
                    <a:pt x="2797" y="16"/>
                  </a:lnTo>
                  <a:lnTo>
                    <a:pt x="2802" y="16"/>
                  </a:lnTo>
                  <a:lnTo>
                    <a:pt x="2795" y="8"/>
                  </a:lnTo>
                  <a:lnTo>
                    <a:pt x="2795" y="16"/>
                  </a:lnTo>
                  <a:lnTo>
                    <a:pt x="2798" y="16"/>
                  </a:lnTo>
                  <a:lnTo>
                    <a:pt x="2802" y="16"/>
                  </a:lnTo>
                  <a:lnTo>
                    <a:pt x="2802" y="8"/>
                  </a:lnTo>
                  <a:lnTo>
                    <a:pt x="2802" y="0"/>
                  </a:lnTo>
                  <a:lnTo>
                    <a:pt x="2797" y="0"/>
                  </a:lnTo>
                  <a:lnTo>
                    <a:pt x="2794" y="4"/>
                  </a:lnTo>
                  <a:lnTo>
                    <a:pt x="2792" y="7"/>
                  </a:lnTo>
                  <a:lnTo>
                    <a:pt x="2792" y="8"/>
                  </a:lnTo>
                  <a:lnTo>
                    <a:pt x="2792" y="10"/>
                  </a:lnTo>
                  <a:lnTo>
                    <a:pt x="2794" y="15"/>
                  </a:lnTo>
                  <a:lnTo>
                    <a:pt x="2797" y="16"/>
                  </a:lnTo>
                  <a:lnTo>
                    <a:pt x="2802" y="0"/>
                  </a:lnTo>
                  <a:lnTo>
                    <a:pt x="2798" y="0"/>
                  </a:lnTo>
                  <a:lnTo>
                    <a:pt x="2797" y="0"/>
                  </a:lnTo>
                  <a:lnTo>
                    <a:pt x="2795" y="0"/>
                  </a:lnTo>
                  <a:lnTo>
                    <a:pt x="2790" y="0"/>
                  </a:lnTo>
                  <a:lnTo>
                    <a:pt x="2785" y="0"/>
                  </a:lnTo>
                  <a:lnTo>
                    <a:pt x="2779" y="0"/>
                  </a:lnTo>
                  <a:lnTo>
                    <a:pt x="2779" y="0"/>
                  </a:lnTo>
                  <a:lnTo>
                    <a:pt x="2779" y="0"/>
                  </a:lnTo>
                  <a:lnTo>
                    <a:pt x="2773" y="4"/>
                  </a:lnTo>
                  <a:lnTo>
                    <a:pt x="2774" y="8"/>
                  </a:lnTo>
                  <a:lnTo>
                    <a:pt x="2774" y="4"/>
                  </a:lnTo>
                  <a:lnTo>
                    <a:pt x="2768" y="4"/>
                  </a:lnTo>
                  <a:lnTo>
                    <a:pt x="2766" y="4"/>
                  </a:lnTo>
                  <a:lnTo>
                    <a:pt x="2758" y="4"/>
                  </a:lnTo>
                  <a:lnTo>
                    <a:pt x="2760" y="10"/>
                  </a:lnTo>
                  <a:lnTo>
                    <a:pt x="2760" y="4"/>
                  </a:lnTo>
                  <a:lnTo>
                    <a:pt x="2750" y="4"/>
                  </a:lnTo>
                  <a:lnTo>
                    <a:pt x="2744" y="4"/>
                  </a:lnTo>
                  <a:lnTo>
                    <a:pt x="2742" y="4"/>
                  </a:lnTo>
                  <a:lnTo>
                    <a:pt x="2734" y="7"/>
                  </a:lnTo>
                  <a:lnTo>
                    <a:pt x="2734" y="13"/>
                  </a:lnTo>
                  <a:lnTo>
                    <a:pt x="2734" y="7"/>
                  </a:lnTo>
                  <a:lnTo>
                    <a:pt x="2723" y="7"/>
                  </a:lnTo>
                  <a:lnTo>
                    <a:pt x="2713" y="7"/>
                  </a:lnTo>
                  <a:lnTo>
                    <a:pt x="2713" y="21"/>
                  </a:lnTo>
                  <a:lnTo>
                    <a:pt x="2723" y="21"/>
                  </a:lnTo>
                  <a:lnTo>
                    <a:pt x="2734" y="21"/>
                  </a:lnTo>
                  <a:lnTo>
                    <a:pt x="2734" y="21"/>
                  </a:lnTo>
                  <a:lnTo>
                    <a:pt x="2744" y="18"/>
                  </a:lnTo>
                  <a:lnTo>
                    <a:pt x="2744" y="10"/>
                  </a:lnTo>
                  <a:lnTo>
                    <a:pt x="2744" y="18"/>
                  </a:lnTo>
                  <a:lnTo>
                    <a:pt x="2750" y="18"/>
                  </a:lnTo>
                  <a:lnTo>
                    <a:pt x="2760" y="18"/>
                  </a:lnTo>
                  <a:lnTo>
                    <a:pt x="2761" y="18"/>
                  </a:lnTo>
                  <a:lnTo>
                    <a:pt x="2768" y="16"/>
                  </a:lnTo>
                  <a:lnTo>
                    <a:pt x="2768" y="8"/>
                  </a:lnTo>
                  <a:lnTo>
                    <a:pt x="2768" y="16"/>
                  </a:lnTo>
                  <a:lnTo>
                    <a:pt x="2774" y="16"/>
                  </a:lnTo>
                  <a:lnTo>
                    <a:pt x="2774" y="16"/>
                  </a:lnTo>
                  <a:lnTo>
                    <a:pt x="2774" y="16"/>
                  </a:lnTo>
                  <a:lnTo>
                    <a:pt x="2781" y="16"/>
                  </a:lnTo>
                  <a:lnTo>
                    <a:pt x="2779" y="8"/>
                  </a:lnTo>
                  <a:lnTo>
                    <a:pt x="2779" y="16"/>
                  </a:lnTo>
                  <a:lnTo>
                    <a:pt x="2785" y="16"/>
                  </a:lnTo>
                  <a:lnTo>
                    <a:pt x="2790" y="16"/>
                  </a:lnTo>
                  <a:lnTo>
                    <a:pt x="2795" y="16"/>
                  </a:lnTo>
                  <a:lnTo>
                    <a:pt x="2797" y="16"/>
                  </a:lnTo>
                  <a:lnTo>
                    <a:pt x="2798" y="16"/>
                  </a:lnTo>
                  <a:lnTo>
                    <a:pt x="2802" y="16"/>
                  </a:lnTo>
                  <a:lnTo>
                    <a:pt x="2802" y="16"/>
                  </a:lnTo>
                  <a:lnTo>
                    <a:pt x="2803" y="16"/>
                  </a:lnTo>
                  <a:lnTo>
                    <a:pt x="2805" y="15"/>
                  </a:lnTo>
                  <a:lnTo>
                    <a:pt x="2806" y="10"/>
                  </a:lnTo>
                  <a:lnTo>
                    <a:pt x="2806" y="8"/>
                  </a:lnTo>
                  <a:lnTo>
                    <a:pt x="2806" y="7"/>
                  </a:lnTo>
                  <a:lnTo>
                    <a:pt x="2805" y="4"/>
                  </a:lnTo>
                  <a:lnTo>
                    <a:pt x="2803" y="0"/>
                  </a:lnTo>
                  <a:lnTo>
                    <a:pt x="2802" y="0"/>
                  </a:lnTo>
                  <a:lnTo>
                    <a:pt x="2798" y="0"/>
                  </a:lnTo>
                  <a:lnTo>
                    <a:pt x="2795" y="0"/>
                  </a:lnTo>
                  <a:lnTo>
                    <a:pt x="2795" y="0"/>
                  </a:lnTo>
                  <a:lnTo>
                    <a:pt x="2794" y="0"/>
                  </a:lnTo>
                  <a:lnTo>
                    <a:pt x="2792" y="0"/>
                  </a:lnTo>
                  <a:lnTo>
                    <a:pt x="2790" y="4"/>
                  </a:lnTo>
                  <a:lnTo>
                    <a:pt x="2794" y="8"/>
                  </a:lnTo>
                  <a:lnTo>
                    <a:pt x="2794" y="4"/>
                  </a:lnTo>
                  <a:lnTo>
                    <a:pt x="2790" y="4"/>
                  </a:lnTo>
                  <a:lnTo>
                    <a:pt x="2789" y="4"/>
                  </a:lnTo>
                  <a:lnTo>
                    <a:pt x="2782" y="4"/>
                  </a:lnTo>
                  <a:lnTo>
                    <a:pt x="2784" y="10"/>
                  </a:lnTo>
                  <a:lnTo>
                    <a:pt x="2784" y="4"/>
                  </a:lnTo>
                  <a:lnTo>
                    <a:pt x="2774" y="4"/>
                  </a:lnTo>
                  <a:lnTo>
                    <a:pt x="2774" y="4"/>
                  </a:lnTo>
                  <a:lnTo>
                    <a:pt x="2766" y="7"/>
                  </a:lnTo>
                  <a:lnTo>
                    <a:pt x="2768" y="13"/>
                  </a:lnTo>
                  <a:lnTo>
                    <a:pt x="2768" y="7"/>
                  </a:lnTo>
                  <a:lnTo>
                    <a:pt x="2757" y="7"/>
                  </a:lnTo>
                  <a:lnTo>
                    <a:pt x="2757" y="15"/>
                  </a:lnTo>
                  <a:lnTo>
                    <a:pt x="2757" y="7"/>
                  </a:lnTo>
                  <a:lnTo>
                    <a:pt x="2744" y="7"/>
                  </a:lnTo>
                  <a:lnTo>
                    <a:pt x="2744" y="7"/>
                  </a:lnTo>
                  <a:lnTo>
                    <a:pt x="2729" y="8"/>
                  </a:lnTo>
                  <a:lnTo>
                    <a:pt x="2713" y="8"/>
                  </a:lnTo>
                  <a:lnTo>
                    <a:pt x="2713" y="8"/>
                  </a:lnTo>
                  <a:lnTo>
                    <a:pt x="2694" y="10"/>
                  </a:lnTo>
                  <a:lnTo>
                    <a:pt x="2694" y="16"/>
                  </a:lnTo>
                  <a:lnTo>
                    <a:pt x="2694" y="10"/>
                  </a:lnTo>
                  <a:lnTo>
                    <a:pt x="2674" y="13"/>
                  </a:lnTo>
                  <a:lnTo>
                    <a:pt x="2650" y="15"/>
                  </a:lnTo>
                  <a:lnTo>
                    <a:pt x="2628" y="16"/>
                  </a:lnTo>
                  <a:lnTo>
                    <a:pt x="2600" y="16"/>
                  </a:lnTo>
                  <a:lnTo>
                    <a:pt x="2571" y="21"/>
                  </a:lnTo>
                  <a:lnTo>
                    <a:pt x="2541" y="23"/>
                  </a:lnTo>
                  <a:lnTo>
                    <a:pt x="2510" y="24"/>
                  </a:lnTo>
                  <a:lnTo>
                    <a:pt x="2510" y="31"/>
                  </a:lnTo>
                  <a:lnTo>
                    <a:pt x="2510" y="24"/>
                  </a:lnTo>
                  <a:lnTo>
                    <a:pt x="2478" y="26"/>
                  </a:lnTo>
                  <a:lnTo>
                    <a:pt x="2478" y="26"/>
                  </a:lnTo>
                  <a:lnTo>
                    <a:pt x="2444" y="28"/>
                  </a:lnTo>
                  <a:lnTo>
                    <a:pt x="2412" y="31"/>
                  </a:lnTo>
                  <a:lnTo>
                    <a:pt x="2378" y="34"/>
                  </a:lnTo>
                  <a:lnTo>
                    <a:pt x="2344" y="34"/>
                  </a:lnTo>
                  <a:lnTo>
                    <a:pt x="2311" y="37"/>
                  </a:lnTo>
                  <a:lnTo>
                    <a:pt x="2278" y="41"/>
                  </a:lnTo>
                  <a:lnTo>
                    <a:pt x="2245" y="42"/>
                  </a:lnTo>
                  <a:lnTo>
                    <a:pt x="2212" y="45"/>
                  </a:lnTo>
                  <a:lnTo>
                    <a:pt x="2212" y="52"/>
                  </a:lnTo>
                  <a:lnTo>
                    <a:pt x="2212" y="45"/>
                  </a:lnTo>
                  <a:lnTo>
                    <a:pt x="2182" y="47"/>
                  </a:lnTo>
                  <a:lnTo>
                    <a:pt x="2182" y="47"/>
                  </a:lnTo>
                  <a:lnTo>
                    <a:pt x="2151" y="50"/>
                  </a:lnTo>
                  <a:lnTo>
                    <a:pt x="2151" y="57"/>
                  </a:lnTo>
                  <a:lnTo>
                    <a:pt x="2151" y="50"/>
                  </a:lnTo>
                  <a:lnTo>
                    <a:pt x="2124" y="52"/>
                  </a:lnTo>
                  <a:lnTo>
                    <a:pt x="2124" y="52"/>
                  </a:lnTo>
                  <a:lnTo>
                    <a:pt x="2096" y="53"/>
                  </a:lnTo>
                  <a:lnTo>
                    <a:pt x="2071" y="53"/>
                  </a:lnTo>
                  <a:lnTo>
                    <a:pt x="2047" y="57"/>
                  </a:lnTo>
                  <a:lnTo>
                    <a:pt x="2027" y="58"/>
                  </a:lnTo>
                  <a:lnTo>
                    <a:pt x="2008" y="60"/>
                  </a:lnTo>
                  <a:lnTo>
                    <a:pt x="1993" y="62"/>
                  </a:lnTo>
                  <a:lnTo>
                    <a:pt x="1982" y="62"/>
                  </a:lnTo>
                  <a:lnTo>
                    <a:pt x="1982" y="68"/>
                  </a:lnTo>
                  <a:lnTo>
                    <a:pt x="1982" y="62"/>
                  </a:lnTo>
                  <a:lnTo>
                    <a:pt x="1977" y="62"/>
                  </a:lnTo>
                  <a:lnTo>
                    <a:pt x="1977" y="62"/>
                  </a:lnTo>
                  <a:lnTo>
                    <a:pt x="1976" y="62"/>
                  </a:lnTo>
                  <a:lnTo>
                    <a:pt x="1971" y="63"/>
                  </a:lnTo>
                  <a:lnTo>
                    <a:pt x="1973" y="70"/>
                  </a:lnTo>
                  <a:lnTo>
                    <a:pt x="1973" y="63"/>
                  </a:lnTo>
                  <a:lnTo>
                    <a:pt x="1971" y="63"/>
                  </a:lnTo>
                  <a:lnTo>
                    <a:pt x="1971" y="76"/>
                  </a:lnTo>
                  <a:lnTo>
                    <a:pt x="1976" y="76"/>
                  </a:lnTo>
                  <a:lnTo>
                    <a:pt x="1979" y="74"/>
                  </a:lnTo>
                  <a:lnTo>
                    <a:pt x="1981" y="73"/>
                  </a:lnTo>
                  <a:lnTo>
                    <a:pt x="1981" y="70"/>
                  </a:lnTo>
                  <a:lnTo>
                    <a:pt x="1981" y="68"/>
                  </a:lnTo>
                  <a:lnTo>
                    <a:pt x="1979" y="65"/>
                  </a:lnTo>
                  <a:lnTo>
                    <a:pt x="1976" y="63"/>
                  </a:lnTo>
                  <a:lnTo>
                    <a:pt x="1971" y="70"/>
                  </a:lnTo>
                  <a:lnTo>
                    <a:pt x="1971" y="78"/>
                  </a:lnTo>
                  <a:lnTo>
                    <a:pt x="1976" y="78"/>
                  </a:lnTo>
                  <a:lnTo>
                    <a:pt x="1976" y="76"/>
                  </a:lnTo>
                  <a:lnTo>
                    <a:pt x="1977" y="76"/>
                  </a:lnTo>
                  <a:lnTo>
                    <a:pt x="1981" y="74"/>
                  </a:lnTo>
                  <a:lnTo>
                    <a:pt x="1979" y="68"/>
                  </a:lnTo>
                  <a:lnTo>
                    <a:pt x="1979" y="76"/>
                  </a:lnTo>
                  <a:lnTo>
                    <a:pt x="1985" y="76"/>
                  </a:lnTo>
                  <a:lnTo>
                    <a:pt x="1993" y="76"/>
                  </a:lnTo>
                  <a:lnTo>
                    <a:pt x="1995" y="76"/>
                  </a:lnTo>
                  <a:lnTo>
                    <a:pt x="2003" y="74"/>
                  </a:lnTo>
                  <a:lnTo>
                    <a:pt x="2003" y="68"/>
                  </a:lnTo>
                  <a:lnTo>
                    <a:pt x="2003" y="74"/>
                  </a:lnTo>
                  <a:lnTo>
                    <a:pt x="2014" y="73"/>
                  </a:lnTo>
                  <a:lnTo>
                    <a:pt x="2013" y="65"/>
                  </a:lnTo>
                  <a:lnTo>
                    <a:pt x="2013" y="73"/>
                  </a:lnTo>
                  <a:lnTo>
                    <a:pt x="2022" y="73"/>
                  </a:lnTo>
                  <a:lnTo>
                    <a:pt x="2022" y="73"/>
                  </a:lnTo>
                  <a:lnTo>
                    <a:pt x="2034" y="73"/>
                  </a:lnTo>
                  <a:lnTo>
                    <a:pt x="2032" y="65"/>
                  </a:lnTo>
                  <a:lnTo>
                    <a:pt x="2032" y="73"/>
                  </a:lnTo>
                  <a:lnTo>
                    <a:pt x="2042" y="73"/>
                  </a:lnTo>
                  <a:lnTo>
                    <a:pt x="2043" y="73"/>
                  </a:lnTo>
                  <a:lnTo>
                    <a:pt x="2051" y="73"/>
                  </a:lnTo>
                  <a:lnTo>
                    <a:pt x="2050" y="65"/>
                  </a:lnTo>
                  <a:lnTo>
                    <a:pt x="2050" y="73"/>
                  </a:lnTo>
                  <a:lnTo>
                    <a:pt x="2056" y="73"/>
                  </a:lnTo>
                  <a:lnTo>
                    <a:pt x="2064" y="73"/>
                  </a:lnTo>
                  <a:lnTo>
                    <a:pt x="2064" y="71"/>
                  </a:lnTo>
                  <a:lnTo>
                    <a:pt x="2066" y="71"/>
                  </a:lnTo>
                  <a:lnTo>
                    <a:pt x="2071" y="70"/>
                  </a:lnTo>
                  <a:lnTo>
                    <a:pt x="2068" y="63"/>
                  </a:lnTo>
                  <a:lnTo>
                    <a:pt x="2068" y="71"/>
                  </a:lnTo>
                  <a:lnTo>
                    <a:pt x="2069" y="71"/>
                  </a:lnTo>
                  <a:lnTo>
                    <a:pt x="2069" y="70"/>
                  </a:lnTo>
                  <a:lnTo>
                    <a:pt x="2072" y="70"/>
                  </a:lnTo>
                  <a:lnTo>
                    <a:pt x="2074" y="68"/>
                  </a:lnTo>
                  <a:lnTo>
                    <a:pt x="2077" y="65"/>
                  </a:lnTo>
                  <a:lnTo>
                    <a:pt x="2077" y="63"/>
                  </a:lnTo>
                  <a:lnTo>
                    <a:pt x="2077" y="62"/>
                  </a:lnTo>
                  <a:lnTo>
                    <a:pt x="2074" y="58"/>
                  </a:lnTo>
                  <a:lnTo>
                    <a:pt x="2072" y="57"/>
                  </a:lnTo>
                  <a:lnTo>
                    <a:pt x="2069" y="57"/>
                  </a:lnTo>
                  <a:lnTo>
                    <a:pt x="2068" y="57"/>
                  </a:lnTo>
                  <a:lnTo>
                    <a:pt x="2064" y="57"/>
                  </a:lnTo>
                  <a:lnTo>
                    <a:pt x="2063" y="57"/>
                  </a:lnTo>
                  <a:lnTo>
                    <a:pt x="2055" y="57"/>
                  </a:lnTo>
                  <a:lnTo>
                    <a:pt x="2056" y="65"/>
                  </a:lnTo>
                  <a:lnTo>
                    <a:pt x="2056" y="57"/>
                  </a:lnTo>
                  <a:lnTo>
                    <a:pt x="2043" y="57"/>
                  </a:lnTo>
                  <a:lnTo>
                    <a:pt x="2043" y="57"/>
                  </a:lnTo>
                  <a:lnTo>
                    <a:pt x="2029" y="58"/>
                  </a:lnTo>
                  <a:lnTo>
                    <a:pt x="2008" y="60"/>
                  </a:lnTo>
                  <a:lnTo>
                    <a:pt x="1984" y="62"/>
                  </a:lnTo>
                  <a:lnTo>
                    <a:pt x="1960" y="63"/>
                  </a:lnTo>
                  <a:lnTo>
                    <a:pt x="1960" y="70"/>
                  </a:lnTo>
                  <a:lnTo>
                    <a:pt x="1960" y="63"/>
                  </a:lnTo>
                  <a:lnTo>
                    <a:pt x="1932" y="65"/>
                  </a:lnTo>
                  <a:lnTo>
                    <a:pt x="1905" y="65"/>
                  </a:lnTo>
                  <a:lnTo>
                    <a:pt x="1905" y="65"/>
                  </a:lnTo>
                  <a:lnTo>
                    <a:pt x="1874" y="68"/>
                  </a:lnTo>
                  <a:lnTo>
                    <a:pt x="1874" y="74"/>
                  </a:lnTo>
                  <a:lnTo>
                    <a:pt x="1874" y="68"/>
                  </a:lnTo>
                  <a:lnTo>
                    <a:pt x="1847" y="70"/>
                  </a:lnTo>
                  <a:lnTo>
                    <a:pt x="1847" y="70"/>
                  </a:lnTo>
                  <a:lnTo>
                    <a:pt x="1813" y="73"/>
                  </a:lnTo>
                  <a:lnTo>
                    <a:pt x="1779" y="74"/>
                  </a:lnTo>
                  <a:lnTo>
                    <a:pt x="1779" y="81"/>
                  </a:lnTo>
                  <a:lnTo>
                    <a:pt x="1779" y="74"/>
                  </a:lnTo>
                  <a:lnTo>
                    <a:pt x="1746" y="76"/>
                  </a:lnTo>
                  <a:lnTo>
                    <a:pt x="1746" y="76"/>
                  </a:lnTo>
                  <a:lnTo>
                    <a:pt x="1707" y="79"/>
                  </a:lnTo>
                  <a:lnTo>
                    <a:pt x="1670" y="81"/>
                  </a:lnTo>
                  <a:lnTo>
                    <a:pt x="1633" y="84"/>
                  </a:lnTo>
                  <a:lnTo>
                    <a:pt x="1594" y="87"/>
                  </a:lnTo>
                  <a:lnTo>
                    <a:pt x="1552" y="89"/>
                  </a:lnTo>
                  <a:lnTo>
                    <a:pt x="1514" y="91"/>
                  </a:lnTo>
                  <a:lnTo>
                    <a:pt x="1470" y="95"/>
                  </a:lnTo>
                  <a:lnTo>
                    <a:pt x="1428" y="97"/>
                  </a:lnTo>
                  <a:lnTo>
                    <a:pt x="1383" y="99"/>
                  </a:lnTo>
                  <a:lnTo>
                    <a:pt x="1338" y="100"/>
                  </a:lnTo>
                  <a:lnTo>
                    <a:pt x="1293" y="105"/>
                  </a:lnTo>
                  <a:lnTo>
                    <a:pt x="1246" y="105"/>
                  </a:lnTo>
                  <a:lnTo>
                    <a:pt x="1201" y="108"/>
                  </a:lnTo>
                  <a:lnTo>
                    <a:pt x="1155" y="111"/>
                  </a:lnTo>
                  <a:lnTo>
                    <a:pt x="1155" y="118"/>
                  </a:lnTo>
                  <a:lnTo>
                    <a:pt x="1155" y="111"/>
                  </a:lnTo>
                  <a:lnTo>
                    <a:pt x="1106" y="111"/>
                  </a:lnTo>
                  <a:lnTo>
                    <a:pt x="1106" y="111"/>
                  </a:lnTo>
                  <a:lnTo>
                    <a:pt x="1058" y="115"/>
                  </a:lnTo>
                  <a:lnTo>
                    <a:pt x="1058" y="120"/>
                  </a:lnTo>
                  <a:lnTo>
                    <a:pt x="1058" y="115"/>
                  </a:lnTo>
                  <a:lnTo>
                    <a:pt x="1011" y="116"/>
                  </a:lnTo>
                  <a:lnTo>
                    <a:pt x="1011" y="116"/>
                  </a:lnTo>
                  <a:lnTo>
                    <a:pt x="968" y="118"/>
                  </a:lnTo>
                  <a:lnTo>
                    <a:pt x="968" y="124"/>
                  </a:lnTo>
                  <a:lnTo>
                    <a:pt x="968" y="118"/>
                  </a:lnTo>
                  <a:lnTo>
                    <a:pt x="929" y="118"/>
                  </a:lnTo>
                  <a:lnTo>
                    <a:pt x="892" y="120"/>
                  </a:lnTo>
                  <a:lnTo>
                    <a:pt x="855" y="120"/>
                  </a:lnTo>
                  <a:lnTo>
                    <a:pt x="821" y="123"/>
                  </a:lnTo>
                  <a:lnTo>
                    <a:pt x="789" y="123"/>
                  </a:lnTo>
                  <a:lnTo>
                    <a:pt x="757" y="123"/>
                  </a:lnTo>
                  <a:lnTo>
                    <a:pt x="727" y="124"/>
                  </a:lnTo>
                  <a:lnTo>
                    <a:pt x="696" y="124"/>
                  </a:lnTo>
                  <a:lnTo>
                    <a:pt x="664" y="124"/>
                  </a:lnTo>
                  <a:lnTo>
                    <a:pt x="633" y="124"/>
                  </a:lnTo>
                  <a:lnTo>
                    <a:pt x="601" y="124"/>
                  </a:lnTo>
                  <a:lnTo>
                    <a:pt x="567" y="126"/>
                  </a:lnTo>
                  <a:lnTo>
                    <a:pt x="532" y="126"/>
                  </a:lnTo>
                  <a:lnTo>
                    <a:pt x="495" y="129"/>
                  </a:lnTo>
                  <a:lnTo>
                    <a:pt x="454" y="129"/>
                  </a:lnTo>
                  <a:lnTo>
                    <a:pt x="411" y="129"/>
                  </a:lnTo>
                  <a:lnTo>
                    <a:pt x="368" y="129"/>
                  </a:lnTo>
                  <a:lnTo>
                    <a:pt x="316" y="129"/>
                  </a:lnTo>
                  <a:lnTo>
                    <a:pt x="263" y="129"/>
                  </a:lnTo>
                  <a:lnTo>
                    <a:pt x="205" y="129"/>
                  </a:lnTo>
                  <a:lnTo>
                    <a:pt x="141" y="132"/>
                  </a:lnTo>
                  <a:lnTo>
                    <a:pt x="73" y="132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548439" y="2618009"/>
              <a:ext cx="38632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Xyl</a:t>
              </a:r>
              <a:r>
                <a:rPr kumimoji="0" lang="en-US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0" lang="zh-CN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5076053" y="2933855"/>
              <a:ext cx="4712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Phlo</a:t>
              </a:r>
              <a:r>
                <a:rPr kumimoji="0" lang="en-US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0" lang="zh-CN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zh-CN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658758" y="2996951"/>
              <a:ext cx="482539" cy="208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523776" y="2591919"/>
              <a:ext cx="35624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zh-CN" sz="1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kumimoji="0" lang="zh-CN" altLang="zh-CN" sz="1600" b="1" i="0" u="none" strike="noStrike" cap="none" normalizeH="0" baseline="-2500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xyl</a:t>
              </a:r>
              <a:endParaRPr kumimoji="0" lang="zh-CN" altLang="zh-CN" sz="4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7358" y="2906472"/>
              <a:ext cx="39914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altLang="zh-CN" sz="1600" b="1" baseline="-25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phlo</a:t>
              </a:r>
              <a:endParaRPr kumimoji="0" lang="zh-CN" altLang="zh-CN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5" name="组合 62"/>
            <p:cNvGrpSpPr/>
            <p:nvPr/>
          </p:nvGrpSpPr>
          <p:grpSpPr>
            <a:xfrm>
              <a:off x="3874234" y="3265854"/>
              <a:ext cx="638392" cy="1052712"/>
              <a:chOff x="4190307" y="3490604"/>
              <a:chExt cx="831170" cy="1340850"/>
            </a:xfrm>
          </p:grpSpPr>
          <p:sp>
            <p:nvSpPr>
              <p:cNvPr id="115" name="Freeform 91"/>
              <p:cNvSpPr>
                <a:spLocks/>
              </p:cNvSpPr>
              <p:nvPr/>
            </p:nvSpPr>
            <p:spPr bwMode="auto">
              <a:xfrm>
                <a:off x="4190307" y="3490604"/>
                <a:ext cx="114980" cy="76550"/>
              </a:xfrm>
              <a:custGeom>
                <a:avLst/>
                <a:gdLst>
                  <a:gd name="T0" fmla="*/ 120 w 120"/>
                  <a:gd name="T1" fmla="*/ 0 h 100"/>
                  <a:gd name="T2" fmla="*/ 0 w 120"/>
                  <a:gd name="T3" fmla="*/ 19 h 100"/>
                  <a:gd name="T4" fmla="*/ 87 w 120"/>
                  <a:gd name="T5" fmla="*/ 100 h 100"/>
                  <a:gd name="T6" fmla="*/ 120 w 120"/>
                  <a:gd name="T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" h="100">
                    <a:moveTo>
                      <a:pt x="120" y="0"/>
                    </a:moveTo>
                    <a:lnTo>
                      <a:pt x="0" y="19"/>
                    </a:lnTo>
                    <a:lnTo>
                      <a:pt x="87" y="100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Freeform 89"/>
              <p:cNvSpPr>
                <a:spLocks/>
              </p:cNvSpPr>
              <p:nvPr/>
            </p:nvSpPr>
            <p:spPr bwMode="auto">
              <a:xfrm>
                <a:off x="4269395" y="3522449"/>
                <a:ext cx="752082" cy="1309005"/>
              </a:xfrm>
              <a:custGeom>
                <a:avLst/>
                <a:gdLst>
                  <a:gd name="T0" fmla="*/ 779 w 799"/>
                  <a:gd name="T1" fmla="*/ 1710 h 1710"/>
                  <a:gd name="T2" fmla="*/ 799 w 799"/>
                  <a:gd name="T3" fmla="*/ 1710 h 1710"/>
                  <a:gd name="T4" fmla="*/ 799 w 799"/>
                  <a:gd name="T5" fmla="*/ 241 h 1710"/>
                  <a:gd name="T6" fmla="*/ 795 w 799"/>
                  <a:gd name="T7" fmla="*/ 238 h 1710"/>
                  <a:gd name="T8" fmla="*/ 794 w 799"/>
                  <a:gd name="T9" fmla="*/ 233 h 1710"/>
                  <a:gd name="T10" fmla="*/ 790 w 799"/>
                  <a:gd name="T11" fmla="*/ 233 h 1710"/>
                  <a:gd name="T12" fmla="*/ 790 w 799"/>
                  <a:gd name="T13" fmla="*/ 233 h 1710"/>
                  <a:gd name="T14" fmla="*/ 7 w 799"/>
                  <a:gd name="T15" fmla="*/ 0 h 1710"/>
                  <a:gd name="T16" fmla="*/ 0 w 799"/>
                  <a:gd name="T17" fmla="*/ 17 h 1710"/>
                  <a:gd name="T18" fmla="*/ 786 w 799"/>
                  <a:gd name="T19" fmla="*/ 251 h 1710"/>
                  <a:gd name="T20" fmla="*/ 779 w 799"/>
                  <a:gd name="T21" fmla="*/ 245 h 1710"/>
                  <a:gd name="T22" fmla="*/ 779 w 799"/>
                  <a:gd name="T23" fmla="*/ 249 h 1710"/>
                  <a:gd name="T24" fmla="*/ 782 w 799"/>
                  <a:gd name="T25" fmla="*/ 251 h 1710"/>
                  <a:gd name="T26" fmla="*/ 787 w 799"/>
                  <a:gd name="T27" fmla="*/ 241 h 1710"/>
                  <a:gd name="T28" fmla="*/ 776 w 799"/>
                  <a:gd name="T29" fmla="*/ 241 h 1710"/>
                  <a:gd name="T30" fmla="*/ 779 w 799"/>
                  <a:gd name="T31" fmla="*/ 1710 h 1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9" h="1710">
                    <a:moveTo>
                      <a:pt x="779" y="1710"/>
                    </a:moveTo>
                    <a:lnTo>
                      <a:pt x="799" y="1710"/>
                    </a:lnTo>
                    <a:lnTo>
                      <a:pt x="799" y="241"/>
                    </a:lnTo>
                    <a:lnTo>
                      <a:pt x="795" y="238"/>
                    </a:lnTo>
                    <a:lnTo>
                      <a:pt x="794" y="233"/>
                    </a:lnTo>
                    <a:lnTo>
                      <a:pt x="790" y="233"/>
                    </a:lnTo>
                    <a:lnTo>
                      <a:pt x="790" y="233"/>
                    </a:lnTo>
                    <a:lnTo>
                      <a:pt x="7" y="0"/>
                    </a:lnTo>
                    <a:lnTo>
                      <a:pt x="0" y="17"/>
                    </a:lnTo>
                    <a:lnTo>
                      <a:pt x="786" y="251"/>
                    </a:lnTo>
                    <a:lnTo>
                      <a:pt x="779" y="245"/>
                    </a:lnTo>
                    <a:lnTo>
                      <a:pt x="779" y="249"/>
                    </a:lnTo>
                    <a:lnTo>
                      <a:pt x="782" y="251"/>
                    </a:lnTo>
                    <a:lnTo>
                      <a:pt x="787" y="241"/>
                    </a:lnTo>
                    <a:lnTo>
                      <a:pt x="776" y="241"/>
                    </a:lnTo>
                    <a:lnTo>
                      <a:pt x="779" y="1710"/>
                    </a:ln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6" name="Freeform 92"/>
            <p:cNvSpPr>
              <a:spLocks/>
            </p:cNvSpPr>
            <p:nvPr/>
          </p:nvSpPr>
          <p:spPr bwMode="auto">
            <a:xfrm>
              <a:off x="3870661" y="3508967"/>
              <a:ext cx="114980" cy="76550"/>
            </a:xfrm>
            <a:custGeom>
              <a:avLst/>
              <a:gdLst>
                <a:gd name="T0" fmla="*/ 120 w 120"/>
                <a:gd name="T1" fmla="*/ 0 h 100"/>
                <a:gd name="T2" fmla="*/ 0 w 120"/>
                <a:gd name="T3" fmla="*/ 19 h 100"/>
                <a:gd name="T4" fmla="*/ 87 w 120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100">
                  <a:moveTo>
                    <a:pt x="120" y="0"/>
                  </a:moveTo>
                  <a:lnTo>
                    <a:pt x="0" y="19"/>
                  </a:lnTo>
                  <a:lnTo>
                    <a:pt x="87" y="1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355629" y="4899506"/>
              <a:ext cx="16964" cy="288000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Freeform 96"/>
            <p:cNvSpPr>
              <a:spLocks/>
            </p:cNvSpPr>
            <p:nvPr/>
          </p:nvSpPr>
          <p:spPr bwMode="auto">
            <a:xfrm>
              <a:off x="5172345" y="5350760"/>
              <a:ext cx="103670" cy="79612"/>
            </a:xfrm>
            <a:custGeom>
              <a:avLst/>
              <a:gdLst>
                <a:gd name="T0" fmla="*/ 0 w 109"/>
                <a:gd name="T1" fmla="*/ 0 h 104"/>
                <a:gd name="T2" fmla="*/ 54 w 109"/>
                <a:gd name="T3" fmla="*/ 104 h 104"/>
                <a:gd name="T4" fmla="*/ 109 w 109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104">
                  <a:moveTo>
                    <a:pt x="0" y="0"/>
                  </a:moveTo>
                  <a:lnTo>
                    <a:pt x="54" y="104"/>
                  </a:lnTo>
                  <a:lnTo>
                    <a:pt x="10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5724124" y="2867428"/>
              <a:ext cx="53782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kumimoji="0" lang="en-US" altLang="zh-CN" sz="12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phlo</a:t>
              </a:r>
              <a:endParaRPr kumimoji="0" lang="zh-CN" altLang="zh-CN" sz="1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5004436" y="4055669"/>
              <a:ext cx="4055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1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en-US" altLang="zh-CN" sz="1600" b="1" baseline="-25000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fruit</a:t>
              </a:r>
              <a:endParaRPr kumimoji="0" lang="zh-CN" altLang="zh-CN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Oval 101"/>
            <p:cNvSpPr>
              <a:spLocks noChangeArrowheads="1"/>
            </p:cNvSpPr>
            <p:nvPr/>
          </p:nvSpPr>
          <p:spPr bwMode="auto">
            <a:xfrm>
              <a:off x="3168642" y="3501006"/>
              <a:ext cx="4067650" cy="2289150"/>
            </a:xfrm>
            <a:prstGeom prst="ellips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734082" y="5975138"/>
              <a:ext cx="2065018" cy="260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Humidit</a:t>
              </a: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y + Temperature</a:t>
              </a:r>
              <a:endParaRPr kumimoji="0" lang="zh-CN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6131173" y="5989187"/>
              <a:ext cx="876357" cy="260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Temp</a:t>
              </a: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e</a:t>
              </a:r>
              <a:r>
                <a:rPr kumimoji="0" lang="zh-CN" altLang="zh-CN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</a:rPr>
                <a:t>rature</a:t>
              </a:r>
              <a:endParaRPr kumimoji="0" lang="zh-CN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4" name="组合 71"/>
            <p:cNvGrpSpPr/>
            <p:nvPr/>
          </p:nvGrpSpPr>
          <p:grpSpPr>
            <a:xfrm>
              <a:off x="4158735" y="3238361"/>
              <a:ext cx="485272" cy="1080202"/>
              <a:chOff x="4288322" y="3479880"/>
              <a:chExt cx="499702" cy="1335032"/>
            </a:xfrm>
          </p:grpSpPr>
          <p:sp>
            <p:nvSpPr>
              <p:cNvPr id="113" name="Freeform 55"/>
              <p:cNvSpPr>
                <a:spLocks/>
              </p:cNvSpPr>
              <p:nvPr/>
            </p:nvSpPr>
            <p:spPr bwMode="auto">
              <a:xfrm>
                <a:off x="4371457" y="3518155"/>
                <a:ext cx="416567" cy="1296757"/>
              </a:xfrm>
              <a:custGeom>
                <a:avLst/>
                <a:gdLst>
                  <a:gd name="T0" fmla="*/ 421 w 441"/>
                  <a:gd name="T1" fmla="*/ 1695 h 1695"/>
                  <a:gd name="T2" fmla="*/ 441 w 441"/>
                  <a:gd name="T3" fmla="*/ 1695 h 1695"/>
                  <a:gd name="T4" fmla="*/ 441 w 441"/>
                  <a:gd name="T5" fmla="*/ 145 h 1695"/>
                  <a:gd name="T6" fmla="*/ 441 w 441"/>
                  <a:gd name="T7" fmla="*/ 145 h 1695"/>
                  <a:gd name="T8" fmla="*/ 441 w 441"/>
                  <a:gd name="T9" fmla="*/ 142 h 1695"/>
                  <a:gd name="T10" fmla="*/ 438 w 441"/>
                  <a:gd name="T11" fmla="*/ 139 h 1695"/>
                  <a:gd name="T12" fmla="*/ 435 w 441"/>
                  <a:gd name="T13" fmla="*/ 135 h 1695"/>
                  <a:gd name="T14" fmla="*/ 435 w 441"/>
                  <a:gd name="T15" fmla="*/ 135 h 1695"/>
                  <a:gd name="T16" fmla="*/ 8 w 441"/>
                  <a:gd name="T17" fmla="*/ 0 h 1695"/>
                  <a:gd name="T18" fmla="*/ 0 w 441"/>
                  <a:gd name="T19" fmla="*/ 19 h 1695"/>
                  <a:gd name="T20" fmla="*/ 427 w 441"/>
                  <a:gd name="T21" fmla="*/ 153 h 1695"/>
                  <a:gd name="T22" fmla="*/ 421 w 441"/>
                  <a:gd name="T23" fmla="*/ 145 h 1695"/>
                  <a:gd name="T24" fmla="*/ 422 w 441"/>
                  <a:gd name="T25" fmla="*/ 148 h 1695"/>
                  <a:gd name="T26" fmla="*/ 424 w 441"/>
                  <a:gd name="T27" fmla="*/ 151 h 1695"/>
                  <a:gd name="T28" fmla="*/ 427 w 441"/>
                  <a:gd name="T29" fmla="*/ 153 h 1695"/>
                  <a:gd name="T30" fmla="*/ 432 w 441"/>
                  <a:gd name="T31" fmla="*/ 145 h 1695"/>
                  <a:gd name="T32" fmla="*/ 421 w 441"/>
                  <a:gd name="T33" fmla="*/ 145 h 1695"/>
                  <a:gd name="T34" fmla="*/ 421 w 441"/>
                  <a:gd name="T35" fmla="*/ 1695 h 1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1" h="1695">
                    <a:moveTo>
                      <a:pt x="421" y="1695"/>
                    </a:moveTo>
                    <a:lnTo>
                      <a:pt x="441" y="1695"/>
                    </a:lnTo>
                    <a:lnTo>
                      <a:pt x="441" y="145"/>
                    </a:lnTo>
                    <a:lnTo>
                      <a:pt x="441" y="145"/>
                    </a:lnTo>
                    <a:lnTo>
                      <a:pt x="441" y="142"/>
                    </a:lnTo>
                    <a:lnTo>
                      <a:pt x="438" y="139"/>
                    </a:lnTo>
                    <a:lnTo>
                      <a:pt x="435" y="135"/>
                    </a:lnTo>
                    <a:lnTo>
                      <a:pt x="435" y="135"/>
                    </a:lnTo>
                    <a:lnTo>
                      <a:pt x="8" y="0"/>
                    </a:lnTo>
                    <a:lnTo>
                      <a:pt x="0" y="19"/>
                    </a:lnTo>
                    <a:lnTo>
                      <a:pt x="427" y="153"/>
                    </a:lnTo>
                    <a:lnTo>
                      <a:pt x="421" y="145"/>
                    </a:lnTo>
                    <a:lnTo>
                      <a:pt x="422" y="148"/>
                    </a:lnTo>
                    <a:lnTo>
                      <a:pt x="424" y="151"/>
                    </a:lnTo>
                    <a:lnTo>
                      <a:pt x="427" y="153"/>
                    </a:lnTo>
                    <a:lnTo>
                      <a:pt x="432" y="145"/>
                    </a:lnTo>
                    <a:lnTo>
                      <a:pt x="421" y="145"/>
                    </a:lnTo>
                    <a:lnTo>
                      <a:pt x="421" y="1695"/>
                    </a:ln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2"/>
              <p:cNvSpPr>
                <a:spLocks/>
              </p:cNvSpPr>
              <p:nvPr/>
            </p:nvSpPr>
            <p:spPr bwMode="auto">
              <a:xfrm>
                <a:off x="4288322" y="3479880"/>
                <a:ext cx="113095" cy="76550"/>
              </a:xfrm>
              <a:custGeom>
                <a:avLst/>
                <a:gdLst>
                  <a:gd name="T0" fmla="*/ 121 w 121"/>
                  <a:gd name="T1" fmla="*/ 0 h 100"/>
                  <a:gd name="T2" fmla="*/ 0 w 121"/>
                  <a:gd name="T3" fmla="*/ 21 h 100"/>
                  <a:gd name="T4" fmla="*/ 89 w 121"/>
                  <a:gd name="T5" fmla="*/ 100 h 100"/>
                  <a:gd name="T6" fmla="*/ 121 w 121"/>
                  <a:gd name="T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100">
                    <a:moveTo>
                      <a:pt x="121" y="0"/>
                    </a:moveTo>
                    <a:lnTo>
                      <a:pt x="0" y="21"/>
                    </a:lnTo>
                    <a:lnTo>
                      <a:pt x="89" y="100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5" name="组合 73"/>
            <p:cNvGrpSpPr/>
            <p:nvPr/>
          </p:nvGrpSpPr>
          <p:grpSpPr>
            <a:xfrm>
              <a:off x="4158743" y="4365099"/>
              <a:ext cx="1925434" cy="909466"/>
              <a:chOff x="4145066" y="4510243"/>
              <a:chExt cx="1704217" cy="909466"/>
            </a:xfrm>
          </p:grpSpPr>
          <p:sp>
            <p:nvSpPr>
              <p:cNvPr id="97" name="Rectangle 96"/>
              <p:cNvSpPr>
                <a:spLocks noChangeArrowheads="1"/>
              </p:cNvSpPr>
              <p:nvPr/>
            </p:nvSpPr>
            <p:spPr bwMode="auto">
              <a:xfrm>
                <a:off x="4764824" y="4711682"/>
                <a:ext cx="12485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zh-CN" altLang="zh-CN" sz="2000" b="1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π</a:t>
                </a:r>
                <a:endParaRPr kumimoji="0" lang="zh-CN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4964624" y="4714744"/>
                <a:ext cx="12911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20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zh-CN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5166311" y="4736178"/>
                <a:ext cx="13904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20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kumimoji="0" lang="zh-CN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0" name="组合 78"/>
              <p:cNvGrpSpPr/>
              <p:nvPr/>
            </p:nvGrpSpPr>
            <p:grpSpPr>
              <a:xfrm>
                <a:off x="4145066" y="4653137"/>
                <a:ext cx="659026" cy="91058"/>
                <a:chOff x="4145068" y="4797152"/>
                <a:chExt cx="659026" cy="91058"/>
              </a:xfrm>
            </p:grpSpPr>
            <p:sp>
              <p:nvSpPr>
                <p:cNvPr id="111" name="Freeform 39"/>
                <p:cNvSpPr>
                  <a:spLocks/>
                </p:cNvSpPr>
                <p:nvPr/>
              </p:nvSpPr>
              <p:spPr bwMode="auto">
                <a:xfrm>
                  <a:off x="4145068" y="4797152"/>
                  <a:ext cx="625792" cy="53585"/>
                </a:xfrm>
                <a:custGeom>
                  <a:avLst/>
                  <a:gdLst>
                    <a:gd name="T0" fmla="*/ 0 w 663"/>
                    <a:gd name="T1" fmla="*/ 0 h 69"/>
                    <a:gd name="T2" fmla="*/ 619 w 663"/>
                    <a:gd name="T3" fmla="*/ 0 h 69"/>
                    <a:gd name="T4" fmla="*/ 663 w 663"/>
                    <a:gd name="T5" fmla="*/ 69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63" h="69">
                      <a:moveTo>
                        <a:pt x="0" y="0"/>
                      </a:moveTo>
                      <a:lnTo>
                        <a:pt x="619" y="0"/>
                      </a:lnTo>
                      <a:lnTo>
                        <a:pt x="663" y="69"/>
                      </a:lnTo>
                    </a:path>
                  </a:pathLst>
                </a:custGeom>
                <a:noFill/>
                <a:ln w="6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" name="Freeform 40"/>
                <p:cNvSpPr>
                  <a:spLocks/>
                </p:cNvSpPr>
                <p:nvPr/>
              </p:nvSpPr>
              <p:spPr bwMode="auto">
                <a:xfrm>
                  <a:off x="4732467" y="4825439"/>
                  <a:ext cx="71627" cy="62771"/>
                </a:xfrm>
                <a:custGeom>
                  <a:avLst/>
                  <a:gdLst>
                    <a:gd name="T0" fmla="*/ 0 w 76"/>
                    <a:gd name="T1" fmla="*/ 39 h 82"/>
                    <a:gd name="T2" fmla="*/ 76 w 76"/>
                    <a:gd name="T3" fmla="*/ 82 h 82"/>
                    <a:gd name="T4" fmla="*/ 68 w 76"/>
                    <a:gd name="T5" fmla="*/ 0 h 82"/>
                    <a:gd name="T6" fmla="*/ 0 w 76"/>
                    <a:gd name="T7" fmla="*/ 39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" h="82">
                      <a:moveTo>
                        <a:pt x="0" y="39"/>
                      </a:moveTo>
                      <a:lnTo>
                        <a:pt x="76" y="82"/>
                      </a:lnTo>
                      <a:lnTo>
                        <a:pt x="68" y="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01" name="组合 79"/>
              <p:cNvGrpSpPr/>
              <p:nvPr/>
            </p:nvGrpSpPr>
            <p:grpSpPr>
              <a:xfrm>
                <a:off x="4860031" y="4653137"/>
                <a:ext cx="989252" cy="102015"/>
                <a:chOff x="4951090" y="4653136"/>
                <a:chExt cx="989252" cy="102015"/>
              </a:xfrm>
            </p:grpSpPr>
            <p:sp>
              <p:nvSpPr>
                <p:cNvPr id="109" name="Freeform 42"/>
                <p:cNvSpPr>
                  <a:spLocks/>
                </p:cNvSpPr>
                <p:nvPr/>
              </p:nvSpPr>
              <p:spPr bwMode="auto">
                <a:xfrm>
                  <a:off x="4978823" y="4653136"/>
                  <a:ext cx="961519" cy="53585"/>
                </a:xfrm>
                <a:custGeom>
                  <a:avLst/>
                  <a:gdLst>
                    <a:gd name="T0" fmla="*/ 640 w 640"/>
                    <a:gd name="T1" fmla="*/ 0 h 72"/>
                    <a:gd name="T2" fmla="*/ 37 w 640"/>
                    <a:gd name="T3" fmla="*/ 0 h 72"/>
                    <a:gd name="T4" fmla="*/ 0 w 640"/>
                    <a:gd name="T5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40" h="72">
                      <a:moveTo>
                        <a:pt x="640" y="0"/>
                      </a:moveTo>
                      <a:lnTo>
                        <a:pt x="37" y="0"/>
                      </a:lnTo>
                      <a:lnTo>
                        <a:pt x="0" y="72"/>
                      </a:lnTo>
                    </a:path>
                  </a:pathLst>
                </a:custGeom>
                <a:noFill/>
                <a:ln w="6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" name="Freeform 43"/>
                <p:cNvSpPr>
                  <a:spLocks/>
                </p:cNvSpPr>
                <p:nvPr/>
              </p:nvSpPr>
              <p:spPr bwMode="auto">
                <a:xfrm>
                  <a:off x="4951090" y="4692380"/>
                  <a:ext cx="65972" cy="62771"/>
                </a:xfrm>
                <a:custGeom>
                  <a:avLst/>
                  <a:gdLst>
                    <a:gd name="T0" fmla="*/ 0 w 69"/>
                    <a:gd name="T1" fmla="*/ 0 h 82"/>
                    <a:gd name="T2" fmla="*/ 0 w 69"/>
                    <a:gd name="T3" fmla="*/ 82 h 82"/>
                    <a:gd name="T4" fmla="*/ 69 w 69"/>
                    <a:gd name="T5" fmla="*/ 32 h 82"/>
                    <a:gd name="T6" fmla="*/ 0 w 69"/>
                    <a:gd name="T7" fmla="*/ 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9" h="82">
                      <a:moveTo>
                        <a:pt x="0" y="0"/>
                      </a:moveTo>
                      <a:lnTo>
                        <a:pt x="0" y="82"/>
                      </a:lnTo>
                      <a:lnTo>
                        <a:pt x="69" y="3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02" name="Freeform 45"/>
              <p:cNvSpPr>
                <a:spLocks/>
              </p:cNvSpPr>
              <p:nvPr/>
            </p:nvSpPr>
            <p:spPr bwMode="auto">
              <a:xfrm>
                <a:off x="5333506" y="5040786"/>
                <a:ext cx="461380" cy="58231"/>
              </a:xfrm>
              <a:custGeom>
                <a:avLst/>
                <a:gdLst>
                  <a:gd name="T0" fmla="*/ 247 w 247"/>
                  <a:gd name="T1" fmla="*/ 56 h 58"/>
                  <a:gd name="T2" fmla="*/ 40 w 247"/>
                  <a:gd name="T3" fmla="*/ 58 h 58"/>
                  <a:gd name="T4" fmla="*/ 0 w 247"/>
                  <a:gd name="T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" h="58">
                    <a:moveTo>
                      <a:pt x="247" y="56"/>
                    </a:moveTo>
                    <a:lnTo>
                      <a:pt x="40" y="58"/>
                    </a:lnTo>
                    <a:lnTo>
                      <a:pt x="0" y="0"/>
                    </a:lnTo>
                  </a:path>
                </a:pathLst>
              </a:custGeom>
              <a:noFill/>
              <a:ln w="6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3" name="组合 81"/>
              <p:cNvGrpSpPr/>
              <p:nvPr/>
            </p:nvGrpSpPr>
            <p:grpSpPr>
              <a:xfrm>
                <a:off x="4283967" y="5013225"/>
                <a:ext cx="829531" cy="106947"/>
                <a:chOff x="4357897" y="5013176"/>
                <a:chExt cx="829531" cy="106945"/>
              </a:xfrm>
            </p:grpSpPr>
            <p:sp>
              <p:nvSpPr>
                <p:cNvPr id="107" name="Freeform 57"/>
                <p:cNvSpPr>
                  <a:spLocks/>
                </p:cNvSpPr>
                <p:nvPr/>
              </p:nvSpPr>
              <p:spPr bwMode="auto">
                <a:xfrm>
                  <a:off x="4357897" y="5065005"/>
                  <a:ext cx="784125" cy="55116"/>
                </a:xfrm>
                <a:custGeom>
                  <a:avLst/>
                  <a:gdLst>
                    <a:gd name="T0" fmla="*/ 0 w 831"/>
                    <a:gd name="T1" fmla="*/ 73 h 73"/>
                    <a:gd name="T2" fmla="*/ 779 w 831"/>
                    <a:gd name="T3" fmla="*/ 73 h 73"/>
                    <a:gd name="T4" fmla="*/ 831 w 831"/>
                    <a:gd name="T5" fmla="*/ 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31" h="73">
                      <a:moveTo>
                        <a:pt x="0" y="73"/>
                      </a:moveTo>
                      <a:lnTo>
                        <a:pt x="779" y="73"/>
                      </a:lnTo>
                      <a:lnTo>
                        <a:pt x="831" y="0"/>
                      </a:lnTo>
                    </a:path>
                  </a:pathLst>
                </a:custGeom>
                <a:noFill/>
                <a:ln w="6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8" name="Freeform 58"/>
                <p:cNvSpPr>
                  <a:spLocks/>
                </p:cNvSpPr>
                <p:nvPr/>
              </p:nvSpPr>
              <p:spPr bwMode="auto">
                <a:xfrm>
                  <a:off x="5115801" y="5013176"/>
                  <a:ext cx="71627" cy="64302"/>
                </a:xfrm>
                <a:custGeom>
                  <a:avLst/>
                  <a:gdLst>
                    <a:gd name="T0" fmla="*/ 68 w 76"/>
                    <a:gd name="T1" fmla="*/ 85 h 85"/>
                    <a:gd name="T2" fmla="*/ 76 w 76"/>
                    <a:gd name="T3" fmla="*/ 0 h 85"/>
                    <a:gd name="T4" fmla="*/ 0 w 76"/>
                    <a:gd name="T5" fmla="*/ 43 h 85"/>
                    <a:gd name="T6" fmla="*/ 68 w 76"/>
                    <a:gd name="T7" fmla="*/ 85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" h="85">
                      <a:moveTo>
                        <a:pt x="68" y="85"/>
                      </a:moveTo>
                      <a:lnTo>
                        <a:pt x="76" y="0"/>
                      </a:lnTo>
                      <a:lnTo>
                        <a:pt x="0" y="43"/>
                      </a:lnTo>
                      <a:lnTo>
                        <a:pt x="68" y="85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04" name="Freeform 94"/>
              <p:cNvSpPr>
                <a:spLocks/>
              </p:cNvSpPr>
              <p:nvPr/>
            </p:nvSpPr>
            <p:spPr bwMode="auto">
              <a:xfrm>
                <a:off x="5215700" y="5220679"/>
                <a:ext cx="16964" cy="199030"/>
              </a:xfrm>
              <a:custGeom>
                <a:avLst/>
                <a:gdLst>
                  <a:gd name="T0" fmla="*/ 19 w 19"/>
                  <a:gd name="T1" fmla="*/ 0 h 260"/>
                  <a:gd name="T2" fmla="*/ 0 w 19"/>
                  <a:gd name="T3" fmla="*/ 0 h 260"/>
                  <a:gd name="T4" fmla="*/ 0 w 19"/>
                  <a:gd name="T5" fmla="*/ 260 h 260"/>
                  <a:gd name="T6" fmla="*/ 19 w 19"/>
                  <a:gd name="T7" fmla="*/ 26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60">
                    <a:moveTo>
                      <a:pt x="19" y="0"/>
                    </a:moveTo>
                    <a:lnTo>
                      <a:pt x="0" y="0"/>
                    </a:lnTo>
                    <a:lnTo>
                      <a:pt x="0" y="260"/>
                    </a:lnTo>
                    <a:lnTo>
                      <a:pt x="19" y="26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95"/>
              <p:cNvSpPr>
                <a:spLocks/>
              </p:cNvSpPr>
              <p:nvPr/>
            </p:nvSpPr>
            <p:spPr bwMode="auto">
              <a:xfrm>
                <a:off x="5159439" y="5295978"/>
                <a:ext cx="103670" cy="79612"/>
              </a:xfrm>
              <a:custGeom>
                <a:avLst/>
                <a:gdLst>
                  <a:gd name="T0" fmla="*/ 0 w 109"/>
                  <a:gd name="T1" fmla="*/ 0 h 104"/>
                  <a:gd name="T2" fmla="*/ 54 w 109"/>
                  <a:gd name="T3" fmla="*/ 104 h 104"/>
                  <a:gd name="T4" fmla="*/ 109 w 109"/>
                  <a:gd name="T5" fmla="*/ 0 h 104"/>
                  <a:gd name="T6" fmla="*/ 0 w 109"/>
                  <a:gd name="T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9" h="104">
                    <a:moveTo>
                      <a:pt x="0" y="0"/>
                    </a:moveTo>
                    <a:lnTo>
                      <a:pt x="54" y="104"/>
                    </a:lnTo>
                    <a:lnTo>
                      <a:pt x="10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圆角矩形 84"/>
              <p:cNvSpPr/>
              <p:nvPr/>
            </p:nvSpPr>
            <p:spPr>
              <a:xfrm>
                <a:off x="4400188" y="4510243"/>
                <a:ext cx="1250023" cy="700933"/>
              </a:xfrm>
              <a:prstGeom prst="roundRect">
                <a:avLst/>
              </a:prstGeom>
              <a:noFill/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2000"/>
              </a:p>
            </p:txBody>
          </p:sp>
        </p:grp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3191300" y="3462605"/>
              <a:ext cx="71045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12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Water</a:t>
              </a:r>
              <a:r>
                <a:rPr kumimoji="0" lang="en-US" altLang="zh-CN" sz="1200" b="0" i="1" u="none" strike="noStrike" cap="none" normalizeH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zh-CN" sz="1200" b="0" i="1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flux</a:t>
              </a:r>
              <a:endPara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Group 45"/>
          <p:cNvGrpSpPr>
            <a:grpSpLocks/>
          </p:cNvGrpSpPr>
          <p:nvPr/>
        </p:nvGrpSpPr>
        <p:grpSpPr bwMode="auto">
          <a:xfrm>
            <a:off x="5759752" y="1730017"/>
            <a:ext cx="4245064" cy="2055987"/>
            <a:chOff x="4405" y="1924"/>
            <a:chExt cx="9163" cy="5425"/>
          </a:xfrm>
        </p:grpSpPr>
        <p:grpSp>
          <p:nvGrpSpPr>
            <p:cNvPr id="30" name="Group 187"/>
            <p:cNvGrpSpPr>
              <a:grpSpLocks/>
            </p:cNvGrpSpPr>
            <p:nvPr/>
          </p:nvGrpSpPr>
          <p:grpSpPr bwMode="auto">
            <a:xfrm>
              <a:off x="4405" y="1924"/>
              <a:ext cx="8934" cy="5425"/>
              <a:chOff x="8602" y="3918"/>
              <a:chExt cx="56736" cy="34448"/>
            </a:xfrm>
          </p:grpSpPr>
          <p:sp>
            <p:nvSpPr>
              <p:cNvPr id="51" name="Rectangle 50"/>
              <p:cNvSpPr>
                <a:spLocks noChangeArrowheads="1"/>
              </p:cNvSpPr>
              <p:nvPr/>
            </p:nvSpPr>
            <p:spPr bwMode="auto">
              <a:xfrm>
                <a:off x="8602" y="3918"/>
                <a:ext cx="56736" cy="34448"/>
              </a:xfrm>
              <a:prstGeom prst="rect">
                <a:avLst/>
              </a:prstGeom>
              <a:solidFill>
                <a:srgbClr val="FEFEDA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52" name="Freeform 144" descr="Diagonales larges vers le bas"/>
              <p:cNvSpPr>
                <a:spLocks/>
              </p:cNvSpPr>
              <p:nvPr/>
            </p:nvSpPr>
            <p:spPr bwMode="auto">
              <a:xfrm>
                <a:off x="8774" y="5390"/>
                <a:ext cx="52824" cy="29540"/>
              </a:xfrm>
              <a:custGeom>
                <a:avLst/>
                <a:gdLst>
                  <a:gd name="T0" fmla="*/ 145460704 w 8540"/>
                  <a:gd name="T1" fmla="*/ 0 h 4831"/>
                  <a:gd name="T2" fmla="*/ 116271241 w 8540"/>
                  <a:gd name="T3" fmla="*/ 3365209 h 4831"/>
                  <a:gd name="T4" fmla="*/ 106054984 w 8540"/>
                  <a:gd name="T5" fmla="*/ 18994714 h 4831"/>
                  <a:gd name="T6" fmla="*/ 98757568 w 8540"/>
                  <a:gd name="T7" fmla="*/ 44046838 h 4831"/>
                  <a:gd name="T8" fmla="*/ 66649239 w 8540"/>
                  <a:gd name="T9" fmla="*/ 52572013 h 4831"/>
                  <a:gd name="T10" fmla="*/ 44757154 w 8540"/>
                  <a:gd name="T11" fmla="*/ 60025339 h 4831"/>
                  <a:gd name="T12" fmla="*/ 34540847 w 8540"/>
                  <a:gd name="T13" fmla="*/ 76527296 h 4831"/>
                  <a:gd name="T14" fmla="*/ 24324534 w 8540"/>
                  <a:gd name="T15" fmla="*/ 90760869 h 4831"/>
                  <a:gd name="T16" fmla="*/ 5351398 w 8540"/>
                  <a:gd name="T17" fmla="*/ 98563170 h 4831"/>
                  <a:gd name="T18" fmla="*/ 9729818 w 8540"/>
                  <a:gd name="T19" fmla="*/ 116510900 h 4831"/>
                  <a:gd name="T20" fmla="*/ 63730273 w 8540"/>
                  <a:gd name="T21" fmla="*/ 119178144 h 4831"/>
                  <a:gd name="T22" fmla="*/ 149839154 w 8540"/>
                  <a:gd name="T23" fmla="*/ 116510900 h 4831"/>
                  <a:gd name="T24" fmla="*/ 168812234 w 8540"/>
                  <a:gd name="T25" fmla="*/ 95721420 h 4831"/>
                  <a:gd name="T26" fmla="*/ 186325831 w 8540"/>
                  <a:gd name="T27" fmla="*/ 87894196 h 4831"/>
                  <a:gd name="T28" fmla="*/ 209677361 w 8540"/>
                  <a:gd name="T29" fmla="*/ 83831000 h 4831"/>
                  <a:gd name="T30" fmla="*/ 215515345 w 8540"/>
                  <a:gd name="T31" fmla="*/ 62318646 h 4831"/>
                  <a:gd name="T32" fmla="*/ 190704383 w 8540"/>
                  <a:gd name="T33" fmla="*/ 11366941 h 4831"/>
                  <a:gd name="T34" fmla="*/ 142541738 w 8540"/>
                  <a:gd name="T35" fmla="*/ 0 h 483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540"/>
                  <a:gd name="T55" fmla="*/ 0 h 4831"/>
                  <a:gd name="T56" fmla="*/ 8540 w 8540"/>
                  <a:gd name="T57" fmla="*/ 4831 h 483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540" h="4831">
                    <a:moveTo>
                      <a:pt x="5681" y="0"/>
                    </a:moveTo>
                    <a:cubicBezTo>
                      <a:pt x="5239" y="4"/>
                      <a:pt x="4798" y="8"/>
                      <a:pt x="4541" y="135"/>
                    </a:cubicBezTo>
                    <a:cubicBezTo>
                      <a:pt x="4284" y="262"/>
                      <a:pt x="4256" y="490"/>
                      <a:pt x="4142" y="762"/>
                    </a:cubicBezTo>
                    <a:cubicBezTo>
                      <a:pt x="4028" y="1034"/>
                      <a:pt x="4113" y="1543"/>
                      <a:pt x="3857" y="1767"/>
                    </a:cubicBezTo>
                    <a:cubicBezTo>
                      <a:pt x="3601" y="1991"/>
                      <a:pt x="2954" y="2002"/>
                      <a:pt x="2603" y="2109"/>
                    </a:cubicBezTo>
                    <a:cubicBezTo>
                      <a:pt x="2252" y="2216"/>
                      <a:pt x="1957" y="2248"/>
                      <a:pt x="1748" y="2408"/>
                    </a:cubicBezTo>
                    <a:cubicBezTo>
                      <a:pt x="1539" y="2568"/>
                      <a:pt x="1482" y="2865"/>
                      <a:pt x="1349" y="3070"/>
                    </a:cubicBezTo>
                    <a:cubicBezTo>
                      <a:pt x="1216" y="3275"/>
                      <a:pt x="1140" y="3494"/>
                      <a:pt x="950" y="3641"/>
                    </a:cubicBezTo>
                    <a:cubicBezTo>
                      <a:pt x="760" y="3788"/>
                      <a:pt x="304" y="3782"/>
                      <a:pt x="209" y="3954"/>
                    </a:cubicBezTo>
                    <a:cubicBezTo>
                      <a:pt x="114" y="4126"/>
                      <a:pt x="0" y="4536"/>
                      <a:pt x="380" y="4674"/>
                    </a:cubicBezTo>
                    <a:cubicBezTo>
                      <a:pt x="760" y="4812"/>
                      <a:pt x="1577" y="4781"/>
                      <a:pt x="2489" y="4781"/>
                    </a:cubicBezTo>
                    <a:cubicBezTo>
                      <a:pt x="3401" y="4781"/>
                      <a:pt x="5168" y="4831"/>
                      <a:pt x="5852" y="4674"/>
                    </a:cubicBezTo>
                    <a:cubicBezTo>
                      <a:pt x="6536" y="4517"/>
                      <a:pt x="6356" y="4031"/>
                      <a:pt x="6593" y="3840"/>
                    </a:cubicBezTo>
                    <a:cubicBezTo>
                      <a:pt x="6830" y="3649"/>
                      <a:pt x="7011" y="3605"/>
                      <a:pt x="7277" y="3526"/>
                    </a:cubicBezTo>
                    <a:cubicBezTo>
                      <a:pt x="7543" y="3447"/>
                      <a:pt x="7999" y="3534"/>
                      <a:pt x="8189" y="3363"/>
                    </a:cubicBezTo>
                    <a:cubicBezTo>
                      <a:pt x="8379" y="3192"/>
                      <a:pt x="8540" y="2984"/>
                      <a:pt x="8417" y="2500"/>
                    </a:cubicBezTo>
                    <a:cubicBezTo>
                      <a:pt x="8294" y="2016"/>
                      <a:pt x="7923" y="873"/>
                      <a:pt x="7448" y="456"/>
                    </a:cubicBezTo>
                    <a:cubicBezTo>
                      <a:pt x="6973" y="39"/>
                      <a:pt x="6270" y="19"/>
                      <a:pt x="5567" y="0"/>
                    </a:cubicBezTo>
                  </a:path>
                </a:pathLst>
              </a:custGeom>
              <a:pattFill prst="wdDnDiag">
                <a:fgClr>
                  <a:srgbClr val="FF00FF">
                    <a:alpha val="20000"/>
                  </a:srgbClr>
                </a:fgClr>
                <a:bgClr>
                  <a:srgbClr val="FFFFFF">
                    <a:alpha val="20000"/>
                  </a:srgbClr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31" name="Group 49"/>
            <p:cNvGrpSpPr>
              <a:grpSpLocks/>
            </p:cNvGrpSpPr>
            <p:nvPr/>
          </p:nvGrpSpPr>
          <p:grpSpPr bwMode="auto">
            <a:xfrm>
              <a:off x="5566" y="2263"/>
              <a:ext cx="8002" cy="4756"/>
              <a:chOff x="5566" y="2263"/>
              <a:chExt cx="8002" cy="4756"/>
            </a:xfrm>
          </p:grpSpPr>
          <p:sp>
            <p:nvSpPr>
              <p:cNvPr id="32" name="Text Box 145"/>
              <p:cNvSpPr txBox="1">
                <a:spLocks noChangeArrowheads="1"/>
              </p:cNvSpPr>
              <p:nvPr/>
            </p:nvSpPr>
            <p:spPr bwMode="auto">
              <a:xfrm>
                <a:off x="9494" y="2589"/>
                <a:ext cx="1719" cy="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Dry mass</a:t>
                </a:r>
                <a:endParaRPr lang="zh-CN" altLang="zh-CN" sz="1400" dirty="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3" name="Group 52"/>
              <p:cNvGrpSpPr>
                <a:grpSpLocks/>
              </p:cNvGrpSpPr>
              <p:nvPr/>
            </p:nvGrpSpPr>
            <p:grpSpPr bwMode="auto">
              <a:xfrm>
                <a:off x="5566" y="2263"/>
                <a:ext cx="8002" cy="4756"/>
                <a:chOff x="5566" y="2229"/>
                <a:chExt cx="8002" cy="4756"/>
              </a:xfrm>
            </p:grpSpPr>
            <p:sp>
              <p:nvSpPr>
                <p:cNvPr id="34" name="Text Box 109" descr="Diagonales larges vers le haut"/>
                <p:cNvSpPr txBox="1">
                  <a:spLocks noChangeArrowheads="1"/>
                </p:cNvSpPr>
                <p:nvPr/>
              </p:nvSpPr>
              <p:spPr bwMode="auto">
                <a:xfrm>
                  <a:off x="5880" y="5572"/>
                  <a:ext cx="1995" cy="751"/>
                </a:xfrm>
                <a:prstGeom prst="rect">
                  <a:avLst/>
                </a:prstGeom>
                <a:pattFill prst="wdUpDiag">
                  <a:fgClr>
                    <a:srgbClr val="00FF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200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Starch</a:t>
                  </a:r>
                  <a:endParaRPr lang="zh-CN" altLang="zh-CN" sz="12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7204" y="4666"/>
                  <a:ext cx="1387" cy="9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mtClean="0">
                    <a:solidFill>
                      <a:srgbClr val="000000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6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6980" y="4286"/>
                  <a:ext cx="1516" cy="97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mtClean="0">
                    <a:solidFill>
                      <a:srgbClr val="000000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7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6980" y="4392"/>
                  <a:ext cx="1025" cy="4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200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k</a:t>
                  </a:r>
                  <a:r>
                    <a:rPr lang="en-US" altLang="zh-CN" sz="1200" baseline="-25000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5</a:t>
                  </a:r>
                  <a:r>
                    <a:rPr lang="en-US" altLang="zh-CN" sz="1200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(t</a:t>
                  </a:r>
                  <a:r>
                    <a:rPr lang="en-US" altLang="zh-CN" sz="12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)</a:t>
                  </a:r>
                  <a:endParaRPr lang="zh-CN" altLang="zh-CN" sz="12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8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8005" y="5010"/>
                  <a:ext cx="1180" cy="5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200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k</a:t>
                  </a:r>
                  <a:r>
                    <a:rPr lang="en-US" altLang="zh-CN" sz="1200" baseline="-25000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5m</a:t>
                  </a:r>
                  <a:r>
                    <a:rPr lang="en-US" altLang="zh-CN" sz="1200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(t</a:t>
                  </a:r>
                  <a:r>
                    <a:rPr lang="en-US" altLang="zh-CN" sz="12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)</a:t>
                  </a:r>
                  <a:endParaRPr lang="zh-CN" altLang="zh-CN" sz="1200" dirty="0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39" name="Group 60"/>
                <p:cNvGrpSpPr>
                  <a:grpSpLocks/>
                </p:cNvGrpSpPr>
                <p:nvPr/>
              </p:nvGrpSpPr>
              <p:grpSpPr bwMode="auto">
                <a:xfrm>
                  <a:off x="5566" y="2229"/>
                  <a:ext cx="8002" cy="4756"/>
                  <a:chOff x="5566" y="2229"/>
                  <a:chExt cx="8002" cy="4756"/>
                </a:xfrm>
              </p:grpSpPr>
              <p:sp>
                <p:nvSpPr>
                  <p:cNvPr id="40" name="Rectangle 39" descr="Grand damier"/>
                  <p:cNvSpPr>
                    <a:spLocks noChangeArrowheads="1"/>
                  </p:cNvSpPr>
                  <p:nvPr/>
                </p:nvSpPr>
                <p:spPr bwMode="auto">
                  <a:xfrm>
                    <a:off x="8716" y="3804"/>
                    <a:ext cx="2454" cy="965"/>
                  </a:xfrm>
                  <a:prstGeom prst="rect">
                    <a:avLst/>
                  </a:prstGeom>
                  <a:pattFill prst="wdUpDiag">
                    <a:fgClr>
                      <a:srgbClr val="00FF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zh-CN" sz="1200" dirty="0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zh-CN" sz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rPr>
                      <a:t>Soluble sugars</a:t>
                    </a:r>
                  </a:p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zh-CN" sz="1200" dirty="0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41" name="Text Box 108" descr="Diagonales larges vers le haut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96" y="5800"/>
                    <a:ext cx="1995" cy="635"/>
                  </a:xfrm>
                  <a:prstGeom prst="rect">
                    <a:avLst/>
                  </a:prstGeom>
                  <a:pattFill prst="wdUpDiag">
                    <a:fgClr>
                      <a:srgbClr val="00FF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zh-CN" sz="1200" dirty="0" smtClean="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Synthesis</a:t>
                    </a:r>
                    <a:endParaRPr lang="zh-CN" altLang="zh-CN" sz="1200" dirty="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2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10883" y="4887"/>
                    <a:ext cx="807" cy="135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 smtClean="0">
                      <a:solidFill>
                        <a:srgbClr val="000000"/>
                      </a:solidFill>
                      <a:ea typeface="宋体" pitchFamily="2" charset="-122"/>
                    </a:endParaRPr>
                  </a:p>
                </p:txBody>
              </p:sp>
              <p:sp>
                <p:nvSpPr>
                  <p:cNvPr id="43" name="Line 1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87" y="4842"/>
                    <a:ext cx="256" cy="90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 smtClean="0">
                      <a:solidFill>
                        <a:srgbClr val="000000"/>
                      </a:solidFill>
                      <a:ea typeface="宋体" pitchFamily="2" charset="-122"/>
                    </a:endParaRPr>
                  </a:p>
                </p:txBody>
              </p:sp>
              <p:sp>
                <p:nvSpPr>
                  <p:cNvPr id="44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73" y="5112"/>
                    <a:ext cx="1197" cy="5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just"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zh-CN" sz="1200" dirty="0" smtClean="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K</a:t>
                    </a:r>
                    <a:r>
                      <a:rPr lang="en-US" altLang="zh-CN" sz="1200" baseline="-25000" dirty="0" smtClean="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3</a:t>
                    </a:r>
                    <a:r>
                      <a:rPr lang="en-US" altLang="zh-CN" sz="1200" dirty="0" smtClean="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(t</a:t>
                    </a:r>
                    <a:r>
                      <a:rPr lang="en-US" altLang="zh-CN" sz="1200" dirty="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)</a:t>
                    </a:r>
                    <a:endParaRPr lang="zh-CN" altLang="zh-CN" sz="1200" dirty="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" name="AutoShape 136"/>
                  <p:cNvSpPr>
                    <a:spLocks noChangeArrowheads="1"/>
                  </p:cNvSpPr>
                  <p:nvPr/>
                </p:nvSpPr>
                <p:spPr bwMode="auto">
                  <a:xfrm rot="7045207" flipV="1">
                    <a:off x="11972" y="6024"/>
                    <a:ext cx="406" cy="125"/>
                  </a:xfrm>
                  <a:prstGeom prst="rightArrow">
                    <a:avLst>
                      <a:gd name="adj1" fmla="val 50000"/>
                      <a:gd name="adj2" fmla="val 100007"/>
                    </a:avLst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 smtClean="0">
                      <a:solidFill>
                        <a:srgbClr val="000000"/>
                      </a:solidFill>
                      <a:ea typeface="宋体" pitchFamily="2" charset="-122"/>
                    </a:endParaRPr>
                  </a:p>
                </p:txBody>
              </p:sp>
              <p:sp>
                <p:nvSpPr>
                  <p:cNvPr id="46" name="Text Box 1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70" y="5432"/>
                    <a:ext cx="2298" cy="4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just"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zh-CN" sz="1200" dirty="0" smtClean="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Temperature</a:t>
                    </a:r>
                    <a:endParaRPr lang="zh-CN" altLang="zh-CN" sz="1200" dirty="0" smtClean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47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5566" y="2229"/>
                    <a:ext cx="3262" cy="1476"/>
                    <a:chOff x="5566" y="2229"/>
                    <a:chExt cx="3262" cy="1476"/>
                  </a:xfrm>
                </p:grpSpPr>
                <p:sp>
                  <p:nvSpPr>
                    <p:cNvPr id="49" name="Oval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66" y="2229"/>
                      <a:ext cx="2309" cy="1291"/>
                    </a:xfrm>
                    <a:prstGeom prst="ellipse">
                      <a:avLst/>
                    </a:prstGeom>
                    <a:solidFill>
                      <a:srgbClr val="CCFFCC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 supply</a:t>
                      </a:r>
                      <a:endParaRPr lang="zh-CN" altLang="en-US" sz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0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4" y="3177"/>
                      <a:ext cx="1624" cy="5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 smtClean="0">
                        <a:solidFill>
                          <a:srgbClr val="000000"/>
                        </a:solidFill>
                        <a:ea typeface="宋体" pitchFamily="2" charset="-122"/>
                      </a:endParaRPr>
                    </a:p>
                  </p:txBody>
                </p:sp>
              </p:grpSp>
              <p:sp>
                <p:nvSpPr>
                  <p:cNvPr id="48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10491" y="6323"/>
                    <a:ext cx="3077" cy="662"/>
                  </a:xfrm>
                  <a:prstGeom prst="ellipse">
                    <a:avLst/>
                  </a:prstGeom>
                  <a:solidFill>
                    <a:srgbClr val="CCFF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zh-CN" sz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rPr>
                      <a:t>Respiration</a:t>
                    </a:r>
                    <a:endParaRPr lang="zh-CN" altLang="zh-CN" sz="1200" dirty="0" smtClean="0">
                      <a:solidFill>
                        <a:srgbClr val="000000"/>
                      </a:solidFill>
                      <a:ea typeface="宋体" pitchFamily="2" charset="-122"/>
                    </a:endParaRPr>
                  </a:p>
                </p:txBody>
              </p:sp>
            </p:grpSp>
          </p:grpSp>
        </p:grpSp>
      </p:grpSp>
      <p:pic>
        <p:nvPicPr>
          <p:cNvPr id="25" name="Image 24" descr="modèle_citrate_couleur.png"/>
          <p:cNvPicPr>
            <a:picLocks noChangeAspect="1"/>
          </p:cNvPicPr>
          <p:nvPr/>
        </p:nvPicPr>
        <p:blipFill>
          <a:blip r:embed="rId2" cstate="print"/>
          <a:srcRect l="51974"/>
          <a:stretch>
            <a:fillRect/>
          </a:stretch>
        </p:blipFill>
        <p:spPr>
          <a:xfrm>
            <a:off x="6070867" y="3691312"/>
            <a:ext cx="3168352" cy="3301836"/>
          </a:xfrm>
          <a:prstGeom prst="rect">
            <a:avLst/>
          </a:prstGeom>
        </p:spPr>
      </p:pic>
      <p:cxnSp>
        <p:nvCxnSpPr>
          <p:cNvPr id="7" name="Connecteur en arc 6"/>
          <p:cNvCxnSpPr>
            <a:stCxn id="74" idx="3"/>
            <a:endCxn id="49" idx="2"/>
          </p:cNvCxnSpPr>
          <p:nvPr/>
        </p:nvCxnSpPr>
        <p:spPr>
          <a:xfrm flipV="1">
            <a:off x="4970369" y="2103127"/>
            <a:ext cx="1327255" cy="971700"/>
          </a:xfrm>
          <a:prstGeom prst="curvedConnector3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en arc 116"/>
          <p:cNvCxnSpPr>
            <a:stCxn id="40" idx="2"/>
            <a:endCxn id="59" idx="3"/>
          </p:cNvCxnSpPr>
          <p:nvPr/>
        </p:nvCxnSpPr>
        <p:spPr>
          <a:xfrm rot="5400000">
            <a:off x="6262118" y="1986219"/>
            <a:ext cx="1228404" cy="2898190"/>
          </a:xfrm>
          <a:prstGeom prst="curvedConnector2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en arc 117"/>
          <p:cNvCxnSpPr/>
          <p:nvPr/>
        </p:nvCxnSpPr>
        <p:spPr>
          <a:xfrm flipV="1">
            <a:off x="5378895" y="4913287"/>
            <a:ext cx="854775" cy="223303"/>
          </a:xfrm>
          <a:prstGeom prst="curvedConnector3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en arc 120"/>
          <p:cNvCxnSpPr>
            <a:endCxn id="59" idx="3"/>
          </p:cNvCxnSpPr>
          <p:nvPr/>
        </p:nvCxnSpPr>
        <p:spPr>
          <a:xfrm rot="10800000">
            <a:off x="5427226" y="4049516"/>
            <a:ext cx="3786495" cy="1087072"/>
          </a:xfrm>
          <a:prstGeom prst="curvedConnector3">
            <a:avLst>
              <a:gd name="adj1" fmla="val -22447"/>
            </a:avLst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81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2276749"/>
            <a:ext cx="3644265" cy="3862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456040" y="2780854"/>
            <a:ext cx="16561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Fruit model</a:t>
            </a:r>
          </a:p>
        </p:txBody>
      </p:sp>
      <p:sp>
        <p:nvSpPr>
          <p:cNvPr id="8" name="Rectangle 7"/>
          <p:cNvSpPr/>
          <p:nvPr/>
        </p:nvSpPr>
        <p:spPr>
          <a:xfrm>
            <a:off x="7574728" y="4763544"/>
            <a:ext cx="16561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Stem model</a:t>
            </a:r>
          </a:p>
        </p:txBody>
      </p:sp>
      <p:sp>
        <p:nvSpPr>
          <p:cNvPr id="9" name="Rectangle 8"/>
          <p:cNvSpPr/>
          <p:nvPr/>
        </p:nvSpPr>
        <p:spPr>
          <a:xfrm>
            <a:off x="8832304" y="2812589"/>
            <a:ext cx="16561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Leaf model</a:t>
            </a:r>
          </a:p>
        </p:txBody>
      </p:sp>
      <p:cxnSp>
        <p:nvCxnSpPr>
          <p:cNvPr id="26" name="Connecteur droit avec flèche 25"/>
          <p:cNvCxnSpPr>
            <a:endCxn id="8" idx="2"/>
          </p:cNvCxnSpPr>
          <p:nvPr/>
        </p:nvCxnSpPr>
        <p:spPr>
          <a:xfrm flipH="1" flipV="1">
            <a:off x="8402821" y="5771656"/>
            <a:ext cx="5059" cy="681556"/>
          </a:xfrm>
          <a:prstGeom prst="straightConnector1">
            <a:avLst/>
          </a:prstGeom>
          <a:ln w="22225">
            <a:solidFill>
              <a:srgbClr val="92D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endCxn id="7" idx="1"/>
          </p:cNvCxnSpPr>
          <p:nvPr/>
        </p:nvCxnSpPr>
        <p:spPr>
          <a:xfrm>
            <a:off x="5735960" y="3284910"/>
            <a:ext cx="720080" cy="0"/>
          </a:xfrm>
          <a:prstGeom prst="straightConnector1">
            <a:avLst/>
          </a:prstGeom>
          <a:ln w="22225">
            <a:solidFill>
              <a:srgbClr val="92D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7" idx="0"/>
          </p:cNvCxnSpPr>
          <p:nvPr/>
        </p:nvCxnSpPr>
        <p:spPr>
          <a:xfrm flipV="1">
            <a:off x="7284132" y="2132782"/>
            <a:ext cx="0" cy="648072"/>
          </a:xfrm>
          <a:prstGeom prst="straightConnector1">
            <a:avLst/>
          </a:prstGeom>
          <a:ln w="2222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9" idx="0"/>
            <a:endCxn id="56" idx="2"/>
          </p:cNvCxnSpPr>
          <p:nvPr/>
        </p:nvCxnSpPr>
        <p:spPr>
          <a:xfrm flipV="1">
            <a:off x="9660397" y="2429101"/>
            <a:ext cx="414597" cy="383489"/>
          </a:xfrm>
          <a:prstGeom prst="straightConnector1">
            <a:avLst/>
          </a:prstGeom>
          <a:ln w="2222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5818519" y="519710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92D050"/>
                </a:solidFill>
              </a:rPr>
              <a:t>Input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759207" y="543585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Output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5836405" y="5661174"/>
            <a:ext cx="724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727CA3"/>
                </a:solidFill>
              </a:rPr>
              <a:t>Flows</a:t>
            </a:r>
            <a:endParaRPr lang="en-US" dirty="0">
              <a:solidFill>
                <a:srgbClr val="727CA3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8405447" y="5982095"/>
            <a:ext cx="9489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Irrigation</a:t>
            </a:r>
            <a:endParaRPr lang="en-US" sz="1600" dirty="0"/>
          </a:p>
        </p:txBody>
      </p:sp>
      <p:sp>
        <p:nvSpPr>
          <p:cNvPr id="56" name="ZoneTexte 55"/>
          <p:cNvSpPr txBox="1"/>
          <p:nvPr/>
        </p:nvSpPr>
        <p:spPr>
          <a:xfrm>
            <a:off x="9445654" y="2090546"/>
            <a:ext cx="1258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Resp+Transp</a:t>
            </a:r>
            <a:endParaRPr lang="en-US" sz="1600" dirty="0"/>
          </a:p>
        </p:txBody>
      </p:sp>
      <p:cxnSp>
        <p:nvCxnSpPr>
          <p:cNvPr id="61" name="Connecteur droit avec flèche 60"/>
          <p:cNvCxnSpPr>
            <a:endCxn id="9" idx="0"/>
          </p:cNvCxnSpPr>
          <p:nvPr/>
        </p:nvCxnSpPr>
        <p:spPr>
          <a:xfrm>
            <a:off x="9200770" y="2492823"/>
            <a:ext cx="459626" cy="319767"/>
          </a:xfrm>
          <a:prstGeom prst="straightConnector1">
            <a:avLst/>
          </a:prstGeom>
          <a:ln w="22225">
            <a:solidFill>
              <a:srgbClr val="92D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8131602" y="2041333"/>
            <a:ext cx="152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Light, Temp, Humidity</a:t>
            </a:r>
            <a:endParaRPr lang="en-US" sz="1600" dirty="0"/>
          </a:p>
        </p:txBody>
      </p:sp>
      <p:sp>
        <p:nvSpPr>
          <p:cNvPr id="70" name="ZoneTexte 69"/>
          <p:cNvSpPr txBox="1"/>
          <p:nvPr/>
        </p:nvSpPr>
        <p:spPr>
          <a:xfrm>
            <a:off x="5476516" y="3326992"/>
            <a:ext cx="98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Temp, Humidity</a:t>
            </a:r>
            <a:endParaRPr lang="en-US" sz="1600" dirty="0"/>
          </a:p>
        </p:txBody>
      </p:sp>
      <p:sp>
        <p:nvSpPr>
          <p:cNvPr id="72" name="ZoneTexte 71"/>
          <p:cNvSpPr txBox="1"/>
          <p:nvPr/>
        </p:nvSpPr>
        <p:spPr>
          <a:xfrm>
            <a:off x="6012637" y="2164443"/>
            <a:ext cx="134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Resp + Transp</a:t>
            </a:r>
            <a:endParaRPr lang="en-US" sz="1600" dirty="0"/>
          </a:p>
        </p:txBody>
      </p:sp>
      <p:sp>
        <p:nvSpPr>
          <p:cNvPr id="73" name="ZoneTexte 72"/>
          <p:cNvSpPr txBox="1"/>
          <p:nvPr/>
        </p:nvSpPr>
        <p:spPr>
          <a:xfrm>
            <a:off x="7946870" y="3763078"/>
            <a:ext cx="1253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Water and </a:t>
            </a:r>
          </a:p>
          <a:p>
            <a:r>
              <a:rPr lang="it-IT" sz="1600" dirty="0"/>
              <a:t>Carbon exchanges</a:t>
            </a:r>
            <a:endParaRPr lang="en-US" sz="1600" dirty="0"/>
          </a:p>
        </p:txBody>
      </p:sp>
      <p:sp>
        <p:nvSpPr>
          <p:cNvPr id="74" name="ZoneTexte 73"/>
          <p:cNvSpPr txBox="1"/>
          <p:nvPr/>
        </p:nvSpPr>
        <p:spPr>
          <a:xfrm>
            <a:off x="1574775" y="6122803"/>
            <a:ext cx="3644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Baldazzi et al. (2013)</a:t>
            </a:r>
            <a:endParaRPr lang="en-US" sz="1400" dirty="0"/>
          </a:p>
        </p:txBody>
      </p:sp>
      <p:cxnSp>
        <p:nvCxnSpPr>
          <p:cNvPr id="10" name="Connecteur en angle 9"/>
          <p:cNvCxnSpPr>
            <a:stCxn id="7" idx="2"/>
            <a:endCxn id="8" idx="1"/>
          </p:cNvCxnSpPr>
          <p:nvPr/>
        </p:nvCxnSpPr>
        <p:spPr>
          <a:xfrm rot="16200000" flipH="1">
            <a:off x="6690113" y="4382985"/>
            <a:ext cx="1478634" cy="290596"/>
          </a:xfrm>
          <a:prstGeom prst="bentConnector2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en angle 32"/>
          <p:cNvCxnSpPr>
            <a:stCxn id="9" idx="2"/>
            <a:endCxn id="8" idx="3"/>
          </p:cNvCxnSpPr>
          <p:nvPr/>
        </p:nvCxnSpPr>
        <p:spPr>
          <a:xfrm rot="5400000">
            <a:off x="8722206" y="4329408"/>
            <a:ext cx="1446899" cy="429484"/>
          </a:xfrm>
          <a:prstGeom prst="bentConnector2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419100" y="250825"/>
            <a:ext cx="11353800" cy="1325563"/>
          </a:xfrm>
        </p:spPr>
        <p:txBody>
          <a:bodyPr/>
          <a:lstStyle/>
          <a:p>
            <a:r>
              <a:rPr lang="fr-FR" dirty="0" smtClean="0"/>
              <a:t>Modèle Plante-Fruit</a:t>
            </a:r>
            <a:endParaRPr lang="fr-FR" dirty="0"/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887328" y="90863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Couplage entre des organes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6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7660" y="2252344"/>
            <a:ext cx="6438900" cy="4811395"/>
          </a:xfrm>
        </p:spPr>
        <p:txBody>
          <a:bodyPr>
            <a:normAutofit/>
          </a:bodyPr>
          <a:lstStyle/>
          <a:p>
            <a:r>
              <a:rPr lang="fr-FR" dirty="0" smtClean="0"/>
              <a:t>Au niveau d’un modèle :</a:t>
            </a:r>
          </a:p>
          <a:p>
            <a:pPr lvl="1"/>
            <a:r>
              <a:rPr lang="fr-FR" dirty="0" smtClean="0"/>
              <a:t>Intégration dans le temps,</a:t>
            </a:r>
          </a:p>
          <a:p>
            <a:pPr lvl="1"/>
            <a:r>
              <a:rPr lang="fr-FR" dirty="0" smtClean="0"/>
              <a:t>Couplage entre des processus</a:t>
            </a:r>
            <a:endParaRPr lang="fr-FR" dirty="0" smtClean="0"/>
          </a:p>
          <a:p>
            <a:r>
              <a:rPr lang="fr-FR" dirty="0" smtClean="0"/>
              <a:t>Couplage </a:t>
            </a:r>
            <a:r>
              <a:rPr lang="fr-FR" dirty="0" smtClean="0"/>
              <a:t>entre des modèles :</a:t>
            </a:r>
          </a:p>
          <a:p>
            <a:pPr lvl="1"/>
            <a:r>
              <a:rPr lang="fr-FR" dirty="0" smtClean="0"/>
              <a:t>Au niveau des processus,</a:t>
            </a:r>
          </a:p>
          <a:p>
            <a:pPr lvl="1"/>
            <a:r>
              <a:rPr lang="fr-FR" dirty="0" smtClean="0"/>
              <a:t>Entre </a:t>
            </a:r>
            <a:r>
              <a:rPr lang="fr-FR" dirty="0" smtClean="0"/>
              <a:t>des organes : feuilles, fruit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306291" y="402805"/>
            <a:ext cx="93814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 Modèles </a:t>
            </a:r>
            <a:r>
              <a:rPr lang="fr-FR" sz="4400" dirty="0" err="1" smtClean="0"/>
              <a:t>écophysiologiques</a:t>
            </a:r>
            <a:r>
              <a:rPr lang="fr-FR" sz="4400" dirty="0" smtClean="0"/>
              <a:t> plante-fruit</a:t>
            </a:r>
          </a:p>
        </p:txBody>
      </p:sp>
      <p:sp>
        <p:nvSpPr>
          <p:cNvPr id="5" name="Rectangle 4"/>
          <p:cNvSpPr/>
          <p:nvPr/>
        </p:nvSpPr>
        <p:spPr>
          <a:xfrm>
            <a:off x="5699760" y="1922997"/>
            <a:ext cx="65608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Recherche des solutions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/>
              <a:t>Itération,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/>
              <a:t>Utilisation d’algorithme de résolution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Intégration des équations différentielles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Problème éventuel du pas de temps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Euler</a:t>
            </a:r>
            <a:r>
              <a:rPr lang="fr-FR" sz="2400" dirty="0"/>
              <a:t>, range-</a:t>
            </a:r>
            <a:r>
              <a:rPr lang="fr-FR" sz="2400" dirty="0" err="1"/>
              <a:t>Kutta</a:t>
            </a:r>
            <a:r>
              <a:rPr lang="fr-FR" sz="2400" dirty="0"/>
              <a:t> d’ordre 2, 4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/>
              <a:t>Estimation </a:t>
            </a:r>
            <a:r>
              <a:rPr lang="fr-FR" sz="2800" dirty="0"/>
              <a:t>des paramètres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 err="1"/>
              <a:t>nls</a:t>
            </a:r>
            <a:r>
              <a:rPr lang="fr-FR" sz="2400" dirty="0"/>
              <a:t>, </a:t>
            </a:r>
            <a:r>
              <a:rPr lang="fr-FR" sz="2400" dirty="0" err="1"/>
              <a:t>algo</a:t>
            </a:r>
            <a:r>
              <a:rPr lang="fr-FR" sz="2400" dirty="0"/>
              <a:t> génétiques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/>
              <a:t>Analyse </a:t>
            </a:r>
            <a:r>
              <a:rPr lang="fr-FR" sz="2800" dirty="0"/>
              <a:t>de sensibilité </a:t>
            </a:r>
            <a:r>
              <a:rPr lang="fr-FR" sz="28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local / global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9798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1686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Comprendre le fonctionnement du fruit et de la plante tout en synthétisant nos connaissances</a:t>
            </a:r>
          </a:p>
          <a:p>
            <a:pPr marL="391686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endParaRPr lang="fr-FR" dirty="0" smtClean="0"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91686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Hiérarchiser les processus impliqués dans la qualité </a:t>
            </a:r>
            <a:r>
              <a:rPr lang="fr-FR" dirty="0" smtClean="0">
                <a:latin typeface="Calibri" panose="020F0502020204030204" pitchFamily="34" charset="0"/>
              </a:rPr>
              <a:t>(Quels processus influent sur la qualité? Comment sont-ils régulés?) </a:t>
            </a: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et analyser leurs interactions</a:t>
            </a:r>
          </a:p>
          <a:p>
            <a:pPr marL="848886" lvl="1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endParaRPr lang="fr-FR" dirty="0" smtClean="0"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306291" y="402805"/>
            <a:ext cx="93814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 Modèles </a:t>
            </a:r>
            <a:r>
              <a:rPr lang="fr-FR" sz="4400" dirty="0" err="1" smtClean="0"/>
              <a:t>écophysiologiques</a:t>
            </a:r>
            <a:r>
              <a:rPr lang="fr-FR" sz="4400" dirty="0" smtClean="0"/>
              <a:t> plante-fruit</a:t>
            </a:r>
          </a:p>
        </p:txBody>
      </p:sp>
    </p:spTree>
    <p:extLst>
      <p:ext uri="{BB962C8B-B14F-4D97-AF65-F5344CB8AC3E}">
        <p14:creationId xmlns:p14="http://schemas.microsoft.com/office/powerpoint/2010/main" val="34977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01967" y="460855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Growth</a:t>
            </a:r>
            <a:endParaRPr lang="en-US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7206131" y="3129278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Carbon and water </a:t>
            </a:r>
            <a:r>
              <a:rPr lang="it-IT" sz="2400" b="1" dirty="0" err="1" smtClean="0"/>
              <a:t>accumulation</a:t>
            </a:r>
            <a:r>
              <a:rPr lang="it-IT" sz="2400" b="1" dirty="0" smtClean="0"/>
              <a:t> </a:t>
            </a:r>
            <a:r>
              <a:rPr lang="it-IT" sz="2400" dirty="0" smtClean="0"/>
              <a:t>and </a:t>
            </a:r>
            <a:r>
              <a:rPr lang="it-IT" sz="2400" b="1" dirty="0" err="1" smtClean="0"/>
              <a:t>allocation</a:t>
            </a:r>
            <a:endParaRPr lang="en-US" sz="2400" b="1" dirty="0"/>
          </a:p>
        </p:txBody>
      </p:sp>
      <p:cxnSp>
        <p:nvCxnSpPr>
          <p:cNvPr id="6" name="Connecteur en angle 5"/>
          <p:cNvCxnSpPr>
            <a:stCxn id="5" idx="3"/>
          </p:cNvCxnSpPr>
          <p:nvPr/>
        </p:nvCxnSpPr>
        <p:spPr>
          <a:xfrm>
            <a:off x="9654403" y="3729443"/>
            <a:ext cx="1529485" cy="89751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943276" y="1980443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Environmental conditions</a:t>
            </a:r>
            <a:endParaRPr lang="en-US" sz="2400" b="1" dirty="0"/>
          </a:p>
        </p:txBody>
      </p:sp>
      <p:cxnSp>
        <p:nvCxnSpPr>
          <p:cNvPr id="8" name="Connecteur en angle 7"/>
          <p:cNvCxnSpPr>
            <a:endCxn id="12" idx="3"/>
          </p:cNvCxnSpPr>
          <p:nvPr/>
        </p:nvCxnSpPr>
        <p:spPr>
          <a:xfrm rot="5400000">
            <a:off x="9820339" y="4840230"/>
            <a:ext cx="1053598" cy="167350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943276" y="4446070"/>
            <a:ext cx="181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Agricultural</a:t>
            </a:r>
          </a:p>
          <a:p>
            <a:pPr algn="ctr"/>
            <a:r>
              <a:rPr lang="en-US" sz="2400" dirty="0" smtClean="0"/>
              <a:t>practices</a:t>
            </a:r>
            <a:endParaRPr lang="en-US" sz="2400" b="1" dirty="0"/>
          </a:p>
        </p:txBody>
      </p:sp>
      <p:cxnSp>
        <p:nvCxnSpPr>
          <p:cNvPr id="10" name="Connecteur en angle 9"/>
          <p:cNvCxnSpPr>
            <a:stCxn id="7" idx="3"/>
            <a:endCxn id="5" idx="0"/>
          </p:cNvCxnSpPr>
          <p:nvPr/>
        </p:nvCxnSpPr>
        <p:spPr>
          <a:xfrm>
            <a:off x="6391548" y="2395942"/>
            <a:ext cx="2038719" cy="7333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en angle 10"/>
          <p:cNvCxnSpPr>
            <a:stCxn id="9" idx="3"/>
            <a:endCxn id="5" idx="2"/>
          </p:cNvCxnSpPr>
          <p:nvPr/>
        </p:nvCxnSpPr>
        <p:spPr>
          <a:xfrm flipV="1">
            <a:off x="5762228" y="4329607"/>
            <a:ext cx="2668039" cy="5319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350147" y="572672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Fruit </a:t>
            </a:r>
            <a:r>
              <a:rPr lang="it-IT" sz="2800" b="1" dirty="0" smtClean="0"/>
              <a:t>Yield </a:t>
            </a:r>
            <a:r>
              <a:rPr lang="it-IT" sz="2800" dirty="0" smtClean="0"/>
              <a:t>and </a:t>
            </a:r>
            <a:r>
              <a:rPr lang="it-IT" sz="2800" b="1" dirty="0" smtClean="0"/>
              <a:t>Quality</a:t>
            </a:r>
            <a:endParaRPr lang="en-US" sz="2800" b="1" dirty="0"/>
          </a:p>
        </p:txBody>
      </p:sp>
      <p:sp>
        <p:nvSpPr>
          <p:cNvPr id="26" name="Rectangle 25"/>
          <p:cNvSpPr/>
          <p:nvPr/>
        </p:nvSpPr>
        <p:spPr>
          <a:xfrm>
            <a:off x="1307480" y="1538914"/>
            <a:ext cx="2683048" cy="1714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Temperature</a:t>
            </a:r>
            <a:br>
              <a:rPr lang="it-IT" dirty="0" smtClean="0"/>
            </a:br>
            <a:r>
              <a:rPr lang="it-IT" dirty="0" smtClean="0"/>
              <a:t>Humidity</a:t>
            </a:r>
            <a:br>
              <a:rPr lang="it-IT" dirty="0" smtClean="0"/>
            </a:br>
            <a:r>
              <a:rPr lang="it-IT" dirty="0" smtClean="0"/>
              <a:t>Light exposition</a:t>
            </a:r>
            <a:br>
              <a:rPr lang="it-IT" dirty="0" smtClean="0"/>
            </a:br>
            <a:r>
              <a:rPr lang="it-IT" dirty="0" smtClean="0"/>
              <a:t>Water </a:t>
            </a:r>
            <a:br>
              <a:rPr lang="it-IT" dirty="0" smtClean="0"/>
            </a:br>
            <a:r>
              <a:rPr lang="it-IT" dirty="0" smtClean="0"/>
              <a:t>Nutrients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307480" y="4031544"/>
            <a:ext cx="2683048" cy="1714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Fruit or Leaves Thinning</a:t>
            </a:r>
            <a:br>
              <a:rPr lang="en-US" dirty="0" smtClean="0"/>
            </a:br>
            <a:r>
              <a:rPr lang="en-US" dirty="0" smtClean="0"/>
              <a:t>Irrigation </a:t>
            </a:r>
          </a:p>
          <a:p>
            <a:pPr algn="ctr"/>
            <a:r>
              <a:rPr lang="en-US" dirty="0" smtClean="0"/>
              <a:t>Fertilization</a:t>
            </a:r>
          </a:p>
          <a:p>
            <a:pPr algn="ctr"/>
            <a:r>
              <a:rPr lang="en-US" dirty="0" smtClean="0"/>
              <a:t>Light management</a:t>
            </a:r>
            <a:br>
              <a:rPr lang="en-US" dirty="0" smtClean="0"/>
            </a:br>
            <a:r>
              <a:rPr lang="en-US" dirty="0" smtClean="0"/>
              <a:t>Heating</a:t>
            </a:r>
            <a:endParaRPr lang="en-US" dirty="0"/>
          </a:p>
        </p:txBody>
      </p:sp>
      <p:cxnSp>
        <p:nvCxnSpPr>
          <p:cNvPr id="28" name="Connettore 4 6"/>
          <p:cNvCxnSpPr>
            <a:stCxn id="27" idx="1"/>
            <a:endCxn id="26" idx="1"/>
          </p:cNvCxnSpPr>
          <p:nvPr/>
        </p:nvCxnSpPr>
        <p:spPr>
          <a:xfrm rot="10800000">
            <a:off x="1307480" y="2395941"/>
            <a:ext cx="12700" cy="2492630"/>
          </a:xfrm>
          <a:prstGeom prst="bentConnector3">
            <a:avLst>
              <a:gd name="adj1" fmla="val 6000000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306291" y="402805"/>
            <a:ext cx="93814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 Modèles </a:t>
            </a:r>
            <a:r>
              <a:rPr lang="fr-FR" sz="4400" dirty="0" err="1" smtClean="0"/>
              <a:t>écophysiologiques</a:t>
            </a:r>
            <a:r>
              <a:rPr lang="fr-FR" sz="4400" dirty="0" smtClean="0"/>
              <a:t> plante-fruit</a:t>
            </a:r>
          </a:p>
        </p:txBody>
      </p:sp>
    </p:spTree>
    <p:extLst>
      <p:ext uri="{BB962C8B-B14F-4D97-AF65-F5344CB8AC3E}">
        <p14:creationId xmlns:p14="http://schemas.microsoft.com/office/powerpoint/2010/main" val="211773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1072828" y="1244600"/>
            <a:ext cx="9709472" cy="5372100"/>
          </a:xfrm>
        </p:spPr>
        <p:txBody>
          <a:bodyPr>
            <a:normAutofit/>
          </a:bodyPr>
          <a:lstStyle/>
          <a:p>
            <a:r>
              <a:rPr lang="fr-FR" sz="2600" dirty="0" smtClean="0"/>
              <a:t>Modèle statistique</a:t>
            </a:r>
          </a:p>
          <a:p>
            <a:endParaRPr lang="fr-FR" sz="4800" dirty="0" smtClean="0"/>
          </a:p>
          <a:p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045768" y="2039435"/>
            <a:ext cx="15841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Pratiques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922740" y="2039435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Propriétés finales du fruit</a:t>
            </a:r>
            <a:endParaRPr lang="en-US" dirty="0"/>
          </a:p>
        </p:txBody>
      </p:sp>
      <p:cxnSp>
        <p:nvCxnSpPr>
          <p:cNvPr id="16" name="Connecteur droit avec flèche 15"/>
          <p:cNvCxnSpPr>
            <a:stCxn id="12" idx="3"/>
            <a:endCxn id="15" idx="1"/>
          </p:cNvCxnSpPr>
          <p:nvPr/>
        </p:nvCxnSpPr>
        <p:spPr>
          <a:xfrm>
            <a:off x="4629944" y="2651503"/>
            <a:ext cx="22927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06291" y="402805"/>
            <a:ext cx="93814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 Modèles </a:t>
            </a:r>
            <a:r>
              <a:rPr lang="fr-FR" sz="4400" dirty="0" err="1" smtClean="0"/>
              <a:t>écophysiologiques</a:t>
            </a:r>
            <a:r>
              <a:rPr lang="fr-FR" sz="4400" dirty="0" smtClean="0"/>
              <a:t> plante-fruit</a:t>
            </a:r>
          </a:p>
        </p:txBody>
      </p:sp>
    </p:spTree>
    <p:extLst>
      <p:ext uri="{BB962C8B-B14F-4D97-AF65-F5344CB8AC3E}">
        <p14:creationId xmlns:p14="http://schemas.microsoft.com/office/powerpoint/2010/main" val="12276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1072828" y="1244600"/>
            <a:ext cx="9709472" cy="53721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Modèle statistique</a:t>
            </a:r>
          </a:p>
          <a:p>
            <a:r>
              <a:rPr lang="fr-FR" dirty="0" smtClean="0"/>
              <a:t>Modèle basé sur la description de processus</a:t>
            </a:r>
          </a:p>
          <a:p>
            <a:endParaRPr lang="fr-FR" sz="9500" dirty="0" smtClean="0"/>
          </a:p>
          <a:p>
            <a:endParaRPr lang="fr-FR" dirty="0" smtClean="0"/>
          </a:p>
          <a:p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Analyse des variables d’intérêts (calibre du fruit, qualité) au travers de l’effet des pratiques sur un certain nombre de processus et de leurs interactions</a:t>
            </a:r>
          </a:p>
          <a:p>
            <a:pPr marL="391686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Modèles</a:t>
            </a:r>
          </a:p>
          <a:p>
            <a:pPr marL="848886" lvl="1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basés sur des processus</a:t>
            </a:r>
          </a:p>
          <a:p>
            <a:pPr marL="848886" lvl="1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permettant d’intégrer nos connaissances</a:t>
            </a:r>
          </a:p>
          <a:p>
            <a:pPr marL="848886" lvl="1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Hiérarchiser les processus et analyser leurs interactions</a:t>
            </a:r>
          </a:p>
          <a:p>
            <a:pPr marL="848886" lvl="1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Analyser les interactions entre échelle, par exemple plante/fruit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207568" y="2290654"/>
            <a:ext cx="15841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Pratiques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59896" y="2297443"/>
            <a:ext cx="1584176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Processus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256240" y="2297443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Propriétés finales du fruit</a:t>
            </a:r>
            <a:endParaRPr lang="en-US" dirty="0"/>
          </a:p>
        </p:txBody>
      </p:sp>
      <p:cxnSp>
        <p:nvCxnSpPr>
          <p:cNvPr id="9" name="Connecteur droit avec flèche 8"/>
          <p:cNvCxnSpPr>
            <a:stCxn id="5" idx="3"/>
            <a:endCxn id="6" idx="1"/>
          </p:cNvCxnSpPr>
          <p:nvPr/>
        </p:nvCxnSpPr>
        <p:spPr>
          <a:xfrm>
            <a:off x="3791744" y="2902723"/>
            <a:ext cx="1368152" cy="6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6" idx="3"/>
            <a:endCxn id="7" idx="1"/>
          </p:cNvCxnSpPr>
          <p:nvPr/>
        </p:nvCxnSpPr>
        <p:spPr>
          <a:xfrm>
            <a:off x="6744072" y="2909511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306291" y="402805"/>
            <a:ext cx="93814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 Modèles </a:t>
            </a:r>
            <a:r>
              <a:rPr lang="fr-FR" sz="4400" dirty="0" err="1" smtClean="0"/>
              <a:t>écophysiologiques</a:t>
            </a:r>
            <a:r>
              <a:rPr lang="fr-FR" sz="4400" dirty="0" smtClean="0"/>
              <a:t> plante-fruit</a:t>
            </a:r>
          </a:p>
        </p:txBody>
      </p:sp>
    </p:spTree>
    <p:extLst>
      <p:ext uri="{BB962C8B-B14F-4D97-AF65-F5344CB8AC3E}">
        <p14:creationId xmlns:p14="http://schemas.microsoft.com/office/powerpoint/2010/main" val="41699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1072828" y="1244600"/>
            <a:ext cx="9709472" cy="5372100"/>
          </a:xfrm>
        </p:spPr>
        <p:txBody>
          <a:bodyPr>
            <a:normAutofit/>
          </a:bodyPr>
          <a:lstStyle/>
          <a:p>
            <a:r>
              <a:rPr lang="fr-FR" sz="2600" dirty="0" smtClean="0"/>
              <a:t>Modèle statistique</a:t>
            </a:r>
          </a:p>
          <a:p>
            <a:r>
              <a:rPr lang="fr-FR" sz="2600" dirty="0" smtClean="0"/>
              <a:t>Modèle basé sur la description de processus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pPr marL="391686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Modèle :</a:t>
            </a:r>
            <a:endParaRPr lang="fr-FR" dirty="0" smtClean="0"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848886" lvl="1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Description des processus au travers de différents formalismes</a:t>
            </a:r>
          </a:p>
          <a:p>
            <a:pPr marL="848886" lvl="1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Entrées du modèle : Température, humidité, …</a:t>
            </a:r>
          </a:p>
          <a:p>
            <a:pPr marL="848886" lvl="1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Paramètres</a:t>
            </a:r>
          </a:p>
          <a:p>
            <a:pPr marL="848886" lvl="1" indent="-293764">
              <a:buClr>
                <a:srgbClr val="E6E6E6"/>
              </a:buClr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Sorties du modèle : croissance (eau …), composition …</a:t>
            </a:r>
            <a:endParaRPr lang="fr-FR" dirty="0" smtClean="0"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786270" y="2290654"/>
            <a:ext cx="200547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Conditions environnementales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59896" y="2297443"/>
            <a:ext cx="1584176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Processus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256240" y="2297443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Propriétés finales du fruit</a:t>
            </a:r>
            <a:endParaRPr lang="en-US" dirty="0"/>
          </a:p>
        </p:txBody>
      </p:sp>
      <p:cxnSp>
        <p:nvCxnSpPr>
          <p:cNvPr id="9" name="Connecteur droit avec flèche 8"/>
          <p:cNvCxnSpPr>
            <a:stCxn id="5" idx="3"/>
            <a:endCxn id="6" idx="1"/>
          </p:cNvCxnSpPr>
          <p:nvPr/>
        </p:nvCxnSpPr>
        <p:spPr>
          <a:xfrm>
            <a:off x="3791744" y="2902723"/>
            <a:ext cx="1368152" cy="6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6" idx="3"/>
            <a:endCxn id="7" idx="1"/>
          </p:cNvCxnSpPr>
          <p:nvPr/>
        </p:nvCxnSpPr>
        <p:spPr>
          <a:xfrm>
            <a:off x="6744072" y="2909511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874094" y="2579556"/>
            <a:ext cx="1213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Entrées</a:t>
            </a:r>
            <a:endParaRPr lang="fr-FR" dirty="0"/>
          </a:p>
          <a:p>
            <a:pPr algn="ctr"/>
            <a:r>
              <a:rPr lang="fr-FR" dirty="0" smtClean="0"/>
              <a:t>du modèle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268354" y="3948981"/>
            <a:ext cx="1369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Formalismes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263609" y="3942193"/>
            <a:ext cx="12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Paramètres</a:t>
            </a:r>
            <a:endParaRPr lang="fr-FR" dirty="0"/>
          </a:p>
        </p:txBody>
      </p:sp>
      <p:cxnSp>
        <p:nvCxnSpPr>
          <p:cNvPr id="15" name="Connecteur droit avec flèche 14"/>
          <p:cNvCxnSpPr>
            <a:endCxn id="12" idx="1"/>
          </p:cNvCxnSpPr>
          <p:nvPr/>
        </p:nvCxnSpPr>
        <p:spPr>
          <a:xfrm>
            <a:off x="4486892" y="4122174"/>
            <a:ext cx="781462" cy="1147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12" idx="0"/>
            <a:endCxn id="6" idx="2"/>
          </p:cNvCxnSpPr>
          <p:nvPr/>
        </p:nvCxnSpPr>
        <p:spPr>
          <a:xfrm flipH="1" flipV="1">
            <a:off x="5951984" y="3521579"/>
            <a:ext cx="1045" cy="42740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1306291" y="402805"/>
            <a:ext cx="93814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 Modèles </a:t>
            </a:r>
            <a:r>
              <a:rPr lang="fr-FR" sz="4400" dirty="0" err="1" smtClean="0"/>
              <a:t>écophysiologiques</a:t>
            </a:r>
            <a:r>
              <a:rPr lang="fr-FR" sz="4400" dirty="0" smtClean="0"/>
              <a:t> plante-fruit</a:t>
            </a:r>
          </a:p>
        </p:txBody>
      </p:sp>
    </p:spTree>
    <p:extLst>
      <p:ext uri="{BB962C8B-B14F-4D97-AF65-F5344CB8AC3E}">
        <p14:creationId xmlns:p14="http://schemas.microsoft.com/office/powerpoint/2010/main" val="37256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Modèle plante : autour de la croissance et du fonctionnement en lien avec les pratiques (irrigation, fertilisation, éclaircissage)</a:t>
            </a:r>
          </a:p>
          <a:p>
            <a:pPr lvl="1"/>
            <a:r>
              <a:rPr lang="fr-FR" dirty="0"/>
              <a:t>Niveaux d’approches différents</a:t>
            </a:r>
          </a:p>
          <a:p>
            <a:pPr lvl="2"/>
            <a:r>
              <a:rPr lang="fr-FR" dirty="0"/>
              <a:t>Modèle </a:t>
            </a:r>
            <a:r>
              <a:rPr lang="fr-FR" dirty="0" err="1"/>
              <a:t>écophysiologique</a:t>
            </a:r>
            <a:r>
              <a:rPr lang="fr-FR" dirty="0"/>
              <a:t> pour la tomate</a:t>
            </a:r>
          </a:p>
          <a:p>
            <a:pPr lvl="2"/>
            <a:r>
              <a:rPr lang="fr-FR" dirty="0"/>
              <a:t>Modèle de culture pour le pêcher (simplification de certains formalismes)</a:t>
            </a:r>
          </a:p>
          <a:p>
            <a:r>
              <a:rPr lang="fr-FR" dirty="0" smtClean="0"/>
              <a:t>Modèle </a:t>
            </a:r>
            <a:r>
              <a:rPr lang="fr-FR" dirty="0" smtClean="0"/>
              <a:t>fruit : autour de la croissance et de la qualité</a:t>
            </a:r>
          </a:p>
          <a:p>
            <a:pPr lvl="1"/>
            <a:r>
              <a:rPr lang="fr-FR" dirty="0" smtClean="0"/>
              <a:t>Généricité : pêche, tomate, mangue </a:t>
            </a:r>
            <a:r>
              <a:rPr lang="fr-FR" dirty="0" smtClean="0"/>
              <a:t>…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306291" y="402805"/>
            <a:ext cx="93814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 Modèles </a:t>
            </a:r>
            <a:r>
              <a:rPr lang="fr-FR" sz="4400" dirty="0" err="1" smtClean="0"/>
              <a:t>écophysiologiques</a:t>
            </a:r>
            <a:r>
              <a:rPr lang="fr-FR" sz="4400" dirty="0" smtClean="0"/>
              <a:t> plante-fruit</a:t>
            </a:r>
          </a:p>
        </p:txBody>
      </p:sp>
    </p:spTree>
    <p:extLst>
      <p:ext uri="{BB962C8B-B14F-4D97-AF65-F5344CB8AC3E}">
        <p14:creationId xmlns:p14="http://schemas.microsoft.com/office/powerpoint/2010/main" val="33915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701040" y="1350262"/>
            <a:ext cx="10285232" cy="467090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Modèle Plante = </a:t>
            </a:r>
            <a:r>
              <a:rPr lang="it-IT" dirty="0" smtClean="0"/>
              <a:t>Architecture + Transpiration/Photosynthèse + Transfert</a:t>
            </a:r>
            <a:endParaRPr lang="en-US" dirty="0"/>
          </a:p>
        </p:txBody>
      </p:sp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867" y="2215789"/>
            <a:ext cx="3644265" cy="38627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ZoneTexte 73"/>
          <p:cNvSpPr txBox="1"/>
          <p:nvPr/>
        </p:nvSpPr>
        <p:spPr>
          <a:xfrm>
            <a:off x="4145129" y="6061843"/>
            <a:ext cx="3644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Baldazzi et al. (2013)</a:t>
            </a:r>
            <a:endParaRPr lang="en-US" sz="1400" dirty="0"/>
          </a:p>
        </p:txBody>
      </p: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419100" y="250825"/>
            <a:ext cx="11353800" cy="1325563"/>
          </a:xfrm>
        </p:spPr>
        <p:txBody>
          <a:bodyPr/>
          <a:lstStyle/>
          <a:p>
            <a:r>
              <a:rPr lang="fr-FR" dirty="0" smtClean="0"/>
              <a:t>Modèle </a:t>
            </a:r>
            <a:r>
              <a:rPr lang="fr-FR" dirty="0" smtClean="0"/>
              <a:t>Plante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827" y="2058316"/>
            <a:ext cx="2524091" cy="38474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983104" y="2778289"/>
            <a:ext cx="320395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b="1" dirty="0" err="1" smtClean="0">
                <a:solidFill>
                  <a:srgbClr val="294983"/>
                </a:solidFill>
              </a:rPr>
              <a:t>Transpiration</a:t>
            </a:r>
            <a:r>
              <a:rPr lang="fr-FR" sz="1200" b="1" baseline="-25000" dirty="0" err="1" smtClean="0">
                <a:solidFill>
                  <a:srgbClr val="294983"/>
                </a:solidFill>
              </a:rPr>
              <a:t>i</a:t>
            </a:r>
            <a:r>
              <a:rPr lang="fr-FR" sz="1200" b="1" dirty="0" smtClean="0">
                <a:solidFill>
                  <a:srgbClr val="294983"/>
                </a:solidFill>
              </a:rPr>
              <a:t> = f(</a:t>
            </a:r>
            <a:r>
              <a:rPr lang="fr-FR" sz="1200" b="1" dirty="0" err="1" smtClean="0">
                <a:solidFill>
                  <a:srgbClr val="294983"/>
                </a:solidFill>
              </a:rPr>
              <a:t>Rayonnement</a:t>
            </a:r>
            <a:r>
              <a:rPr lang="fr-FR" sz="1200" b="1" baseline="-25000" dirty="0" err="1" smtClean="0">
                <a:solidFill>
                  <a:srgbClr val="294983"/>
                </a:solidFill>
              </a:rPr>
              <a:t>i</a:t>
            </a:r>
            <a:r>
              <a:rPr lang="fr-FR" sz="1200" b="1" dirty="0" smtClean="0">
                <a:solidFill>
                  <a:srgbClr val="294983"/>
                </a:solidFill>
              </a:rPr>
              <a:t>, </a:t>
            </a:r>
            <a:r>
              <a:rPr lang="fr-FR" sz="1200" b="1" dirty="0" err="1" smtClean="0">
                <a:solidFill>
                  <a:srgbClr val="294983"/>
                </a:solidFill>
              </a:rPr>
              <a:t>TempLeaf</a:t>
            </a:r>
            <a:r>
              <a:rPr lang="fr-FR" sz="1200" b="1" baseline="-25000" dirty="0" err="1" smtClean="0">
                <a:solidFill>
                  <a:srgbClr val="294983"/>
                </a:solidFill>
              </a:rPr>
              <a:t>i</a:t>
            </a:r>
            <a:r>
              <a:rPr lang="fr-FR" sz="1200" b="1" dirty="0" smtClean="0">
                <a:solidFill>
                  <a:srgbClr val="294983"/>
                </a:solidFill>
              </a:rPr>
              <a:t>, </a:t>
            </a:r>
            <a:r>
              <a:rPr lang="fr-FR" sz="1200" b="1" dirty="0" smtClean="0">
                <a:solidFill>
                  <a:srgbClr val="294983"/>
                </a:solidFill>
                <a:sym typeface="Symbol" panose="05050102010706020507" pitchFamily="18" charset="2"/>
              </a:rPr>
              <a:t></a:t>
            </a:r>
            <a:r>
              <a:rPr lang="fr-FR" sz="1200" b="1" baseline="-25000" dirty="0" smtClean="0">
                <a:solidFill>
                  <a:srgbClr val="294983"/>
                </a:solidFill>
                <a:sym typeface="Symbol" panose="05050102010706020507" pitchFamily="18" charset="2"/>
              </a:rPr>
              <a:t>i</a:t>
            </a:r>
            <a:r>
              <a:rPr lang="fr-FR" sz="1200" b="1" dirty="0" smtClean="0">
                <a:solidFill>
                  <a:srgbClr val="294983"/>
                </a:solidFill>
                <a:sym typeface="Symbol" panose="05050102010706020507" pitchFamily="18" charset="2"/>
              </a:rPr>
              <a:t>)</a:t>
            </a:r>
            <a:endParaRPr lang="fr-FR" sz="1200" b="1" dirty="0">
              <a:solidFill>
                <a:srgbClr val="294983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668713" y="4949227"/>
            <a:ext cx="5265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Transfert et équations de conservation </a:t>
            </a:r>
          </a:p>
          <a:p>
            <a:pPr algn="ctr"/>
            <a:r>
              <a:rPr lang="fr-FR" sz="2400" dirty="0" smtClean="0"/>
              <a:t>de l’eau et du sucre pour chaque organe </a:t>
            </a:r>
          </a:p>
          <a:p>
            <a:pPr algn="ctr"/>
            <a:r>
              <a:rPr lang="fr-FR" sz="2400" dirty="0" smtClean="0"/>
              <a:t>dans l’architecture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357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100" y="250825"/>
            <a:ext cx="11353800" cy="1325563"/>
          </a:xfrm>
        </p:spPr>
        <p:txBody>
          <a:bodyPr/>
          <a:lstStyle/>
          <a:p>
            <a:r>
              <a:rPr lang="fr-FR" dirty="0" smtClean="0"/>
              <a:t>Modèle </a:t>
            </a:r>
            <a:r>
              <a:rPr lang="fr-FR" dirty="0" smtClean="0"/>
              <a:t>Plante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73188"/>
            <a:ext cx="10515600" cy="4600575"/>
          </a:xfrm>
        </p:spPr>
        <p:txBody>
          <a:bodyPr/>
          <a:lstStyle/>
          <a:p>
            <a:r>
              <a:rPr lang="fr-FR" dirty="0" smtClean="0"/>
              <a:t>Transfert dans une architecture et interaction entre processus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684344" y="1893906"/>
            <a:ext cx="1078177" cy="4720947"/>
          </a:xfrm>
          <a:prstGeom prst="rect">
            <a:avLst/>
          </a:prstGeom>
          <a:gradFill>
            <a:gsLst>
              <a:gs pos="0">
                <a:srgbClr val="5E9EFF"/>
              </a:gs>
              <a:gs pos="22000">
                <a:srgbClr val="85C2FF"/>
              </a:gs>
              <a:gs pos="46000">
                <a:srgbClr val="C4D6EB"/>
              </a:gs>
              <a:gs pos="100000">
                <a:schemeClr val="bg1"/>
              </a:gs>
            </a:gsLst>
            <a:lin ang="5400000" scaled="0"/>
          </a:gradFill>
          <a:ln w="3492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9" name="Rectangle 8"/>
          <p:cNvSpPr/>
          <p:nvPr/>
        </p:nvSpPr>
        <p:spPr>
          <a:xfrm>
            <a:off x="2818720" y="1893906"/>
            <a:ext cx="4572896" cy="4720947"/>
          </a:xfrm>
          <a:prstGeom prst="rect">
            <a:avLst/>
          </a:prstGeom>
          <a:gradFill>
            <a:gsLst>
              <a:gs pos="95000">
                <a:srgbClr val="DDEBCF">
                  <a:alpha val="0"/>
                  <a:lumMod val="0"/>
                  <a:lumOff val="100000"/>
                </a:srgbClr>
              </a:gs>
              <a:gs pos="11000">
                <a:srgbClr val="9CB86E"/>
              </a:gs>
              <a:gs pos="0">
                <a:srgbClr val="156B13"/>
              </a:gs>
            </a:gsLst>
            <a:lin ang="5400000" scaled="0"/>
          </a:gradFill>
          <a:ln w="3492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481344" y="2243370"/>
            <a:ext cx="1036283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Plant architecture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451012" y="4188436"/>
            <a:ext cx="1030332" cy="461665"/>
          </a:xfrm>
          <a:prstGeom prst="rect">
            <a:avLst/>
          </a:prstGeom>
          <a:solidFill>
            <a:srgbClr val="0000FF">
              <a:alpha val="50000"/>
            </a:srgb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Leaf 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transpiration</a:t>
            </a:r>
          </a:p>
        </p:txBody>
      </p:sp>
      <p:cxnSp>
        <p:nvCxnSpPr>
          <p:cNvPr id="15" name="Connecteur en angle 14"/>
          <p:cNvCxnSpPr>
            <a:stCxn id="11" idx="2"/>
            <a:endCxn id="21" idx="0"/>
          </p:cNvCxnSpPr>
          <p:nvPr/>
        </p:nvCxnSpPr>
        <p:spPr>
          <a:xfrm rot="16200000" flipH="1">
            <a:off x="4878152" y="2826369"/>
            <a:ext cx="245108" cy="244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en angle 15"/>
          <p:cNvCxnSpPr>
            <a:stCxn id="29" idx="2"/>
            <a:endCxn id="30" idx="0"/>
          </p:cNvCxnSpPr>
          <p:nvPr/>
        </p:nvCxnSpPr>
        <p:spPr>
          <a:xfrm rot="5400000">
            <a:off x="6059488" y="4994569"/>
            <a:ext cx="401019" cy="11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1406642" y="2844719"/>
            <a:ext cx="1589931" cy="673224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 smtClean="0">
                <a:solidFill>
                  <a:schemeClr val="tx1"/>
                </a:solidFill>
              </a:rPr>
              <a:t>Radiation</a:t>
            </a:r>
          </a:p>
          <a:p>
            <a:pPr algn="ctr"/>
            <a:r>
              <a:rPr lang="fr-FR" sz="1100" i="1" dirty="0" smtClean="0">
                <a:solidFill>
                  <a:schemeClr val="tx1"/>
                </a:solidFill>
              </a:rPr>
              <a:t>Humidity</a:t>
            </a:r>
          </a:p>
          <a:p>
            <a:pPr algn="ctr"/>
            <a:endParaRPr lang="fr-FR" sz="1100" i="1" dirty="0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156964" y="3589952"/>
            <a:ext cx="1467709" cy="591537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i="1" dirty="0">
              <a:solidFill>
                <a:schemeClr val="tx1"/>
              </a:solidFill>
            </a:endParaRPr>
          </a:p>
        </p:txBody>
      </p:sp>
      <p:sp>
        <p:nvSpPr>
          <p:cNvPr id="21" name="Losange 20"/>
          <p:cNvSpPr/>
          <p:nvPr/>
        </p:nvSpPr>
        <p:spPr>
          <a:xfrm>
            <a:off x="3773977" y="2950143"/>
            <a:ext cx="2455897" cy="864095"/>
          </a:xfrm>
          <a:prstGeom prst="diamond">
            <a:avLst/>
          </a:prstGeom>
          <a:gradFill>
            <a:gsLst>
              <a:gs pos="0">
                <a:srgbClr val="000082">
                  <a:alpha val="42000"/>
                </a:srgbClr>
              </a:gs>
              <a:gs pos="32000">
                <a:srgbClr val="0000FF"/>
              </a:gs>
              <a:gs pos="61000">
                <a:srgbClr val="BA0066"/>
              </a:gs>
              <a:gs pos="83000">
                <a:srgbClr val="FF0000">
                  <a:alpha val="47000"/>
                </a:srgbClr>
              </a:gs>
              <a:gs pos="100000">
                <a:srgbClr val="FF8200"/>
              </a:gs>
            </a:gsLst>
            <a:lin ang="0" scaled="0"/>
          </a:gra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Light interception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Radiative balance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1651183" y="2097514"/>
            <a:ext cx="1152128" cy="449077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100" i="1" dirty="0" smtClean="0">
                <a:solidFill>
                  <a:schemeClr val="tx1"/>
                </a:solidFill>
              </a:rPr>
              <a:t>Temperature</a:t>
            </a:r>
            <a:endParaRPr lang="fr-FR" sz="1100" i="1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893223" y="4895209"/>
            <a:ext cx="1052320" cy="600859"/>
          </a:xfrm>
          <a:prstGeom prst="ellipse">
            <a:avLst/>
          </a:prstGeom>
          <a:solidFill>
            <a:srgbClr val="0000FF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</a:rPr>
              <a:t>Hydraulic conductance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133814" y="6088969"/>
            <a:ext cx="1656775" cy="276999"/>
          </a:xfrm>
          <a:prstGeom prst="rect">
            <a:avLst/>
          </a:prstGeom>
          <a:solidFill>
            <a:srgbClr val="0000FF">
              <a:alpha val="50000"/>
            </a:srgb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Water potential</a:t>
            </a:r>
          </a:p>
        </p:txBody>
      </p:sp>
      <p:cxnSp>
        <p:nvCxnSpPr>
          <p:cNvPr id="27" name="Connecteur droit avec flèche 26"/>
          <p:cNvCxnSpPr/>
          <p:nvPr/>
        </p:nvCxnSpPr>
        <p:spPr>
          <a:xfrm>
            <a:off x="2564771" y="3146551"/>
            <a:ext cx="1380772" cy="9593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1273188" y="5848021"/>
            <a:ext cx="1827749" cy="591537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 smtClean="0">
                <a:solidFill>
                  <a:schemeClr val="tx1"/>
                </a:solidFill>
              </a:rPr>
              <a:t>Collar</a:t>
            </a:r>
          </a:p>
          <a:p>
            <a:pPr algn="ctr"/>
            <a:r>
              <a:rPr lang="fr-FR" sz="1100" i="1" dirty="0" smtClean="0">
                <a:solidFill>
                  <a:schemeClr val="tx1"/>
                </a:solidFill>
              </a:rPr>
              <a:t>water potential</a:t>
            </a:r>
            <a:endParaRPr lang="fr-FR" sz="1100" i="1" dirty="0">
              <a:solidFill>
                <a:schemeClr val="tx1"/>
              </a:solidFill>
            </a:endParaRPr>
          </a:p>
        </p:txBody>
      </p:sp>
      <p:sp>
        <p:nvSpPr>
          <p:cNvPr id="29" name="Losange 28"/>
          <p:cNvSpPr/>
          <p:nvPr/>
        </p:nvSpPr>
        <p:spPr>
          <a:xfrm>
            <a:off x="5289467" y="3885720"/>
            <a:ext cx="1942177" cy="908899"/>
          </a:xfrm>
          <a:prstGeom prst="diamond">
            <a:avLst/>
          </a:prstGeom>
          <a:solidFill>
            <a:srgbClr val="FF0000">
              <a:alpha val="51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30" name="Losange 29"/>
          <p:cNvSpPr/>
          <p:nvPr/>
        </p:nvSpPr>
        <p:spPr>
          <a:xfrm>
            <a:off x="5581490" y="5195638"/>
            <a:ext cx="1355893" cy="596880"/>
          </a:xfrm>
          <a:prstGeom prst="diamond">
            <a:avLst/>
          </a:prstGeom>
          <a:solidFill>
            <a:srgbClr val="FF0000">
              <a:alpha val="51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/>
          <a:lstStyle/>
          <a:p>
            <a:pPr algn="ctr"/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432168" y="6076324"/>
            <a:ext cx="1656775" cy="276999"/>
          </a:xfrm>
          <a:prstGeom prst="rect">
            <a:avLst/>
          </a:prstGeom>
          <a:solidFill>
            <a:srgbClr val="FF0000">
              <a:alpha val="51000"/>
            </a:srgb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Phloem concentration</a:t>
            </a:r>
          </a:p>
        </p:txBody>
      </p:sp>
      <p:cxnSp>
        <p:nvCxnSpPr>
          <p:cNvPr id="32" name="Connecteur en angle 31"/>
          <p:cNvCxnSpPr>
            <a:stCxn id="30" idx="2"/>
            <a:endCxn id="31" idx="0"/>
          </p:cNvCxnSpPr>
          <p:nvPr/>
        </p:nvCxnSpPr>
        <p:spPr>
          <a:xfrm rot="16200000" flipH="1">
            <a:off x="6118093" y="5933861"/>
            <a:ext cx="283806" cy="111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2660882" y="6232037"/>
            <a:ext cx="486537" cy="8309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2859509" y="1928646"/>
            <a:ext cx="2073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cap="small" dirty="0" smtClean="0">
                <a:solidFill>
                  <a:schemeClr val="bg1"/>
                </a:solidFill>
              </a:rPr>
              <a:t>Virtual Plant Model</a:t>
            </a:r>
            <a:endParaRPr lang="fr-FR" sz="1400" b="1" cap="small" dirty="0">
              <a:solidFill>
                <a:schemeClr val="bg1"/>
              </a:solidFill>
            </a:endParaRPr>
          </a:p>
        </p:txBody>
      </p:sp>
      <p:cxnSp>
        <p:nvCxnSpPr>
          <p:cNvPr id="42" name="Connecteur droit avec flèche 41"/>
          <p:cNvCxnSpPr>
            <a:endCxn id="12" idx="0"/>
          </p:cNvCxnSpPr>
          <p:nvPr/>
        </p:nvCxnSpPr>
        <p:spPr>
          <a:xfrm flipH="1">
            <a:off x="3966178" y="3616284"/>
            <a:ext cx="530575" cy="57215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5494494" y="3626546"/>
            <a:ext cx="420989" cy="4255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3355658" y="5496068"/>
            <a:ext cx="312994" cy="59290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269760" y="4062258"/>
            <a:ext cx="1868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g</a:t>
            </a:r>
            <a:r>
              <a:rPr lang="fr-FR" sz="1200" b="1" baseline="-25000" dirty="0" smtClean="0">
                <a:solidFill>
                  <a:schemeClr val="bg1"/>
                </a:solidFill>
              </a:rPr>
              <a:t>s </a:t>
            </a:r>
            <a:r>
              <a:rPr lang="fr-FR" sz="1050" b="1" dirty="0" smtClean="0">
                <a:solidFill>
                  <a:schemeClr val="bg1"/>
                </a:solidFill>
              </a:rPr>
              <a:t>(Jarvis model)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  Ph</a:t>
            </a:r>
            <a:r>
              <a:rPr lang="fr-FR" sz="1200" b="1" baseline="-25000" dirty="0" smtClean="0">
                <a:solidFill>
                  <a:schemeClr val="bg1"/>
                </a:solidFill>
              </a:rPr>
              <a:t>Net</a:t>
            </a:r>
            <a:r>
              <a:rPr lang="fr-FR" sz="1200" b="1" dirty="0" smtClean="0">
                <a:solidFill>
                  <a:schemeClr val="bg1"/>
                </a:solidFill>
              </a:rPr>
              <a:t> </a:t>
            </a:r>
            <a:r>
              <a:rPr lang="fr-FR" sz="1050" b="1" dirty="0" smtClean="0">
                <a:solidFill>
                  <a:schemeClr val="bg1"/>
                </a:solidFill>
              </a:rPr>
              <a:t>(Farquhar model) </a:t>
            </a:r>
            <a:endParaRPr lang="fr-FR" sz="1200" b="1" dirty="0" smtClean="0">
              <a:solidFill>
                <a:schemeClr val="bg1"/>
              </a:solidFill>
            </a:endParaRPr>
          </a:p>
        </p:txBody>
      </p:sp>
      <p:cxnSp>
        <p:nvCxnSpPr>
          <p:cNvPr id="60" name="Connecteur droit avec flèche 59"/>
          <p:cNvCxnSpPr>
            <a:stCxn id="22" idx="4"/>
          </p:cNvCxnSpPr>
          <p:nvPr/>
        </p:nvCxnSpPr>
        <p:spPr>
          <a:xfrm>
            <a:off x="2227247" y="2546591"/>
            <a:ext cx="1651797" cy="66447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1660051" y="1893907"/>
            <a:ext cx="2073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cap="small" dirty="0" smtClean="0">
                <a:solidFill>
                  <a:schemeClr val="bg1"/>
                </a:solidFill>
              </a:rPr>
              <a:t>Environment</a:t>
            </a:r>
            <a:endParaRPr lang="fr-FR" sz="1400" b="1" cap="small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337349" y="5254142"/>
            <a:ext cx="1868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Carbon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loading</a:t>
            </a:r>
          </a:p>
        </p:txBody>
      </p:sp>
      <p:cxnSp>
        <p:nvCxnSpPr>
          <p:cNvPr id="77" name="Connecteur droit avec flèche 76"/>
          <p:cNvCxnSpPr/>
          <p:nvPr/>
        </p:nvCxnSpPr>
        <p:spPr>
          <a:xfrm flipH="1" flipV="1">
            <a:off x="5633040" y="3587467"/>
            <a:ext cx="392255" cy="42841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 flipV="1">
            <a:off x="4619522" y="4584005"/>
            <a:ext cx="1185111" cy="148568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/>
          <p:nvPr/>
        </p:nvCxnSpPr>
        <p:spPr>
          <a:xfrm flipH="1">
            <a:off x="3986261" y="4652220"/>
            <a:ext cx="7814" cy="14300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7665194" y="4432684"/>
            <a:ext cx="4263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Simuler les disponibilités locales </a:t>
            </a:r>
          </a:p>
          <a:p>
            <a:pPr algn="ctr"/>
            <a:r>
              <a:rPr lang="fr-FR" sz="2400" dirty="0" smtClean="0"/>
              <a:t>en eau et en carbone </a:t>
            </a:r>
          </a:p>
          <a:p>
            <a:pPr algn="ctr"/>
            <a:r>
              <a:rPr lang="fr-FR" sz="2400" dirty="0" smtClean="0"/>
              <a:t>dans l’architecture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76715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5994</TotalTime>
  <Words>987</Words>
  <Application>Microsoft Office PowerPoint</Application>
  <PresentationFormat>Grand écran</PresentationFormat>
  <Paragraphs>252</Paragraphs>
  <Slides>15</Slides>
  <Notes>6</Notes>
  <HiddenSlides>0</HiddenSlides>
  <MMClips>0</MMClips>
  <ScaleCrop>false</ScaleCrop>
  <HeadingPairs>
    <vt:vector size="8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9" baseType="lpstr">
      <vt:lpstr>宋体</vt:lpstr>
      <vt:lpstr>Arial</vt:lpstr>
      <vt:lpstr>Arial Unicode MS</vt:lpstr>
      <vt:lpstr>Calibri</vt:lpstr>
      <vt:lpstr>Calibri Light</vt:lpstr>
      <vt:lpstr>Cambria Math</vt:lpstr>
      <vt:lpstr>Comic Sans MS</vt:lpstr>
      <vt:lpstr>Symbol</vt:lpstr>
      <vt:lpstr>Times</vt:lpstr>
      <vt:lpstr>Times New Roman</vt:lpstr>
      <vt:lpstr>Wingdings</vt:lpstr>
      <vt:lpstr>Thème Office</vt:lpstr>
      <vt:lpstr>Modèle par défaut</vt:lpstr>
      <vt:lpstr>Équation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Modèle Plante</vt:lpstr>
      <vt:lpstr>Modèle Plante</vt:lpstr>
      <vt:lpstr>Présentation PowerPoint</vt:lpstr>
      <vt:lpstr>Modèle d’accumulation du citrate</vt:lpstr>
      <vt:lpstr>Modèle d’accumulation du citrate</vt:lpstr>
      <vt:lpstr>Couplage croissance, sucres solubles, acide citrique</vt:lpstr>
      <vt:lpstr>Modèle Plante-Fruit</vt:lpstr>
      <vt:lpstr>Présentation PowerPoint</vt:lpstr>
    </vt:vector>
  </TitlesOfParts>
  <Company>INRA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Vercambre</dc:creator>
  <cp:lastModifiedBy>Gilles Vercambre</cp:lastModifiedBy>
  <cp:revision>29</cp:revision>
  <dcterms:created xsi:type="dcterms:W3CDTF">2017-03-15T07:41:58Z</dcterms:created>
  <dcterms:modified xsi:type="dcterms:W3CDTF">2017-03-20T07:53:46Z</dcterms:modified>
</cp:coreProperties>
</file>