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60" r:id="rId4"/>
    <p:sldId id="261" r:id="rId5"/>
    <p:sldId id="262" r:id="rId6"/>
    <p:sldId id="263" r:id="rId7"/>
    <p:sldId id="264" r:id="rId8"/>
    <p:sldId id="265" r:id="rId9"/>
    <p:sldId id="269" r:id="rId10"/>
    <p:sldId id="270" r:id="rId11"/>
    <p:sldId id="271" r:id="rId12"/>
    <p:sldId id="272" r:id="rId13"/>
    <p:sldId id="273" r:id="rId14"/>
    <p:sldId id="274" r:id="rId15"/>
    <p:sldId id="275" r:id="rId16"/>
    <p:sldId id="281" r:id="rId17"/>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89EDDD-A3EC-473E-8417-56744C823A40}"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fr-FR"/>
        </a:p>
      </dgm:t>
    </dgm:pt>
    <dgm:pt modelId="{E1A57DEF-4FC5-4F01-AE2A-19135341075E}">
      <dgm:prSet phldrT="[Texte]" custT="1"/>
      <dgm:spPr/>
      <dgm:t>
        <a:bodyPr/>
        <a:lstStyle/>
        <a:p>
          <a:r>
            <a:rPr lang="fr-FR" sz="1000" dirty="0" smtClean="0"/>
            <a:t>Optimisation</a:t>
          </a:r>
          <a:endParaRPr lang="fr-FR" sz="1000" dirty="0"/>
        </a:p>
      </dgm:t>
    </dgm:pt>
    <dgm:pt modelId="{62733774-8956-45E6-9F9C-C312B050B663}" type="parTrans" cxnId="{A61E5AFB-3FF3-435A-9C8C-0255274A40EC}">
      <dgm:prSet/>
      <dgm:spPr/>
      <dgm:t>
        <a:bodyPr/>
        <a:lstStyle/>
        <a:p>
          <a:endParaRPr lang="fr-FR" sz="1000"/>
        </a:p>
      </dgm:t>
    </dgm:pt>
    <dgm:pt modelId="{824D8C5E-1413-459C-AC86-928AF7325C1A}" type="sibTrans" cxnId="{A61E5AFB-3FF3-435A-9C8C-0255274A40EC}">
      <dgm:prSet/>
      <dgm:spPr/>
      <dgm:t>
        <a:bodyPr/>
        <a:lstStyle/>
        <a:p>
          <a:endParaRPr lang="fr-FR" sz="1000"/>
        </a:p>
      </dgm:t>
    </dgm:pt>
    <dgm:pt modelId="{1DC5825F-89C0-43BB-A88D-0867522F0D38}">
      <dgm:prSet phldrT="[Texte]" custT="1"/>
      <dgm:spPr/>
      <dgm:t>
        <a:bodyPr/>
        <a:lstStyle/>
        <a:p>
          <a:r>
            <a:rPr lang="fr-FR" sz="1000" dirty="0" smtClean="0"/>
            <a:t>combinatoire</a:t>
          </a:r>
          <a:endParaRPr lang="fr-FR" sz="1000" dirty="0"/>
        </a:p>
      </dgm:t>
    </dgm:pt>
    <dgm:pt modelId="{A6DD5CF7-9AF2-4B3E-8F86-9A84AB924F84}" type="parTrans" cxnId="{E29DBB3F-C426-494B-9590-CF7A83FA9009}">
      <dgm:prSet/>
      <dgm:spPr/>
      <dgm:t>
        <a:bodyPr/>
        <a:lstStyle/>
        <a:p>
          <a:endParaRPr lang="fr-FR" sz="1000"/>
        </a:p>
      </dgm:t>
    </dgm:pt>
    <dgm:pt modelId="{788637E7-1B99-435A-A32A-33C76818E68E}" type="sibTrans" cxnId="{E29DBB3F-C426-494B-9590-CF7A83FA9009}">
      <dgm:prSet/>
      <dgm:spPr/>
      <dgm:t>
        <a:bodyPr/>
        <a:lstStyle/>
        <a:p>
          <a:endParaRPr lang="fr-FR" sz="1000"/>
        </a:p>
      </dgm:t>
    </dgm:pt>
    <dgm:pt modelId="{7DC34221-F98B-4E5F-89E7-08E28F917CFF}">
      <dgm:prSet phldrT="[Texte]" custT="1"/>
      <dgm:spPr/>
      <dgm:t>
        <a:bodyPr/>
        <a:lstStyle/>
        <a:p>
          <a:r>
            <a:rPr lang="fr-FR" sz="1000" dirty="0" smtClean="0"/>
            <a:t>Méthodes exactes spécialisées</a:t>
          </a:r>
          <a:endParaRPr lang="fr-FR" sz="1000" dirty="0"/>
        </a:p>
      </dgm:t>
    </dgm:pt>
    <dgm:pt modelId="{55B4412D-108E-49EF-87F4-DADC272AC668}" type="parTrans" cxnId="{3F0B6A19-7130-4B8B-B5A0-7693B3983455}">
      <dgm:prSet/>
      <dgm:spPr/>
      <dgm:t>
        <a:bodyPr/>
        <a:lstStyle/>
        <a:p>
          <a:endParaRPr lang="fr-FR" sz="1000"/>
        </a:p>
      </dgm:t>
    </dgm:pt>
    <dgm:pt modelId="{F113282A-9D7E-4EC0-91FC-7445E274A5EB}" type="sibTrans" cxnId="{3F0B6A19-7130-4B8B-B5A0-7693B3983455}">
      <dgm:prSet/>
      <dgm:spPr/>
      <dgm:t>
        <a:bodyPr/>
        <a:lstStyle/>
        <a:p>
          <a:endParaRPr lang="fr-FR" sz="1000"/>
        </a:p>
      </dgm:t>
    </dgm:pt>
    <dgm:pt modelId="{0E6A5C03-4A85-46BC-9BB0-D27884911ACC}">
      <dgm:prSet phldrT="[Texte]" custT="1"/>
      <dgm:spPr/>
      <dgm:t>
        <a:bodyPr/>
        <a:lstStyle/>
        <a:p>
          <a:r>
            <a:rPr lang="fr-FR" sz="1000" dirty="0" smtClean="0"/>
            <a:t>Méthodes Approchées</a:t>
          </a:r>
          <a:endParaRPr lang="fr-FR" sz="1000" dirty="0"/>
        </a:p>
      </dgm:t>
    </dgm:pt>
    <dgm:pt modelId="{1E328864-0910-4437-98C8-2AC641B62036}" type="parTrans" cxnId="{242E8EDB-6A70-4D91-9FE0-FE51D678DFCA}">
      <dgm:prSet/>
      <dgm:spPr/>
      <dgm:t>
        <a:bodyPr/>
        <a:lstStyle/>
        <a:p>
          <a:endParaRPr lang="fr-FR" sz="1000"/>
        </a:p>
      </dgm:t>
    </dgm:pt>
    <dgm:pt modelId="{02EAB400-3BFB-4BF6-95CF-E1C810C6CC56}" type="sibTrans" cxnId="{242E8EDB-6A70-4D91-9FE0-FE51D678DFCA}">
      <dgm:prSet/>
      <dgm:spPr/>
      <dgm:t>
        <a:bodyPr/>
        <a:lstStyle/>
        <a:p>
          <a:endParaRPr lang="fr-FR" sz="1000"/>
        </a:p>
      </dgm:t>
    </dgm:pt>
    <dgm:pt modelId="{363F495B-6904-4C9D-9340-8D815146CCD8}">
      <dgm:prSet phldrT="[Texte]" custT="1"/>
      <dgm:spPr/>
      <dgm:t>
        <a:bodyPr/>
        <a:lstStyle/>
        <a:p>
          <a:r>
            <a:rPr lang="fr-FR" sz="1000" dirty="0" smtClean="0"/>
            <a:t>continue</a:t>
          </a:r>
          <a:endParaRPr lang="fr-FR" sz="1000" dirty="0"/>
        </a:p>
      </dgm:t>
    </dgm:pt>
    <dgm:pt modelId="{F2D34478-C2AF-4B56-BD3F-7C03E3DF328C}" type="parTrans" cxnId="{5A5B375C-330D-4B49-B068-BEB42409700E}">
      <dgm:prSet/>
      <dgm:spPr/>
      <dgm:t>
        <a:bodyPr/>
        <a:lstStyle/>
        <a:p>
          <a:endParaRPr lang="fr-FR" sz="1000"/>
        </a:p>
      </dgm:t>
    </dgm:pt>
    <dgm:pt modelId="{9619D5BE-D729-473F-B9E7-5C509922C95D}" type="sibTrans" cxnId="{5A5B375C-330D-4B49-B068-BEB42409700E}">
      <dgm:prSet/>
      <dgm:spPr/>
      <dgm:t>
        <a:bodyPr/>
        <a:lstStyle/>
        <a:p>
          <a:endParaRPr lang="fr-FR" sz="1000"/>
        </a:p>
      </dgm:t>
    </dgm:pt>
    <dgm:pt modelId="{1F39DAF4-8811-47D4-8DF8-8E2309CF924F}">
      <dgm:prSet phldrT="[Texte]" custT="1"/>
      <dgm:spPr/>
      <dgm:t>
        <a:bodyPr/>
        <a:lstStyle/>
        <a:p>
          <a:r>
            <a:rPr lang="fr-FR" sz="1000" dirty="0" smtClean="0"/>
            <a:t>Non linéaire</a:t>
          </a:r>
          <a:endParaRPr lang="fr-FR" sz="1000" dirty="0"/>
        </a:p>
      </dgm:t>
    </dgm:pt>
    <dgm:pt modelId="{876B5D52-7071-4DD6-ACD2-48D920CB4601}" type="parTrans" cxnId="{A7C2C458-A081-440C-AF1D-206E5003BDF2}">
      <dgm:prSet/>
      <dgm:spPr/>
      <dgm:t>
        <a:bodyPr/>
        <a:lstStyle/>
        <a:p>
          <a:endParaRPr lang="fr-FR" sz="1000"/>
        </a:p>
      </dgm:t>
    </dgm:pt>
    <dgm:pt modelId="{DDFAE495-24E2-4210-BDC2-3C72629F3EDC}" type="sibTrans" cxnId="{A7C2C458-A081-440C-AF1D-206E5003BDF2}">
      <dgm:prSet/>
      <dgm:spPr/>
      <dgm:t>
        <a:bodyPr/>
        <a:lstStyle/>
        <a:p>
          <a:endParaRPr lang="fr-FR" sz="1000"/>
        </a:p>
      </dgm:t>
    </dgm:pt>
    <dgm:pt modelId="{33EC65E5-E7DF-4CC7-BE06-563570E8AACB}">
      <dgm:prSet custT="1"/>
      <dgm:spPr/>
      <dgm:t>
        <a:bodyPr/>
        <a:lstStyle/>
        <a:p>
          <a:r>
            <a:rPr lang="fr-FR" sz="1000" dirty="0" smtClean="0"/>
            <a:t>Linéaire </a:t>
          </a:r>
          <a:endParaRPr lang="fr-FR" sz="1000" dirty="0"/>
        </a:p>
      </dgm:t>
    </dgm:pt>
    <dgm:pt modelId="{AFCBAE53-71E7-4EBF-89A4-EBF145839BDD}" type="parTrans" cxnId="{F830D25E-F1F8-4AF6-BB24-B3B83FA01A99}">
      <dgm:prSet/>
      <dgm:spPr/>
      <dgm:t>
        <a:bodyPr/>
        <a:lstStyle/>
        <a:p>
          <a:endParaRPr lang="fr-FR" sz="1000"/>
        </a:p>
      </dgm:t>
    </dgm:pt>
    <dgm:pt modelId="{79936F74-8717-4249-BA3D-586BE68BA7AA}" type="sibTrans" cxnId="{F830D25E-F1F8-4AF6-BB24-B3B83FA01A99}">
      <dgm:prSet/>
      <dgm:spPr/>
      <dgm:t>
        <a:bodyPr/>
        <a:lstStyle/>
        <a:p>
          <a:endParaRPr lang="fr-FR" sz="1000"/>
        </a:p>
      </dgm:t>
    </dgm:pt>
    <dgm:pt modelId="{F09B1AA5-11B7-43C8-A3BA-F300B7B546D3}">
      <dgm:prSet custT="1"/>
      <dgm:spPr/>
      <dgm:t>
        <a:bodyPr/>
        <a:lstStyle/>
        <a:p>
          <a:r>
            <a:rPr lang="fr-FR" sz="1000" dirty="0" smtClean="0"/>
            <a:t>Méthodes globales</a:t>
          </a:r>
          <a:endParaRPr lang="fr-FR" sz="1000" dirty="0"/>
        </a:p>
      </dgm:t>
    </dgm:pt>
    <dgm:pt modelId="{39DFC0D4-10E1-473F-8DA6-290DB0403F14}" type="parTrans" cxnId="{4A10FFFF-BFFC-4ECE-A185-850697473ACD}">
      <dgm:prSet/>
      <dgm:spPr/>
      <dgm:t>
        <a:bodyPr/>
        <a:lstStyle/>
        <a:p>
          <a:endParaRPr lang="fr-FR" sz="1000"/>
        </a:p>
      </dgm:t>
    </dgm:pt>
    <dgm:pt modelId="{72BC6CDD-0B37-45B4-9DF1-FC54A1339643}" type="sibTrans" cxnId="{4A10FFFF-BFFC-4ECE-A185-850697473ACD}">
      <dgm:prSet/>
      <dgm:spPr/>
      <dgm:t>
        <a:bodyPr/>
        <a:lstStyle/>
        <a:p>
          <a:endParaRPr lang="fr-FR" sz="1000"/>
        </a:p>
      </dgm:t>
    </dgm:pt>
    <dgm:pt modelId="{757EC902-6F83-4BE6-BB5A-8898A27BE3E3}">
      <dgm:prSet custT="1"/>
      <dgm:spPr/>
      <dgm:t>
        <a:bodyPr/>
        <a:lstStyle/>
        <a:p>
          <a:r>
            <a:rPr lang="fr-FR" sz="1000" dirty="0" smtClean="0"/>
            <a:t>Méthodes locales</a:t>
          </a:r>
          <a:endParaRPr lang="fr-FR" sz="1000" dirty="0"/>
        </a:p>
      </dgm:t>
    </dgm:pt>
    <dgm:pt modelId="{DF9F2FDD-D398-4199-9CA2-BBA39E8EB066}" type="parTrans" cxnId="{98FAC00A-432C-4BBC-B63B-C49246A56DFA}">
      <dgm:prSet/>
      <dgm:spPr/>
      <dgm:t>
        <a:bodyPr/>
        <a:lstStyle/>
        <a:p>
          <a:endParaRPr lang="fr-FR" sz="1000"/>
        </a:p>
      </dgm:t>
    </dgm:pt>
    <dgm:pt modelId="{73DF2848-31C3-4DDA-A58A-0A9B8BF361CE}" type="sibTrans" cxnId="{98FAC00A-432C-4BBC-B63B-C49246A56DFA}">
      <dgm:prSet/>
      <dgm:spPr/>
      <dgm:t>
        <a:bodyPr/>
        <a:lstStyle/>
        <a:p>
          <a:endParaRPr lang="fr-FR" sz="1000"/>
        </a:p>
      </dgm:t>
    </dgm:pt>
    <dgm:pt modelId="{9FD78582-31EC-4732-849E-067659DD6CD4}">
      <dgm:prSet custT="1"/>
      <dgm:spPr/>
      <dgm:t>
        <a:bodyPr/>
        <a:lstStyle/>
        <a:p>
          <a:r>
            <a:rPr lang="fr-FR" sz="1000" dirty="0" smtClean="0"/>
            <a:t>Classiques</a:t>
          </a:r>
          <a:endParaRPr lang="fr-FR" sz="1000" dirty="0"/>
        </a:p>
      </dgm:t>
    </dgm:pt>
    <dgm:pt modelId="{B3081C59-FD2D-47BD-970E-7B3BE98A3B9D}" type="parTrans" cxnId="{69BB15A8-239A-4429-A16E-3DB3A33063AE}">
      <dgm:prSet/>
      <dgm:spPr/>
      <dgm:t>
        <a:bodyPr/>
        <a:lstStyle/>
        <a:p>
          <a:endParaRPr lang="fr-FR" sz="1000"/>
        </a:p>
      </dgm:t>
    </dgm:pt>
    <dgm:pt modelId="{B55D93AC-C6CD-4F29-B1FB-2513ABEE77A3}" type="sibTrans" cxnId="{69BB15A8-239A-4429-A16E-3DB3A33063AE}">
      <dgm:prSet/>
      <dgm:spPr/>
      <dgm:t>
        <a:bodyPr/>
        <a:lstStyle/>
        <a:p>
          <a:endParaRPr lang="fr-FR" sz="1000"/>
        </a:p>
      </dgm:t>
    </dgm:pt>
    <dgm:pt modelId="{25733855-297D-45FE-81F7-2634C784C7B9}">
      <dgm:prSet custT="1">
        <dgm:style>
          <a:lnRef idx="1">
            <a:schemeClr val="accent3"/>
          </a:lnRef>
          <a:fillRef idx="2">
            <a:schemeClr val="accent3"/>
          </a:fillRef>
          <a:effectRef idx="1">
            <a:schemeClr val="accent3"/>
          </a:effectRef>
          <a:fontRef idx="minor">
            <a:schemeClr val="dk1"/>
          </a:fontRef>
        </dgm:style>
      </dgm:prSet>
      <dgm:spPr/>
      <dgm:t>
        <a:bodyPr/>
        <a:lstStyle/>
        <a:p>
          <a:r>
            <a:rPr lang="fr-FR" sz="1000" dirty="0" err="1" smtClean="0"/>
            <a:t>Métaheuristiques</a:t>
          </a:r>
          <a:endParaRPr lang="fr-FR" sz="1000" dirty="0"/>
        </a:p>
      </dgm:t>
    </dgm:pt>
    <dgm:pt modelId="{3A476B0C-C075-455D-B1C8-FD5987ED470A}" type="parTrans" cxnId="{39E1A9E5-B301-4976-9A14-0E62B0E5C332}">
      <dgm:prSet/>
      <dgm:spPr/>
      <dgm:t>
        <a:bodyPr/>
        <a:lstStyle/>
        <a:p>
          <a:endParaRPr lang="fr-FR" sz="1000"/>
        </a:p>
      </dgm:t>
    </dgm:pt>
    <dgm:pt modelId="{8469F8D1-3933-496C-A14C-2EFA66D9D626}" type="sibTrans" cxnId="{39E1A9E5-B301-4976-9A14-0E62B0E5C332}">
      <dgm:prSet/>
      <dgm:spPr/>
      <dgm:t>
        <a:bodyPr/>
        <a:lstStyle/>
        <a:p>
          <a:endParaRPr lang="fr-FR" sz="1000"/>
        </a:p>
      </dgm:t>
    </dgm:pt>
    <dgm:pt modelId="{173E3BB7-AA3C-4FB4-A2CC-A109758AE5C9}">
      <dgm:prSet custT="1"/>
      <dgm:spPr/>
      <dgm:t>
        <a:bodyPr/>
        <a:lstStyle/>
        <a:p>
          <a:r>
            <a:rPr lang="fr-FR" sz="1000" dirty="0" smtClean="0"/>
            <a:t>Avec gradient</a:t>
          </a:r>
          <a:endParaRPr lang="fr-FR" sz="1000" dirty="0"/>
        </a:p>
      </dgm:t>
    </dgm:pt>
    <dgm:pt modelId="{FC831D85-91D8-424A-8BD4-8E9755E56C6F}" type="parTrans" cxnId="{5F425982-DEBA-4A8B-A87C-F425B83660D8}">
      <dgm:prSet/>
      <dgm:spPr/>
      <dgm:t>
        <a:bodyPr/>
        <a:lstStyle/>
        <a:p>
          <a:endParaRPr lang="fr-FR" sz="1000"/>
        </a:p>
      </dgm:t>
    </dgm:pt>
    <dgm:pt modelId="{37A05931-A33B-451A-9AA6-1AEAA98FAC09}" type="sibTrans" cxnId="{5F425982-DEBA-4A8B-A87C-F425B83660D8}">
      <dgm:prSet/>
      <dgm:spPr/>
      <dgm:t>
        <a:bodyPr/>
        <a:lstStyle/>
        <a:p>
          <a:endParaRPr lang="fr-FR" sz="1000"/>
        </a:p>
      </dgm:t>
    </dgm:pt>
    <dgm:pt modelId="{5AC535CF-B36A-432D-A2F5-BDB057425E41}">
      <dgm:prSet custT="1"/>
      <dgm:spPr/>
      <dgm:t>
        <a:bodyPr/>
        <a:lstStyle/>
        <a:p>
          <a:r>
            <a:rPr lang="fr-FR" sz="1000" dirty="0" smtClean="0"/>
            <a:t>Sans gradient</a:t>
          </a:r>
          <a:endParaRPr lang="fr-FR" sz="1000" dirty="0"/>
        </a:p>
      </dgm:t>
    </dgm:pt>
    <dgm:pt modelId="{B3734C99-6B74-4C23-8DEA-F7892D0BE05C}" type="parTrans" cxnId="{186C161B-BBF1-4AF0-B9DF-DE4199A8FD48}">
      <dgm:prSet/>
      <dgm:spPr/>
      <dgm:t>
        <a:bodyPr/>
        <a:lstStyle/>
        <a:p>
          <a:endParaRPr lang="fr-FR" sz="1000"/>
        </a:p>
      </dgm:t>
    </dgm:pt>
    <dgm:pt modelId="{85ADB015-DF56-4098-A098-861293AAB720}" type="sibTrans" cxnId="{186C161B-BBF1-4AF0-B9DF-DE4199A8FD48}">
      <dgm:prSet/>
      <dgm:spPr/>
      <dgm:t>
        <a:bodyPr/>
        <a:lstStyle/>
        <a:p>
          <a:endParaRPr lang="fr-FR" sz="1000"/>
        </a:p>
      </dgm:t>
    </dgm:pt>
    <dgm:pt modelId="{7D097161-9453-4798-9F37-558DC5AA17FF}">
      <dgm:prSet custT="1"/>
      <dgm:spPr/>
      <dgm:t>
        <a:bodyPr/>
        <a:lstStyle/>
        <a:p>
          <a:r>
            <a:rPr lang="fr-FR" sz="1000" dirty="0" smtClean="0"/>
            <a:t>De voisinage</a:t>
          </a:r>
          <a:endParaRPr lang="fr-FR" sz="1000" dirty="0"/>
        </a:p>
      </dgm:t>
    </dgm:pt>
    <dgm:pt modelId="{C7F7BFBE-5861-4B3E-B6F9-B5349A26A94C}" type="parTrans" cxnId="{2B0BFCC3-CF16-42C3-856C-010EE3B51BF5}">
      <dgm:prSet/>
      <dgm:spPr/>
      <dgm:t>
        <a:bodyPr/>
        <a:lstStyle/>
        <a:p>
          <a:endParaRPr lang="fr-FR" sz="1000"/>
        </a:p>
      </dgm:t>
    </dgm:pt>
    <dgm:pt modelId="{CD17A25F-5198-4E61-ABB9-BBD1FC2FBA81}" type="sibTrans" cxnId="{2B0BFCC3-CF16-42C3-856C-010EE3B51BF5}">
      <dgm:prSet/>
      <dgm:spPr/>
      <dgm:t>
        <a:bodyPr/>
        <a:lstStyle/>
        <a:p>
          <a:endParaRPr lang="fr-FR" sz="1000"/>
        </a:p>
      </dgm:t>
    </dgm:pt>
    <dgm:pt modelId="{6A3BF6B8-276B-4B52-AABB-CD708654A81A}">
      <dgm:prSet custT="1"/>
      <dgm:spPr/>
      <dgm:t>
        <a:bodyPr/>
        <a:lstStyle/>
        <a:p>
          <a:r>
            <a:rPr lang="fr-FR" sz="1000" dirty="0" err="1" smtClean="0"/>
            <a:t>Distibuée</a:t>
          </a:r>
          <a:r>
            <a:rPr lang="fr-FR" sz="1000" dirty="0" smtClean="0"/>
            <a:t> </a:t>
          </a:r>
          <a:endParaRPr lang="fr-FR" sz="1000" dirty="0"/>
        </a:p>
      </dgm:t>
    </dgm:pt>
    <dgm:pt modelId="{4D19D6F6-9405-4706-8918-74EF7288AE1D}" type="parTrans" cxnId="{19B1EA8B-EA8E-4DA1-8DB8-902BB3D1F8CD}">
      <dgm:prSet/>
      <dgm:spPr/>
      <dgm:t>
        <a:bodyPr/>
        <a:lstStyle/>
        <a:p>
          <a:endParaRPr lang="fr-FR" sz="1000"/>
        </a:p>
      </dgm:t>
    </dgm:pt>
    <dgm:pt modelId="{7EA49081-0ABE-4177-A592-B9AA0300AACA}" type="sibTrans" cxnId="{19B1EA8B-EA8E-4DA1-8DB8-902BB3D1F8CD}">
      <dgm:prSet/>
      <dgm:spPr/>
      <dgm:t>
        <a:bodyPr/>
        <a:lstStyle/>
        <a:p>
          <a:endParaRPr lang="fr-FR" sz="1000"/>
        </a:p>
      </dgm:t>
    </dgm:pt>
    <dgm:pt modelId="{19ACC6E9-5823-43CB-A901-DBDDE5F3F3B8}">
      <dgm:prSet/>
      <dgm:spPr/>
      <dgm:t>
        <a:bodyPr/>
        <a:lstStyle/>
        <a:p>
          <a:r>
            <a:rPr lang="fr-FR" dirty="0" smtClean="0"/>
            <a:t>Hybridation de méthodes</a:t>
          </a:r>
        </a:p>
      </dgm:t>
    </dgm:pt>
    <dgm:pt modelId="{CAB5A9FA-1AB8-419B-929A-7817CB4B8BF4}" type="parTrans" cxnId="{6473B432-8387-4D81-AD6C-548E24CDEDC3}">
      <dgm:prSet/>
      <dgm:spPr/>
      <dgm:t>
        <a:bodyPr/>
        <a:lstStyle/>
        <a:p>
          <a:endParaRPr lang="fr-FR"/>
        </a:p>
      </dgm:t>
    </dgm:pt>
    <dgm:pt modelId="{D8BF7CCF-B911-44DF-A607-4FC59CEFF76A}" type="sibTrans" cxnId="{6473B432-8387-4D81-AD6C-548E24CDEDC3}">
      <dgm:prSet/>
      <dgm:spPr/>
      <dgm:t>
        <a:bodyPr/>
        <a:lstStyle/>
        <a:p>
          <a:endParaRPr lang="fr-FR"/>
        </a:p>
      </dgm:t>
    </dgm:pt>
    <dgm:pt modelId="{B90780AA-A10C-4C39-B886-16119127EA0E}">
      <dgm:prSet/>
      <dgm:spPr/>
      <dgm:t>
        <a:bodyPr/>
        <a:lstStyle/>
        <a:p>
          <a:r>
            <a:rPr lang="fr-FR" dirty="0" smtClean="0"/>
            <a:t>Autres </a:t>
          </a:r>
          <a:endParaRPr lang="fr-FR" dirty="0"/>
        </a:p>
      </dgm:t>
    </dgm:pt>
    <dgm:pt modelId="{7A8DA956-0661-4067-A65A-64F959672EE4}" type="parTrans" cxnId="{CB634B75-E868-47A0-90CD-16FAF8897794}">
      <dgm:prSet/>
      <dgm:spPr/>
      <dgm:t>
        <a:bodyPr/>
        <a:lstStyle/>
        <a:p>
          <a:endParaRPr lang="fr-FR"/>
        </a:p>
      </dgm:t>
    </dgm:pt>
    <dgm:pt modelId="{63A5264A-5B2E-4680-B4F9-C2EEE8A5B391}" type="sibTrans" cxnId="{CB634B75-E868-47A0-90CD-16FAF8897794}">
      <dgm:prSet/>
      <dgm:spPr/>
      <dgm:t>
        <a:bodyPr/>
        <a:lstStyle/>
        <a:p>
          <a:endParaRPr lang="fr-FR"/>
        </a:p>
      </dgm:t>
    </dgm:pt>
    <dgm:pt modelId="{CC112804-3D0B-4636-90A1-74FD023B18D2}">
      <dgm:prSet/>
      <dgm:spPr/>
      <dgm:t>
        <a:bodyPr/>
        <a:lstStyle/>
        <a:p>
          <a:r>
            <a:rPr lang="fr-FR" dirty="0" smtClean="0"/>
            <a:t>Heuristiques spécialisées</a:t>
          </a:r>
          <a:endParaRPr lang="fr-FR" dirty="0"/>
        </a:p>
      </dgm:t>
    </dgm:pt>
    <dgm:pt modelId="{7F4C8FEE-F383-43C9-8EA5-87071C0C2EE9}" type="parTrans" cxnId="{31C6C9CE-BE23-47F6-B197-900C503F37E4}">
      <dgm:prSet/>
      <dgm:spPr/>
      <dgm:t>
        <a:bodyPr/>
        <a:lstStyle/>
        <a:p>
          <a:endParaRPr lang="fr-FR"/>
        </a:p>
      </dgm:t>
    </dgm:pt>
    <dgm:pt modelId="{FABBF54E-2AB2-416F-9E6E-59412ED7D412}" type="sibTrans" cxnId="{31C6C9CE-BE23-47F6-B197-900C503F37E4}">
      <dgm:prSet/>
      <dgm:spPr/>
      <dgm:t>
        <a:bodyPr/>
        <a:lstStyle/>
        <a:p>
          <a:endParaRPr lang="fr-FR"/>
        </a:p>
      </dgm:t>
    </dgm:pt>
    <dgm:pt modelId="{90DCE52B-6112-4CE3-B609-7D709344CA2B}" type="pres">
      <dgm:prSet presAssocID="{9889EDDD-A3EC-473E-8417-56744C823A40}" presName="hierChild1" presStyleCnt="0">
        <dgm:presLayoutVars>
          <dgm:chPref val="1"/>
          <dgm:dir/>
          <dgm:animOne val="branch"/>
          <dgm:animLvl val="lvl"/>
          <dgm:resizeHandles/>
        </dgm:presLayoutVars>
      </dgm:prSet>
      <dgm:spPr/>
      <dgm:t>
        <a:bodyPr/>
        <a:lstStyle/>
        <a:p>
          <a:endParaRPr lang="fr-FR"/>
        </a:p>
      </dgm:t>
    </dgm:pt>
    <dgm:pt modelId="{BDE6ED8E-4EAA-4073-9615-E383B4E1635C}" type="pres">
      <dgm:prSet presAssocID="{E1A57DEF-4FC5-4F01-AE2A-19135341075E}" presName="hierRoot1" presStyleCnt="0"/>
      <dgm:spPr/>
    </dgm:pt>
    <dgm:pt modelId="{50B4CF76-6DC9-4555-BE5A-BCC01898E71D}" type="pres">
      <dgm:prSet presAssocID="{E1A57DEF-4FC5-4F01-AE2A-19135341075E}" presName="composite" presStyleCnt="0"/>
      <dgm:spPr/>
    </dgm:pt>
    <dgm:pt modelId="{34D2C9F4-2426-476A-B198-5F5D7B9E74F1}" type="pres">
      <dgm:prSet presAssocID="{E1A57DEF-4FC5-4F01-AE2A-19135341075E}" presName="background" presStyleLbl="node0" presStyleIdx="0" presStyleCnt="2"/>
      <dgm:spPr/>
    </dgm:pt>
    <dgm:pt modelId="{A0C910A6-DE6D-4F68-BBFA-156F1D1A163B}" type="pres">
      <dgm:prSet presAssocID="{E1A57DEF-4FC5-4F01-AE2A-19135341075E}" presName="text" presStyleLbl="fgAcc0" presStyleIdx="0" presStyleCnt="2">
        <dgm:presLayoutVars>
          <dgm:chPref val="3"/>
        </dgm:presLayoutVars>
      </dgm:prSet>
      <dgm:spPr/>
      <dgm:t>
        <a:bodyPr/>
        <a:lstStyle/>
        <a:p>
          <a:endParaRPr lang="fr-FR"/>
        </a:p>
      </dgm:t>
    </dgm:pt>
    <dgm:pt modelId="{41D92E9D-6D85-4D94-9E17-15C51CAEF20A}" type="pres">
      <dgm:prSet presAssocID="{E1A57DEF-4FC5-4F01-AE2A-19135341075E}" presName="hierChild2" presStyleCnt="0"/>
      <dgm:spPr/>
    </dgm:pt>
    <dgm:pt modelId="{CBF12B89-A513-48D5-BD5E-CBBD83A8138C}" type="pres">
      <dgm:prSet presAssocID="{A6DD5CF7-9AF2-4B3E-8F86-9A84AB924F84}" presName="Name10" presStyleLbl="parChTrans1D2" presStyleIdx="0" presStyleCnt="2"/>
      <dgm:spPr/>
      <dgm:t>
        <a:bodyPr/>
        <a:lstStyle/>
        <a:p>
          <a:endParaRPr lang="fr-FR"/>
        </a:p>
      </dgm:t>
    </dgm:pt>
    <dgm:pt modelId="{53D0EB6A-DEDD-4F22-9FC7-7F7143B27C29}" type="pres">
      <dgm:prSet presAssocID="{1DC5825F-89C0-43BB-A88D-0867522F0D38}" presName="hierRoot2" presStyleCnt="0"/>
      <dgm:spPr/>
    </dgm:pt>
    <dgm:pt modelId="{66D8205C-F979-4EB6-B822-A83D8E6DA867}" type="pres">
      <dgm:prSet presAssocID="{1DC5825F-89C0-43BB-A88D-0867522F0D38}" presName="composite2" presStyleCnt="0"/>
      <dgm:spPr/>
    </dgm:pt>
    <dgm:pt modelId="{F24CC05A-99C5-4F02-9E30-30C14EEC6336}" type="pres">
      <dgm:prSet presAssocID="{1DC5825F-89C0-43BB-A88D-0867522F0D38}" presName="background2" presStyleLbl="node2" presStyleIdx="0" presStyleCnt="2"/>
      <dgm:spPr/>
    </dgm:pt>
    <dgm:pt modelId="{167B6F56-7769-4183-9D55-70B3515B93BC}" type="pres">
      <dgm:prSet presAssocID="{1DC5825F-89C0-43BB-A88D-0867522F0D38}" presName="text2" presStyleLbl="fgAcc2" presStyleIdx="0" presStyleCnt="2">
        <dgm:presLayoutVars>
          <dgm:chPref val="3"/>
        </dgm:presLayoutVars>
      </dgm:prSet>
      <dgm:spPr/>
      <dgm:t>
        <a:bodyPr/>
        <a:lstStyle/>
        <a:p>
          <a:endParaRPr lang="fr-FR"/>
        </a:p>
      </dgm:t>
    </dgm:pt>
    <dgm:pt modelId="{D1289E65-AF42-4EB1-B311-5140C67091AF}" type="pres">
      <dgm:prSet presAssocID="{1DC5825F-89C0-43BB-A88D-0867522F0D38}" presName="hierChild3" presStyleCnt="0"/>
      <dgm:spPr/>
    </dgm:pt>
    <dgm:pt modelId="{B22BB816-A02B-4387-B6F6-425D218AE018}" type="pres">
      <dgm:prSet presAssocID="{55B4412D-108E-49EF-87F4-DADC272AC668}" presName="Name17" presStyleLbl="parChTrans1D3" presStyleIdx="0" presStyleCnt="4"/>
      <dgm:spPr/>
      <dgm:t>
        <a:bodyPr/>
        <a:lstStyle/>
        <a:p>
          <a:endParaRPr lang="fr-FR"/>
        </a:p>
      </dgm:t>
    </dgm:pt>
    <dgm:pt modelId="{2D945902-9456-4070-ABD7-143D2D76AD2A}" type="pres">
      <dgm:prSet presAssocID="{7DC34221-F98B-4E5F-89E7-08E28F917CFF}" presName="hierRoot3" presStyleCnt="0"/>
      <dgm:spPr/>
    </dgm:pt>
    <dgm:pt modelId="{CB347119-915E-4641-8D34-083D4D73FEFB}" type="pres">
      <dgm:prSet presAssocID="{7DC34221-F98B-4E5F-89E7-08E28F917CFF}" presName="composite3" presStyleCnt="0"/>
      <dgm:spPr/>
    </dgm:pt>
    <dgm:pt modelId="{1B97230B-BB64-437C-B83F-247CBE0F305D}" type="pres">
      <dgm:prSet presAssocID="{7DC34221-F98B-4E5F-89E7-08E28F917CFF}" presName="background3" presStyleLbl="node3" presStyleIdx="0" presStyleCnt="4"/>
      <dgm:spPr/>
    </dgm:pt>
    <dgm:pt modelId="{30ADF120-2717-4CC5-B5D6-AA8371797769}" type="pres">
      <dgm:prSet presAssocID="{7DC34221-F98B-4E5F-89E7-08E28F917CFF}" presName="text3" presStyleLbl="fgAcc3" presStyleIdx="0" presStyleCnt="4">
        <dgm:presLayoutVars>
          <dgm:chPref val="3"/>
        </dgm:presLayoutVars>
      </dgm:prSet>
      <dgm:spPr/>
      <dgm:t>
        <a:bodyPr/>
        <a:lstStyle/>
        <a:p>
          <a:endParaRPr lang="fr-FR"/>
        </a:p>
      </dgm:t>
    </dgm:pt>
    <dgm:pt modelId="{C3472E81-480D-4755-A3A8-2A49CEFB1FB3}" type="pres">
      <dgm:prSet presAssocID="{7DC34221-F98B-4E5F-89E7-08E28F917CFF}" presName="hierChild4" presStyleCnt="0"/>
      <dgm:spPr/>
    </dgm:pt>
    <dgm:pt modelId="{5BD0974E-A4E0-400F-A099-F347A138E63E}" type="pres">
      <dgm:prSet presAssocID="{1E328864-0910-4437-98C8-2AC641B62036}" presName="Name17" presStyleLbl="parChTrans1D3" presStyleIdx="1" presStyleCnt="4"/>
      <dgm:spPr/>
      <dgm:t>
        <a:bodyPr/>
        <a:lstStyle/>
        <a:p>
          <a:endParaRPr lang="fr-FR"/>
        </a:p>
      </dgm:t>
    </dgm:pt>
    <dgm:pt modelId="{4828FD72-6A38-4605-8103-00DA11C3A327}" type="pres">
      <dgm:prSet presAssocID="{0E6A5C03-4A85-46BC-9BB0-D27884911ACC}" presName="hierRoot3" presStyleCnt="0"/>
      <dgm:spPr/>
    </dgm:pt>
    <dgm:pt modelId="{5254D7CB-3E64-4AC3-A407-26188A88C6DF}" type="pres">
      <dgm:prSet presAssocID="{0E6A5C03-4A85-46BC-9BB0-D27884911ACC}" presName="composite3" presStyleCnt="0"/>
      <dgm:spPr/>
    </dgm:pt>
    <dgm:pt modelId="{FF97417F-82B5-454E-BAD5-8126460B27C6}" type="pres">
      <dgm:prSet presAssocID="{0E6A5C03-4A85-46BC-9BB0-D27884911ACC}" presName="background3" presStyleLbl="node3" presStyleIdx="1" presStyleCnt="4"/>
      <dgm:spPr/>
    </dgm:pt>
    <dgm:pt modelId="{031F972D-A102-47CE-90B9-9198CB4FED46}" type="pres">
      <dgm:prSet presAssocID="{0E6A5C03-4A85-46BC-9BB0-D27884911ACC}" presName="text3" presStyleLbl="fgAcc3" presStyleIdx="1" presStyleCnt="4">
        <dgm:presLayoutVars>
          <dgm:chPref val="3"/>
        </dgm:presLayoutVars>
      </dgm:prSet>
      <dgm:spPr/>
      <dgm:t>
        <a:bodyPr/>
        <a:lstStyle/>
        <a:p>
          <a:endParaRPr lang="fr-FR"/>
        </a:p>
      </dgm:t>
    </dgm:pt>
    <dgm:pt modelId="{0C0F9B50-5E51-4801-A831-DEA7498C1672}" type="pres">
      <dgm:prSet presAssocID="{0E6A5C03-4A85-46BC-9BB0-D27884911ACC}" presName="hierChild4" presStyleCnt="0"/>
      <dgm:spPr/>
    </dgm:pt>
    <dgm:pt modelId="{C2020CED-5AC4-4B2B-8F2A-106879FBD145}" type="pres">
      <dgm:prSet presAssocID="{7F4C8FEE-F383-43C9-8EA5-87071C0C2EE9}" presName="Name23" presStyleLbl="parChTrans1D4" presStyleIdx="0" presStyleCnt="10"/>
      <dgm:spPr/>
      <dgm:t>
        <a:bodyPr/>
        <a:lstStyle/>
        <a:p>
          <a:endParaRPr lang="fr-FR"/>
        </a:p>
      </dgm:t>
    </dgm:pt>
    <dgm:pt modelId="{7BA5EAE3-8EEF-40CB-B98B-5C700172370F}" type="pres">
      <dgm:prSet presAssocID="{CC112804-3D0B-4636-90A1-74FD023B18D2}" presName="hierRoot4" presStyleCnt="0"/>
      <dgm:spPr/>
    </dgm:pt>
    <dgm:pt modelId="{44BA1FD6-9DE3-4AB6-AB3E-2DAA949E3922}" type="pres">
      <dgm:prSet presAssocID="{CC112804-3D0B-4636-90A1-74FD023B18D2}" presName="composite4" presStyleCnt="0"/>
      <dgm:spPr/>
    </dgm:pt>
    <dgm:pt modelId="{F8F9E837-B799-4AB3-A60F-C5D76F675696}" type="pres">
      <dgm:prSet presAssocID="{CC112804-3D0B-4636-90A1-74FD023B18D2}" presName="background4" presStyleLbl="node4" presStyleIdx="0" presStyleCnt="10"/>
      <dgm:spPr/>
    </dgm:pt>
    <dgm:pt modelId="{BC89BCE8-876C-47FD-B4E7-BC8FE7326EB9}" type="pres">
      <dgm:prSet presAssocID="{CC112804-3D0B-4636-90A1-74FD023B18D2}" presName="text4" presStyleLbl="fgAcc4" presStyleIdx="0" presStyleCnt="10">
        <dgm:presLayoutVars>
          <dgm:chPref val="3"/>
        </dgm:presLayoutVars>
      </dgm:prSet>
      <dgm:spPr/>
      <dgm:t>
        <a:bodyPr/>
        <a:lstStyle/>
        <a:p>
          <a:endParaRPr lang="fr-FR"/>
        </a:p>
      </dgm:t>
    </dgm:pt>
    <dgm:pt modelId="{8626DCAB-C29A-4A14-959E-3A62446A250D}" type="pres">
      <dgm:prSet presAssocID="{CC112804-3D0B-4636-90A1-74FD023B18D2}" presName="hierChild5" presStyleCnt="0"/>
      <dgm:spPr/>
    </dgm:pt>
    <dgm:pt modelId="{FEA75322-4B65-4A3C-8575-BCD234CB26BF}" type="pres">
      <dgm:prSet presAssocID="{7A8DA956-0661-4067-A65A-64F959672EE4}" presName="Name23" presStyleLbl="parChTrans1D4" presStyleIdx="1" presStyleCnt="10"/>
      <dgm:spPr/>
      <dgm:t>
        <a:bodyPr/>
        <a:lstStyle/>
        <a:p>
          <a:endParaRPr lang="fr-FR"/>
        </a:p>
      </dgm:t>
    </dgm:pt>
    <dgm:pt modelId="{6455B5E7-7483-412E-989C-BC3B9344AE7B}" type="pres">
      <dgm:prSet presAssocID="{B90780AA-A10C-4C39-B886-16119127EA0E}" presName="hierRoot4" presStyleCnt="0"/>
      <dgm:spPr/>
    </dgm:pt>
    <dgm:pt modelId="{AEA82ECA-B8DC-4663-BB4E-4B32ECD746C3}" type="pres">
      <dgm:prSet presAssocID="{B90780AA-A10C-4C39-B886-16119127EA0E}" presName="composite4" presStyleCnt="0"/>
      <dgm:spPr/>
    </dgm:pt>
    <dgm:pt modelId="{126CA32F-9CD2-48C2-86B4-C5D2A92A2291}" type="pres">
      <dgm:prSet presAssocID="{B90780AA-A10C-4C39-B886-16119127EA0E}" presName="background4" presStyleLbl="node4" presStyleIdx="1" presStyleCnt="10"/>
      <dgm:spPr/>
    </dgm:pt>
    <dgm:pt modelId="{9895157A-0940-41E7-8006-1B6E546BDC77}" type="pres">
      <dgm:prSet presAssocID="{B90780AA-A10C-4C39-B886-16119127EA0E}" presName="text4" presStyleLbl="fgAcc4" presStyleIdx="1" presStyleCnt="10">
        <dgm:presLayoutVars>
          <dgm:chPref val="3"/>
        </dgm:presLayoutVars>
      </dgm:prSet>
      <dgm:spPr/>
      <dgm:t>
        <a:bodyPr/>
        <a:lstStyle/>
        <a:p>
          <a:endParaRPr lang="fr-FR"/>
        </a:p>
      </dgm:t>
    </dgm:pt>
    <dgm:pt modelId="{DB979DC8-8229-4D13-86C3-363172CA1A0B}" type="pres">
      <dgm:prSet presAssocID="{B90780AA-A10C-4C39-B886-16119127EA0E}" presName="hierChild5" presStyleCnt="0"/>
      <dgm:spPr/>
    </dgm:pt>
    <dgm:pt modelId="{B168D4EB-51B2-4153-B408-C8EDDFB6F49E}" type="pres">
      <dgm:prSet presAssocID="{F2D34478-C2AF-4B56-BD3F-7C03E3DF328C}" presName="Name10" presStyleLbl="parChTrans1D2" presStyleIdx="1" presStyleCnt="2"/>
      <dgm:spPr/>
      <dgm:t>
        <a:bodyPr/>
        <a:lstStyle/>
        <a:p>
          <a:endParaRPr lang="fr-FR"/>
        </a:p>
      </dgm:t>
    </dgm:pt>
    <dgm:pt modelId="{3E1C825C-4A02-41EA-B974-42E2189C7092}" type="pres">
      <dgm:prSet presAssocID="{363F495B-6904-4C9D-9340-8D815146CCD8}" presName="hierRoot2" presStyleCnt="0"/>
      <dgm:spPr/>
    </dgm:pt>
    <dgm:pt modelId="{FE761025-E869-459F-8CA4-DE8496463411}" type="pres">
      <dgm:prSet presAssocID="{363F495B-6904-4C9D-9340-8D815146CCD8}" presName="composite2" presStyleCnt="0"/>
      <dgm:spPr/>
    </dgm:pt>
    <dgm:pt modelId="{FBFBF6FD-FA3B-480D-9DCD-DCD87BDA7EE7}" type="pres">
      <dgm:prSet presAssocID="{363F495B-6904-4C9D-9340-8D815146CCD8}" presName="background2" presStyleLbl="node2" presStyleIdx="1" presStyleCnt="2"/>
      <dgm:spPr/>
    </dgm:pt>
    <dgm:pt modelId="{35B1B22C-B39A-4277-A652-E1111D81EEF8}" type="pres">
      <dgm:prSet presAssocID="{363F495B-6904-4C9D-9340-8D815146CCD8}" presName="text2" presStyleLbl="fgAcc2" presStyleIdx="1" presStyleCnt="2">
        <dgm:presLayoutVars>
          <dgm:chPref val="3"/>
        </dgm:presLayoutVars>
      </dgm:prSet>
      <dgm:spPr/>
      <dgm:t>
        <a:bodyPr/>
        <a:lstStyle/>
        <a:p>
          <a:endParaRPr lang="fr-FR"/>
        </a:p>
      </dgm:t>
    </dgm:pt>
    <dgm:pt modelId="{65495484-BA78-416B-AA0F-94B86B0CA9D7}" type="pres">
      <dgm:prSet presAssocID="{363F495B-6904-4C9D-9340-8D815146CCD8}" presName="hierChild3" presStyleCnt="0"/>
      <dgm:spPr/>
    </dgm:pt>
    <dgm:pt modelId="{9DAD7A42-DD4E-4480-89E7-FFF60E8DFEFD}" type="pres">
      <dgm:prSet presAssocID="{876B5D52-7071-4DD6-ACD2-48D920CB4601}" presName="Name17" presStyleLbl="parChTrans1D3" presStyleIdx="2" presStyleCnt="4"/>
      <dgm:spPr/>
      <dgm:t>
        <a:bodyPr/>
        <a:lstStyle/>
        <a:p>
          <a:endParaRPr lang="fr-FR"/>
        </a:p>
      </dgm:t>
    </dgm:pt>
    <dgm:pt modelId="{DD048F35-459B-4AA6-9B6B-0F2F274DEAE0}" type="pres">
      <dgm:prSet presAssocID="{1F39DAF4-8811-47D4-8DF8-8E2309CF924F}" presName="hierRoot3" presStyleCnt="0"/>
      <dgm:spPr/>
    </dgm:pt>
    <dgm:pt modelId="{84FCD2C4-67BD-4B4E-B1F3-4A2DEC5B58C7}" type="pres">
      <dgm:prSet presAssocID="{1F39DAF4-8811-47D4-8DF8-8E2309CF924F}" presName="composite3" presStyleCnt="0"/>
      <dgm:spPr/>
    </dgm:pt>
    <dgm:pt modelId="{8350C109-8182-436C-99BC-03D53D94EE49}" type="pres">
      <dgm:prSet presAssocID="{1F39DAF4-8811-47D4-8DF8-8E2309CF924F}" presName="background3" presStyleLbl="node3" presStyleIdx="2" presStyleCnt="4"/>
      <dgm:spPr/>
    </dgm:pt>
    <dgm:pt modelId="{F9B2BC46-2B39-46C3-9F4D-30AF76811923}" type="pres">
      <dgm:prSet presAssocID="{1F39DAF4-8811-47D4-8DF8-8E2309CF924F}" presName="text3" presStyleLbl="fgAcc3" presStyleIdx="2" presStyleCnt="4">
        <dgm:presLayoutVars>
          <dgm:chPref val="3"/>
        </dgm:presLayoutVars>
      </dgm:prSet>
      <dgm:spPr/>
      <dgm:t>
        <a:bodyPr/>
        <a:lstStyle/>
        <a:p>
          <a:endParaRPr lang="fr-FR"/>
        </a:p>
      </dgm:t>
    </dgm:pt>
    <dgm:pt modelId="{A400C42A-AFE3-4411-A2D8-A5D4A098B8E3}" type="pres">
      <dgm:prSet presAssocID="{1F39DAF4-8811-47D4-8DF8-8E2309CF924F}" presName="hierChild4" presStyleCnt="0"/>
      <dgm:spPr/>
    </dgm:pt>
    <dgm:pt modelId="{4B945659-299C-47E8-8FA7-5E6C53263FEF}" type="pres">
      <dgm:prSet presAssocID="{39DFC0D4-10E1-473F-8DA6-290DB0403F14}" presName="Name23" presStyleLbl="parChTrans1D4" presStyleIdx="2" presStyleCnt="10"/>
      <dgm:spPr/>
      <dgm:t>
        <a:bodyPr/>
        <a:lstStyle/>
        <a:p>
          <a:endParaRPr lang="fr-FR"/>
        </a:p>
      </dgm:t>
    </dgm:pt>
    <dgm:pt modelId="{5D9050A1-1E1E-483B-AB73-419939C86066}" type="pres">
      <dgm:prSet presAssocID="{F09B1AA5-11B7-43C8-A3BA-F300B7B546D3}" presName="hierRoot4" presStyleCnt="0"/>
      <dgm:spPr/>
    </dgm:pt>
    <dgm:pt modelId="{7C9BD753-3675-4C5C-8DCB-512A92F3CE7F}" type="pres">
      <dgm:prSet presAssocID="{F09B1AA5-11B7-43C8-A3BA-F300B7B546D3}" presName="composite4" presStyleCnt="0"/>
      <dgm:spPr/>
    </dgm:pt>
    <dgm:pt modelId="{07751F0E-24C3-4E9F-9AC4-12608CDC4120}" type="pres">
      <dgm:prSet presAssocID="{F09B1AA5-11B7-43C8-A3BA-F300B7B546D3}" presName="background4" presStyleLbl="node4" presStyleIdx="2" presStyleCnt="10"/>
      <dgm:spPr/>
    </dgm:pt>
    <dgm:pt modelId="{588A15E5-9F0D-4D0E-BD08-5C901CC2A1AA}" type="pres">
      <dgm:prSet presAssocID="{F09B1AA5-11B7-43C8-A3BA-F300B7B546D3}" presName="text4" presStyleLbl="fgAcc4" presStyleIdx="2" presStyleCnt="10">
        <dgm:presLayoutVars>
          <dgm:chPref val="3"/>
        </dgm:presLayoutVars>
      </dgm:prSet>
      <dgm:spPr/>
      <dgm:t>
        <a:bodyPr/>
        <a:lstStyle/>
        <a:p>
          <a:endParaRPr lang="fr-FR"/>
        </a:p>
      </dgm:t>
    </dgm:pt>
    <dgm:pt modelId="{99112CEC-1EFC-426A-9553-60A51B319E7B}" type="pres">
      <dgm:prSet presAssocID="{F09B1AA5-11B7-43C8-A3BA-F300B7B546D3}" presName="hierChild5" presStyleCnt="0"/>
      <dgm:spPr/>
    </dgm:pt>
    <dgm:pt modelId="{973018B7-63FC-49B5-A168-56FD56FA4550}" type="pres">
      <dgm:prSet presAssocID="{3A476B0C-C075-455D-B1C8-FD5987ED470A}" presName="Name23" presStyleLbl="parChTrans1D4" presStyleIdx="3" presStyleCnt="10"/>
      <dgm:spPr/>
      <dgm:t>
        <a:bodyPr/>
        <a:lstStyle/>
        <a:p>
          <a:endParaRPr lang="fr-FR"/>
        </a:p>
      </dgm:t>
    </dgm:pt>
    <dgm:pt modelId="{31A45D2A-4113-49A6-9AC4-784821E879C3}" type="pres">
      <dgm:prSet presAssocID="{25733855-297D-45FE-81F7-2634C784C7B9}" presName="hierRoot4" presStyleCnt="0"/>
      <dgm:spPr/>
    </dgm:pt>
    <dgm:pt modelId="{EDD14C75-5F2D-4B23-BFBA-19BB08409437}" type="pres">
      <dgm:prSet presAssocID="{25733855-297D-45FE-81F7-2634C784C7B9}" presName="composite4" presStyleCnt="0"/>
      <dgm:spPr/>
    </dgm:pt>
    <dgm:pt modelId="{7B324A53-5400-484A-9A4D-368F2ADD96BF}" type="pres">
      <dgm:prSet presAssocID="{25733855-297D-45FE-81F7-2634C784C7B9}" presName="background4" presStyleLbl="node4" presStyleIdx="3" presStyleCnt="10"/>
      <dgm:spPr/>
    </dgm:pt>
    <dgm:pt modelId="{2A3712FA-D6F4-4F40-86A1-2275F9A75E01}" type="pres">
      <dgm:prSet presAssocID="{25733855-297D-45FE-81F7-2634C784C7B9}" presName="text4" presStyleLbl="fgAcc4" presStyleIdx="3" presStyleCnt="10" custScaleX="145251" custScaleY="104930">
        <dgm:presLayoutVars>
          <dgm:chPref val="3"/>
        </dgm:presLayoutVars>
      </dgm:prSet>
      <dgm:spPr/>
      <dgm:t>
        <a:bodyPr/>
        <a:lstStyle/>
        <a:p>
          <a:endParaRPr lang="fr-FR"/>
        </a:p>
      </dgm:t>
    </dgm:pt>
    <dgm:pt modelId="{13384A59-E633-42D0-A4CA-3DC8FA01E148}" type="pres">
      <dgm:prSet presAssocID="{25733855-297D-45FE-81F7-2634C784C7B9}" presName="hierChild5" presStyleCnt="0"/>
      <dgm:spPr/>
    </dgm:pt>
    <dgm:pt modelId="{8752FF62-759F-4227-B75E-B7F73B92E7FC}" type="pres">
      <dgm:prSet presAssocID="{C7F7BFBE-5861-4B3E-B6F9-B5349A26A94C}" presName="Name23" presStyleLbl="parChTrans1D4" presStyleIdx="4" presStyleCnt="10"/>
      <dgm:spPr/>
      <dgm:t>
        <a:bodyPr/>
        <a:lstStyle/>
        <a:p>
          <a:endParaRPr lang="fr-FR"/>
        </a:p>
      </dgm:t>
    </dgm:pt>
    <dgm:pt modelId="{90FCE732-7979-405B-94F0-1FED07290F01}" type="pres">
      <dgm:prSet presAssocID="{7D097161-9453-4798-9F37-558DC5AA17FF}" presName="hierRoot4" presStyleCnt="0"/>
      <dgm:spPr/>
    </dgm:pt>
    <dgm:pt modelId="{BE424C00-087D-4DF2-8ACC-37ECC83FBC06}" type="pres">
      <dgm:prSet presAssocID="{7D097161-9453-4798-9F37-558DC5AA17FF}" presName="composite4" presStyleCnt="0"/>
      <dgm:spPr/>
    </dgm:pt>
    <dgm:pt modelId="{9003D140-25F6-459B-95C4-1ABEAFC44C2D}" type="pres">
      <dgm:prSet presAssocID="{7D097161-9453-4798-9F37-558DC5AA17FF}" presName="background4" presStyleLbl="node4" presStyleIdx="4" presStyleCnt="10"/>
      <dgm:spPr/>
    </dgm:pt>
    <dgm:pt modelId="{B2AE0652-0899-4173-BEC3-30D41E184719}" type="pres">
      <dgm:prSet presAssocID="{7D097161-9453-4798-9F37-558DC5AA17FF}" presName="text4" presStyleLbl="fgAcc4" presStyleIdx="4" presStyleCnt="10">
        <dgm:presLayoutVars>
          <dgm:chPref val="3"/>
        </dgm:presLayoutVars>
      </dgm:prSet>
      <dgm:spPr/>
      <dgm:t>
        <a:bodyPr/>
        <a:lstStyle/>
        <a:p>
          <a:endParaRPr lang="fr-FR"/>
        </a:p>
      </dgm:t>
    </dgm:pt>
    <dgm:pt modelId="{8EBAF915-084D-4549-B0CA-A2C0F050DD0B}" type="pres">
      <dgm:prSet presAssocID="{7D097161-9453-4798-9F37-558DC5AA17FF}" presName="hierChild5" presStyleCnt="0"/>
      <dgm:spPr/>
    </dgm:pt>
    <dgm:pt modelId="{549EACBA-175B-487E-81D7-BA331C8361F9}" type="pres">
      <dgm:prSet presAssocID="{4D19D6F6-9405-4706-8918-74EF7288AE1D}" presName="Name23" presStyleLbl="parChTrans1D4" presStyleIdx="5" presStyleCnt="10"/>
      <dgm:spPr/>
      <dgm:t>
        <a:bodyPr/>
        <a:lstStyle/>
        <a:p>
          <a:endParaRPr lang="fr-FR"/>
        </a:p>
      </dgm:t>
    </dgm:pt>
    <dgm:pt modelId="{492E9C62-82D8-4C24-AE90-0ADB148EDB9C}" type="pres">
      <dgm:prSet presAssocID="{6A3BF6B8-276B-4B52-AABB-CD708654A81A}" presName="hierRoot4" presStyleCnt="0"/>
      <dgm:spPr/>
    </dgm:pt>
    <dgm:pt modelId="{241E3690-9817-46C3-9DF0-28B9166E28D6}" type="pres">
      <dgm:prSet presAssocID="{6A3BF6B8-276B-4B52-AABB-CD708654A81A}" presName="composite4" presStyleCnt="0"/>
      <dgm:spPr/>
    </dgm:pt>
    <dgm:pt modelId="{F7A41B0C-767E-439A-AC05-B55CC9033FCB}" type="pres">
      <dgm:prSet presAssocID="{6A3BF6B8-276B-4B52-AABB-CD708654A81A}" presName="background4" presStyleLbl="node4" presStyleIdx="5" presStyleCnt="10"/>
      <dgm:spPr/>
    </dgm:pt>
    <dgm:pt modelId="{AD039E98-7980-46A6-AC7B-3C570258F46C}" type="pres">
      <dgm:prSet presAssocID="{6A3BF6B8-276B-4B52-AABB-CD708654A81A}" presName="text4" presStyleLbl="fgAcc4" presStyleIdx="5" presStyleCnt="10">
        <dgm:presLayoutVars>
          <dgm:chPref val="3"/>
        </dgm:presLayoutVars>
      </dgm:prSet>
      <dgm:spPr/>
      <dgm:t>
        <a:bodyPr/>
        <a:lstStyle/>
        <a:p>
          <a:endParaRPr lang="fr-FR"/>
        </a:p>
      </dgm:t>
    </dgm:pt>
    <dgm:pt modelId="{37E3C026-EE79-4B2F-81DB-AA9BA4419130}" type="pres">
      <dgm:prSet presAssocID="{6A3BF6B8-276B-4B52-AABB-CD708654A81A}" presName="hierChild5" presStyleCnt="0"/>
      <dgm:spPr/>
    </dgm:pt>
    <dgm:pt modelId="{26265B25-989E-4763-9472-3FC01CE3DB87}" type="pres">
      <dgm:prSet presAssocID="{B3081C59-FD2D-47BD-970E-7B3BE98A3B9D}" presName="Name23" presStyleLbl="parChTrans1D4" presStyleIdx="6" presStyleCnt="10"/>
      <dgm:spPr/>
      <dgm:t>
        <a:bodyPr/>
        <a:lstStyle/>
        <a:p>
          <a:endParaRPr lang="fr-FR"/>
        </a:p>
      </dgm:t>
    </dgm:pt>
    <dgm:pt modelId="{7039D11E-E834-4E0D-ADBD-0F4F87DE174C}" type="pres">
      <dgm:prSet presAssocID="{9FD78582-31EC-4732-849E-067659DD6CD4}" presName="hierRoot4" presStyleCnt="0"/>
      <dgm:spPr/>
    </dgm:pt>
    <dgm:pt modelId="{55590229-ABDD-49F0-BB3A-07E615D3A1AB}" type="pres">
      <dgm:prSet presAssocID="{9FD78582-31EC-4732-849E-067659DD6CD4}" presName="composite4" presStyleCnt="0"/>
      <dgm:spPr/>
    </dgm:pt>
    <dgm:pt modelId="{8ECD7DAE-EB51-4C53-AAFE-1B1FBAFAEB14}" type="pres">
      <dgm:prSet presAssocID="{9FD78582-31EC-4732-849E-067659DD6CD4}" presName="background4" presStyleLbl="node4" presStyleIdx="6" presStyleCnt="10"/>
      <dgm:spPr/>
    </dgm:pt>
    <dgm:pt modelId="{B6E50854-C798-49BB-BE54-4A5776E29CD0}" type="pres">
      <dgm:prSet presAssocID="{9FD78582-31EC-4732-849E-067659DD6CD4}" presName="text4" presStyleLbl="fgAcc4" presStyleIdx="6" presStyleCnt="10">
        <dgm:presLayoutVars>
          <dgm:chPref val="3"/>
        </dgm:presLayoutVars>
      </dgm:prSet>
      <dgm:spPr/>
      <dgm:t>
        <a:bodyPr/>
        <a:lstStyle/>
        <a:p>
          <a:endParaRPr lang="fr-FR"/>
        </a:p>
      </dgm:t>
    </dgm:pt>
    <dgm:pt modelId="{2896C292-39C6-4389-AD99-2EEE186DCC2F}" type="pres">
      <dgm:prSet presAssocID="{9FD78582-31EC-4732-849E-067659DD6CD4}" presName="hierChild5" presStyleCnt="0"/>
      <dgm:spPr/>
    </dgm:pt>
    <dgm:pt modelId="{32D9F329-6537-4E96-942F-C2C02E23746C}" type="pres">
      <dgm:prSet presAssocID="{DF9F2FDD-D398-4199-9CA2-BBA39E8EB066}" presName="Name23" presStyleLbl="parChTrans1D4" presStyleIdx="7" presStyleCnt="10"/>
      <dgm:spPr/>
      <dgm:t>
        <a:bodyPr/>
        <a:lstStyle/>
        <a:p>
          <a:endParaRPr lang="fr-FR"/>
        </a:p>
      </dgm:t>
    </dgm:pt>
    <dgm:pt modelId="{AB7AB87C-FB5E-469A-8D88-44F6D7B0DDFB}" type="pres">
      <dgm:prSet presAssocID="{757EC902-6F83-4BE6-BB5A-8898A27BE3E3}" presName="hierRoot4" presStyleCnt="0"/>
      <dgm:spPr/>
    </dgm:pt>
    <dgm:pt modelId="{E761986A-8363-443D-B932-0B0BFDD5A064}" type="pres">
      <dgm:prSet presAssocID="{757EC902-6F83-4BE6-BB5A-8898A27BE3E3}" presName="composite4" presStyleCnt="0"/>
      <dgm:spPr/>
    </dgm:pt>
    <dgm:pt modelId="{CAED8235-065A-48D9-BADC-FACA9485B7BF}" type="pres">
      <dgm:prSet presAssocID="{757EC902-6F83-4BE6-BB5A-8898A27BE3E3}" presName="background4" presStyleLbl="node4" presStyleIdx="7" presStyleCnt="10"/>
      <dgm:spPr/>
    </dgm:pt>
    <dgm:pt modelId="{11AB9737-0DD4-4FAF-86C0-0BA807070387}" type="pres">
      <dgm:prSet presAssocID="{757EC902-6F83-4BE6-BB5A-8898A27BE3E3}" presName="text4" presStyleLbl="fgAcc4" presStyleIdx="7" presStyleCnt="10">
        <dgm:presLayoutVars>
          <dgm:chPref val="3"/>
        </dgm:presLayoutVars>
      </dgm:prSet>
      <dgm:spPr/>
      <dgm:t>
        <a:bodyPr/>
        <a:lstStyle/>
        <a:p>
          <a:endParaRPr lang="fr-FR"/>
        </a:p>
      </dgm:t>
    </dgm:pt>
    <dgm:pt modelId="{9A6E5B2A-7FAB-4261-B2D7-5196661D5AE9}" type="pres">
      <dgm:prSet presAssocID="{757EC902-6F83-4BE6-BB5A-8898A27BE3E3}" presName="hierChild5" presStyleCnt="0"/>
      <dgm:spPr/>
    </dgm:pt>
    <dgm:pt modelId="{C5D4A5DA-4A5C-4BFC-8444-C2AE9F78D5A9}" type="pres">
      <dgm:prSet presAssocID="{FC831D85-91D8-424A-8BD4-8E9755E56C6F}" presName="Name23" presStyleLbl="parChTrans1D4" presStyleIdx="8" presStyleCnt="10"/>
      <dgm:spPr/>
      <dgm:t>
        <a:bodyPr/>
        <a:lstStyle/>
        <a:p>
          <a:endParaRPr lang="fr-FR"/>
        </a:p>
      </dgm:t>
    </dgm:pt>
    <dgm:pt modelId="{5680D3C6-C674-4D8B-AB7C-B06CF42D49E3}" type="pres">
      <dgm:prSet presAssocID="{173E3BB7-AA3C-4FB4-A2CC-A109758AE5C9}" presName="hierRoot4" presStyleCnt="0"/>
      <dgm:spPr/>
    </dgm:pt>
    <dgm:pt modelId="{9F2D662E-C3DE-4A7A-B039-4291F04E6DB3}" type="pres">
      <dgm:prSet presAssocID="{173E3BB7-AA3C-4FB4-A2CC-A109758AE5C9}" presName="composite4" presStyleCnt="0"/>
      <dgm:spPr/>
    </dgm:pt>
    <dgm:pt modelId="{86FF69FC-5185-4ED5-91FF-A7823A23E14A}" type="pres">
      <dgm:prSet presAssocID="{173E3BB7-AA3C-4FB4-A2CC-A109758AE5C9}" presName="background4" presStyleLbl="node4" presStyleIdx="8" presStyleCnt="10"/>
      <dgm:spPr/>
    </dgm:pt>
    <dgm:pt modelId="{4EE37F3C-8700-448C-A38F-AB73334CD352}" type="pres">
      <dgm:prSet presAssocID="{173E3BB7-AA3C-4FB4-A2CC-A109758AE5C9}" presName="text4" presStyleLbl="fgAcc4" presStyleIdx="8" presStyleCnt="10">
        <dgm:presLayoutVars>
          <dgm:chPref val="3"/>
        </dgm:presLayoutVars>
      </dgm:prSet>
      <dgm:spPr/>
      <dgm:t>
        <a:bodyPr/>
        <a:lstStyle/>
        <a:p>
          <a:endParaRPr lang="fr-FR"/>
        </a:p>
      </dgm:t>
    </dgm:pt>
    <dgm:pt modelId="{EF01DA02-9F25-4783-B468-0941C0C3474B}" type="pres">
      <dgm:prSet presAssocID="{173E3BB7-AA3C-4FB4-A2CC-A109758AE5C9}" presName="hierChild5" presStyleCnt="0"/>
      <dgm:spPr/>
    </dgm:pt>
    <dgm:pt modelId="{6FB1662C-B7BE-4157-91BF-7AE355C12802}" type="pres">
      <dgm:prSet presAssocID="{B3734C99-6B74-4C23-8DEA-F7892D0BE05C}" presName="Name23" presStyleLbl="parChTrans1D4" presStyleIdx="9" presStyleCnt="10"/>
      <dgm:spPr/>
      <dgm:t>
        <a:bodyPr/>
        <a:lstStyle/>
        <a:p>
          <a:endParaRPr lang="fr-FR"/>
        </a:p>
      </dgm:t>
    </dgm:pt>
    <dgm:pt modelId="{1C69BB34-7448-4CA6-BEB5-13360E4843E3}" type="pres">
      <dgm:prSet presAssocID="{5AC535CF-B36A-432D-A2F5-BDB057425E41}" presName="hierRoot4" presStyleCnt="0"/>
      <dgm:spPr/>
    </dgm:pt>
    <dgm:pt modelId="{8852BA2E-7502-483D-A566-57C073DD7BC4}" type="pres">
      <dgm:prSet presAssocID="{5AC535CF-B36A-432D-A2F5-BDB057425E41}" presName="composite4" presStyleCnt="0"/>
      <dgm:spPr/>
    </dgm:pt>
    <dgm:pt modelId="{E22487D5-D7A8-42FB-A1E3-4EBDB509DC07}" type="pres">
      <dgm:prSet presAssocID="{5AC535CF-B36A-432D-A2F5-BDB057425E41}" presName="background4" presStyleLbl="node4" presStyleIdx="9" presStyleCnt="10"/>
      <dgm:spPr/>
    </dgm:pt>
    <dgm:pt modelId="{961E68B3-B46C-47E3-8F1D-60D99E2EADB4}" type="pres">
      <dgm:prSet presAssocID="{5AC535CF-B36A-432D-A2F5-BDB057425E41}" presName="text4" presStyleLbl="fgAcc4" presStyleIdx="9" presStyleCnt="10">
        <dgm:presLayoutVars>
          <dgm:chPref val="3"/>
        </dgm:presLayoutVars>
      </dgm:prSet>
      <dgm:spPr/>
      <dgm:t>
        <a:bodyPr/>
        <a:lstStyle/>
        <a:p>
          <a:endParaRPr lang="fr-FR"/>
        </a:p>
      </dgm:t>
    </dgm:pt>
    <dgm:pt modelId="{73463BD4-11DF-4CEC-8D5E-6043F29F90F4}" type="pres">
      <dgm:prSet presAssocID="{5AC535CF-B36A-432D-A2F5-BDB057425E41}" presName="hierChild5" presStyleCnt="0"/>
      <dgm:spPr/>
    </dgm:pt>
    <dgm:pt modelId="{4BF83A96-8418-400B-9F1B-7D23345C8A32}" type="pres">
      <dgm:prSet presAssocID="{AFCBAE53-71E7-4EBF-89A4-EBF145839BDD}" presName="Name17" presStyleLbl="parChTrans1D3" presStyleIdx="3" presStyleCnt="4"/>
      <dgm:spPr/>
      <dgm:t>
        <a:bodyPr/>
        <a:lstStyle/>
        <a:p>
          <a:endParaRPr lang="fr-FR"/>
        </a:p>
      </dgm:t>
    </dgm:pt>
    <dgm:pt modelId="{CAA5C66C-146C-4FC8-8303-FB93D071CD27}" type="pres">
      <dgm:prSet presAssocID="{33EC65E5-E7DF-4CC7-BE06-563570E8AACB}" presName="hierRoot3" presStyleCnt="0"/>
      <dgm:spPr/>
    </dgm:pt>
    <dgm:pt modelId="{29808000-006E-41AA-9DD9-E449817E2246}" type="pres">
      <dgm:prSet presAssocID="{33EC65E5-E7DF-4CC7-BE06-563570E8AACB}" presName="composite3" presStyleCnt="0"/>
      <dgm:spPr/>
    </dgm:pt>
    <dgm:pt modelId="{FBB40BD8-6787-4CDB-B29B-6E3C26FEC55C}" type="pres">
      <dgm:prSet presAssocID="{33EC65E5-E7DF-4CC7-BE06-563570E8AACB}" presName="background3" presStyleLbl="node3" presStyleIdx="3" presStyleCnt="4"/>
      <dgm:spPr/>
    </dgm:pt>
    <dgm:pt modelId="{6B43DA1D-9A28-4E09-8BAB-CB1909F2E75C}" type="pres">
      <dgm:prSet presAssocID="{33EC65E5-E7DF-4CC7-BE06-563570E8AACB}" presName="text3" presStyleLbl="fgAcc3" presStyleIdx="3" presStyleCnt="4">
        <dgm:presLayoutVars>
          <dgm:chPref val="3"/>
        </dgm:presLayoutVars>
      </dgm:prSet>
      <dgm:spPr/>
      <dgm:t>
        <a:bodyPr/>
        <a:lstStyle/>
        <a:p>
          <a:endParaRPr lang="fr-FR"/>
        </a:p>
      </dgm:t>
    </dgm:pt>
    <dgm:pt modelId="{9481B464-EB65-49FA-8901-6E099229A983}" type="pres">
      <dgm:prSet presAssocID="{33EC65E5-E7DF-4CC7-BE06-563570E8AACB}" presName="hierChild4" presStyleCnt="0"/>
      <dgm:spPr/>
    </dgm:pt>
    <dgm:pt modelId="{E316D851-14A9-4D8B-9861-3F60A376E93D}" type="pres">
      <dgm:prSet presAssocID="{19ACC6E9-5823-43CB-A901-DBDDE5F3F3B8}" presName="hierRoot1" presStyleCnt="0"/>
      <dgm:spPr/>
    </dgm:pt>
    <dgm:pt modelId="{E7513568-BC9A-4DAD-92C3-386FE746456F}" type="pres">
      <dgm:prSet presAssocID="{19ACC6E9-5823-43CB-A901-DBDDE5F3F3B8}" presName="composite" presStyleCnt="0"/>
      <dgm:spPr/>
    </dgm:pt>
    <dgm:pt modelId="{15ED34D8-99D7-400F-BF77-4D6A11D6E0F8}" type="pres">
      <dgm:prSet presAssocID="{19ACC6E9-5823-43CB-A901-DBDDE5F3F3B8}" presName="background" presStyleLbl="node0" presStyleIdx="1" presStyleCnt="2"/>
      <dgm:spPr/>
    </dgm:pt>
    <dgm:pt modelId="{EFD8F818-EC6D-406C-9BA5-A645317FDDC8}" type="pres">
      <dgm:prSet presAssocID="{19ACC6E9-5823-43CB-A901-DBDDE5F3F3B8}" presName="text" presStyleLbl="fgAcc0" presStyleIdx="1" presStyleCnt="2" custLinFactX="9161" custLinFactY="378814" custLinFactNeighborX="100000" custLinFactNeighborY="400000">
        <dgm:presLayoutVars>
          <dgm:chPref val="3"/>
        </dgm:presLayoutVars>
      </dgm:prSet>
      <dgm:spPr/>
      <dgm:t>
        <a:bodyPr/>
        <a:lstStyle/>
        <a:p>
          <a:endParaRPr lang="fr-FR"/>
        </a:p>
      </dgm:t>
    </dgm:pt>
    <dgm:pt modelId="{0BAE9C38-D806-4A56-B35B-21342D40384F}" type="pres">
      <dgm:prSet presAssocID="{19ACC6E9-5823-43CB-A901-DBDDE5F3F3B8}" presName="hierChild2" presStyleCnt="0"/>
      <dgm:spPr/>
    </dgm:pt>
  </dgm:ptLst>
  <dgm:cxnLst>
    <dgm:cxn modelId="{5F06CCE8-997B-4346-B934-7A189D8CA702}" type="presOf" srcId="{4D19D6F6-9405-4706-8918-74EF7288AE1D}" destId="{549EACBA-175B-487E-81D7-BA331C8361F9}" srcOrd="0" destOrd="0" presId="urn:microsoft.com/office/officeart/2005/8/layout/hierarchy1"/>
    <dgm:cxn modelId="{ED873155-8EB7-4249-A309-55A0D45FEFC5}" type="presOf" srcId="{33EC65E5-E7DF-4CC7-BE06-563570E8AACB}" destId="{6B43DA1D-9A28-4E09-8BAB-CB1909F2E75C}" srcOrd="0" destOrd="0" presId="urn:microsoft.com/office/officeart/2005/8/layout/hierarchy1"/>
    <dgm:cxn modelId="{CB634B75-E868-47A0-90CD-16FAF8897794}" srcId="{0E6A5C03-4A85-46BC-9BB0-D27884911ACC}" destId="{B90780AA-A10C-4C39-B886-16119127EA0E}" srcOrd="1" destOrd="0" parTransId="{7A8DA956-0661-4067-A65A-64F959672EE4}" sibTransId="{63A5264A-5B2E-4680-B4F9-C2EEE8A5B391}"/>
    <dgm:cxn modelId="{22090F98-F6EF-4D67-B44E-6C50CACCDB87}" type="presOf" srcId="{25733855-297D-45FE-81F7-2634C784C7B9}" destId="{2A3712FA-D6F4-4F40-86A1-2275F9A75E01}" srcOrd="0" destOrd="0" presId="urn:microsoft.com/office/officeart/2005/8/layout/hierarchy1"/>
    <dgm:cxn modelId="{48557BAD-AF90-4810-BFB2-DCFA9866CCA8}" type="presOf" srcId="{C7F7BFBE-5861-4B3E-B6F9-B5349A26A94C}" destId="{8752FF62-759F-4227-B75E-B7F73B92E7FC}" srcOrd="0" destOrd="0" presId="urn:microsoft.com/office/officeart/2005/8/layout/hierarchy1"/>
    <dgm:cxn modelId="{31C6C9CE-BE23-47F6-B197-900C503F37E4}" srcId="{0E6A5C03-4A85-46BC-9BB0-D27884911ACC}" destId="{CC112804-3D0B-4636-90A1-74FD023B18D2}" srcOrd="0" destOrd="0" parTransId="{7F4C8FEE-F383-43C9-8EA5-87071C0C2EE9}" sibTransId="{FABBF54E-2AB2-416F-9E6E-59412ED7D412}"/>
    <dgm:cxn modelId="{C6872440-C834-425D-AE5C-61695D53B1A8}" type="presOf" srcId="{DF9F2FDD-D398-4199-9CA2-BBA39E8EB066}" destId="{32D9F329-6537-4E96-942F-C2C02E23746C}" srcOrd="0" destOrd="0" presId="urn:microsoft.com/office/officeart/2005/8/layout/hierarchy1"/>
    <dgm:cxn modelId="{69BB15A8-239A-4429-A16E-3DB3A33063AE}" srcId="{F09B1AA5-11B7-43C8-A3BA-F300B7B546D3}" destId="{9FD78582-31EC-4732-849E-067659DD6CD4}" srcOrd="1" destOrd="0" parTransId="{B3081C59-FD2D-47BD-970E-7B3BE98A3B9D}" sibTransId="{B55D93AC-C6CD-4F29-B1FB-2513ABEE77A3}"/>
    <dgm:cxn modelId="{2D2FD7C6-5930-44D8-B3BE-DFBDB120A36A}" type="presOf" srcId="{E1A57DEF-4FC5-4F01-AE2A-19135341075E}" destId="{A0C910A6-DE6D-4F68-BBFA-156F1D1A163B}" srcOrd="0" destOrd="0" presId="urn:microsoft.com/office/officeart/2005/8/layout/hierarchy1"/>
    <dgm:cxn modelId="{E29DBB3F-C426-494B-9590-CF7A83FA9009}" srcId="{E1A57DEF-4FC5-4F01-AE2A-19135341075E}" destId="{1DC5825F-89C0-43BB-A88D-0867522F0D38}" srcOrd="0" destOrd="0" parTransId="{A6DD5CF7-9AF2-4B3E-8F86-9A84AB924F84}" sibTransId="{788637E7-1B99-435A-A32A-33C76818E68E}"/>
    <dgm:cxn modelId="{EE283ACA-B8D6-4611-AEBA-D4BBE4ADD8C3}" type="presOf" srcId="{B3734C99-6B74-4C23-8DEA-F7892D0BE05C}" destId="{6FB1662C-B7BE-4157-91BF-7AE355C12802}" srcOrd="0" destOrd="0" presId="urn:microsoft.com/office/officeart/2005/8/layout/hierarchy1"/>
    <dgm:cxn modelId="{3F0B6A19-7130-4B8B-B5A0-7693B3983455}" srcId="{1DC5825F-89C0-43BB-A88D-0867522F0D38}" destId="{7DC34221-F98B-4E5F-89E7-08E28F917CFF}" srcOrd="0" destOrd="0" parTransId="{55B4412D-108E-49EF-87F4-DADC272AC668}" sibTransId="{F113282A-9D7E-4EC0-91FC-7445E274A5EB}"/>
    <dgm:cxn modelId="{242E8EDB-6A70-4D91-9FE0-FE51D678DFCA}" srcId="{1DC5825F-89C0-43BB-A88D-0867522F0D38}" destId="{0E6A5C03-4A85-46BC-9BB0-D27884911ACC}" srcOrd="1" destOrd="0" parTransId="{1E328864-0910-4437-98C8-2AC641B62036}" sibTransId="{02EAB400-3BFB-4BF6-95CF-E1C810C6CC56}"/>
    <dgm:cxn modelId="{2EA12E17-F7A2-43B9-9610-C0471673E7F2}" type="presOf" srcId="{5AC535CF-B36A-432D-A2F5-BDB057425E41}" destId="{961E68B3-B46C-47E3-8F1D-60D99E2EADB4}" srcOrd="0" destOrd="0" presId="urn:microsoft.com/office/officeart/2005/8/layout/hierarchy1"/>
    <dgm:cxn modelId="{D5684E3C-42DA-4FA3-8144-ED54600BB27A}" type="presOf" srcId="{3A476B0C-C075-455D-B1C8-FD5987ED470A}" destId="{973018B7-63FC-49B5-A168-56FD56FA4550}" srcOrd="0" destOrd="0" presId="urn:microsoft.com/office/officeart/2005/8/layout/hierarchy1"/>
    <dgm:cxn modelId="{67045633-3E65-49B4-B69C-AAA55963D62B}" type="presOf" srcId="{9FD78582-31EC-4732-849E-067659DD6CD4}" destId="{B6E50854-C798-49BB-BE54-4A5776E29CD0}" srcOrd="0" destOrd="0" presId="urn:microsoft.com/office/officeart/2005/8/layout/hierarchy1"/>
    <dgm:cxn modelId="{8E35F648-BAB5-454B-92F9-C855D6C79757}" type="presOf" srcId="{757EC902-6F83-4BE6-BB5A-8898A27BE3E3}" destId="{11AB9737-0DD4-4FAF-86C0-0BA807070387}" srcOrd="0" destOrd="0" presId="urn:microsoft.com/office/officeart/2005/8/layout/hierarchy1"/>
    <dgm:cxn modelId="{A7C2C458-A081-440C-AF1D-206E5003BDF2}" srcId="{363F495B-6904-4C9D-9340-8D815146CCD8}" destId="{1F39DAF4-8811-47D4-8DF8-8E2309CF924F}" srcOrd="0" destOrd="0" parTransId="{876B5D52-7071-4DD6-ACD2-48D920CB4601}" sibTransId="{DDFAE495-24E2-4210-BDC2-3C72629F3EDC}"/>
    <dgm:cxn modelId="{06478DA6-A38D-4EC3-ACE8-CCE88E20CE57}" type="presOf" srcId="{A6DD5CF7-9AF2-4B3E-8F86-9A84AB924F84}" destId="{CBF12B89-A513-48D5-BD5E-CBBD83A8138C}" srcOrd="0" destOrd="0" presId="urn:microsoft.com/office/officeart/2005/8/layout/hierarchy1"/>
    <dgm:cxn modelId="{10228C0D-7E41-4F58-BF35-7B5926890DD0}" type="presOf" srcId="{B90780AA-A10C-4C39-B886-16119127EA0E}" destId="{9895157A-0940-41E7-8006-1B6E546BDC77}" srcOrd="0" destOrd="0" presId="urn:microsoft.com/office/officeart/2005/8/layout/hierarchy1"/>
    <dgm:cxn modelId="{A61E5AFB-3FF3-435A-9C8C-0255274A40EC}" srcId="{9889EDDD-A3EC-473E-8417-56744C823A40}" destId="{E1A57DEF-4FC5-4F01-AE2A-19135341075E}" srcOrd="0" destOrd="0" parTransId="{62733774-8956-45E6-9F9C-C312B050B663}" sibTransId="{824D8C5E-1413-459C-AC86-928AF7325C1A}"/>
    <dgm:cxn modelId="{4A10FFFF-BFFC-4ECE-A185-850697473ACD}" srcId="{1F39DAF4-8811-47D4-8DF8-8E2309CF924F}" destId="{F09B1AA5-11B7-43C8-A3BA-F300B7B546D3}" srcOrd="0" destOrd="0" parTransId="{39DFC0D4-10E1-473F-8DA6-290DB0403F14}" sibTransId="{72BC6CDD-0B37-45B4-9DF1-FC54A1339643}"/>
    <dgm:cxn modelId="{8DD3D252-494B-434A-9A28-9F585021DA1E}" type="presOf" srcId="{CC112804-3D0B-4636-90A1-74FD023B18D2}" destId="{BC89BCE8-876C-47FD-B4E7-BC8FE7326EB9}" srcOrd="0" destOrd="0" presId="urn:microsoft.com/office/officeart/2005/8/layout/hierarchy1"/>
    <dgm:cxn modelId="{476A2AA4-4994-434B-8E3F-0B8E25E45FD6}" type="presOf" srcId="{B3081C59-FD2D-47BD-970E-7B3BE98A3B9D}" destId="{26265B25-989E-4763-9472-3FC01CE3DB87}" srcOrd="0" destOrd="0" presId="urn:microsoft.com/office/officeart/2005/8/layout/hierarchy1"/>
    <dgm:cxn modelId="{19B1EA8B-EA8E-4DA1-8DB8-902BB3D1F8CD}" srcId="{25733855-297D-45FE-81F7-2634C784C7B9}" destId="{6A3BF6B8-276B-4B52-AABB-CD708654A81A}" srcOrd="1" destOrd="0" parTransId="{4D19D6F6-9405-4706-8918-74EF7288AE1D}" sibTransId="{7EA49081-0ABE-4177-A592-B9AA0300AACA}"/>
    <dgm:cxn modelId="{2B0BFCC3-CF16-42C3-856C-010EE3B51BF5}" srcId="{25733855-297D-45FE-81F7-2634C784C7B9}" destId="{7D097161-9453-4798-9F37-558DC5AA17FF}" srcOrd="0" destOrd="0" parTransId="{C7F7BFBE-5861-4B3E-B6F9-B5349A26A94C}" sibTransId="{CD17A25F-5198-4E61-ABB9-BBD1FC2FBA81}"/>
    <dgm:cxn modelId="{186C161B-BBF1-4AF0-B9DF-DE4199A8FD48}" srcId="{757EC902-6F83-4BE6-BB5A-8898A27BE3E3}" destId="{5AC535CF-B36A-432D-A2F5-BDB057425E41}" srcOrd="1" destOrd="0" parTransId="{B3734C99-6B74-4C23-8DEA-F7892D0BE05C}" sibTransId="{85ADB015-DF56-4098-A098-861293AAB720}"/>
    <dgm:cxn modelId="{2E4C5D76-E240-4A9C-9B16-9DEB31F2F408}" type="presOf" srcId="{7A8DA956-0661-4067-A65A-64F959672EE4}" destId="{FEA75322-4B65-4A3C-8575-BCD234CB26BF}" srcOrd="0" destOrd="0" presId="urn:microsoft.com/office/officeart/2005/8/layout/hierarchy1"/>
    <dgm:cxn modelId="{72888C31-F943-4FFA-B175-3453CC2DCB3D}" type="presOf" srcId="{0E6A5C03-4A85-46BC-9BB0-D27884911ACC}" destId="{031F972D-A102-47CE-90B9-9198CB4FED46}" srcOrd="0" destOrd="0" presId="urn:microsoft.com/office/officeart/2005/8/layout/hierarchy1"/>
    <dgm:cxn modelId="{98FAC00A-432C-4BBC-B63B-C49246A56DFA}" srcId="{1F39DAF4-8811-47D4-8DF8-8E2309CF924F}" destId="{757EC902-6F83-4BE6-BB5A-8898A27BE3E3}" srcOrd="1" destOrd="0" parTransId="{DF9F2FDD-D398-4199-9CA2-BBA39E8EB066}" sibTransId="{73DF2848-31C3-4DDA-A58A-0A9B8BF361CE}"/>
    <dgm:cxn modelId="{CA71A484-2F43-4BB6-8BC3-1F677F87C144}" type="presOf" srcId="{F09B1AA5-11B7-43C8-A3BA-F300B7B546D3}" destId="{588A15E5-9F0D-4D0E-BD08-5C901CC2A1AA}" srcOrd="0" destOrd="0" presId="urn:microsoft.com/office/officeart/2005/8/layout/hierarchy1"/>
    <dgm:cxn modelId="{39E1A9E5-B301-4976-9A14-0E62B0E5C332}" srcId="{F09B1AA5-11B7-43C8-A3BA-F300B7B546D3}" destId="{25733855-297D-45FE-81F7-2634C784C7B9}" srcOrd="0" destOrd="0" parTransId="{3A476B0C-C075-455D-B1C8-FD5987ED470A}" sibTransId="{8469F8D1-3933-496C-A14C-2EFA66D9D626}"/>
    <dgm:cxn modelId="{802F26C0-12AD-4F41-A2AF-3C177C6D3209}" type="presOf" srcId="{FC831D85-91D8-424A-8BD4-8E9755E56C6F}" destId="{C5D4A5DA-4A5C-4BFC-8444-C2AE9F78D5A9}" srcOrd="0" destOrd="0" presId="urn:microsoft.com/office/officeart/2005/8/layout/hierarchy1"/>
    <dgm:cxn modelId="{5F425982-DEBA-4A8B-A87C-F425B83660D8}" srcId="{757EC902-6F83-4BE6-BB5A-8898A27BE3E3}" destId="{173E3BB7-AA3C-4FB4-A2CC-A109758AE5C9}" srcOrd="0" destOrd="0" parTransId="{FC831D85-91D8-424A-8BD4-8E9755E56C6F}" sibTransId="{37A05931-A33B-451A-9AA6-1AEAA98FAC09}"/>
    <dgm:cxn modelId="{A8DDD291-8E46-46E3-BC1C-FB1B97AEE1AB}" type="presOf" srcId="{7DC34221-F98B-4E5F-89E7-08E28F917CFF}" destId="{30ADF120-2717-4CC5-B5D6-AA8371797769}" srcOrd="0" destOrd="0" presId="urn:microsoft.com/office/officeart/2005/8/layout/hierarchy1"/>
    <dgm:cxn modelId="{4259D8D7-24E5-4393-B8A4-82B07CC00F36}" type="presOf" srcId="{6A3BF6B8-276B-4B52-AABB-CD708654A81A}" destId="{AD039E98-7980-46A6-AC7B-3C570258F46C}" srcOrd="0" destOrd="0" presId="urn:microsoft.com/office/officeart/2005/8/layout/hierarchy1"/>
    <dgm:cxn modelId="{73C1E75B-51DF-488B-8773-4F893D9D1A7D}" type="presOf" srcId="{876B5D52-7071-4DD6-ACD2-48D920CB4601}" destId="{9DAD7A42-DD4E-4480-89E7-FFF60E8DFEFD}" srcOrd="0" destOrd="0" presId="urn:microsoft.com/office/officeart/2005/8/layout/hierarchy1"/>
    <dgm:cxn modelId="{886CC9A5-D6E5-409D-AB38-491DF96355C7}" type="presOf" srcId="{39DFC0D4-10E1-473F-8DA6-290DB0403F14}" destId="{4B945659-299C-47E8-8FA7-5E6C53263FEF}" srcOrd="0" destOrd="0" presId="urn:microsoft.com/office/officeart/2005/8/layout/hierarchy1"/>
    <dgm:cxn modelId="{5A5B375C-330D-4B49-B068-BEB42409700E}" srcId="{E1A57DEF-4FC5-4F01-AE2A-19135341075E}" destId="{363F495B-6904-4C9D-9340-8D815146CCD8}" srcOrd="1" destOrd="0" parTransId="{F2D34478-C2AF-4B56-BD3F-7C03E3DF328C}" sibTransId="{9619D5BE-D729-473F-B9E7-5C509922C95D}"/>
    <dgm:cxn modelId="{6473B432-8387-4D81-AD6C-548E24CDEDC3}" srcId="{9889EDDD-A3EC-473E-8417-56744C823A40}" destId="{19ACC6E9-5823-43CB-A901-DBDDE5F3F3B8}" srcOrd="1" destOrd="0" parTransId="{CAB5A9FA-1AB8-419B-929A-7817CB4B8BF4}" sibTransId="{D8BF7CCF-B911-44DF-A607-4FC59CEFF76A}"/>
    <dgm:cxn modelId="{F830D25E-F1F8-4AF6-BB24-B3B83FA01A99}" srcId="{363F495B-6904-4C9D-9340-8D815146CCD8}" destId="{33EC65E5-E7DF-4CC7-BE06-563570E8AACB}" srcOrd="1" destOrd="0" parTransId="{AFCBAE53-71E7-4EBF-89A4-EBF145839BDD}" sibTransId="{79936F74-8717-4249-BA3D-586BE68BA7AA}"/>
    <dgm:cxn modelId="{920FEFBE-03E2-4D0D-9C2C-C8421356B757}" type="presOf" srcId="{1DC5825F-89C0-43BB-A88D-0867522F0D38}" destId="{167B6F56-7769-4183-9D55-70B3515B93BC}" srcOrd="0" destOrd="0" presId="urn:microsoft.com/office/officeart/2005/8/layout/hierarchy1"/>
    <dgm:cxn modelId="{AE29E27A-7C33-41C1-95A5-FDE9DED49F86}" type="presOf" srcId="{19ACC6E9-5823-43CB-A901-DBDDE5F3F3B8}" destId="{EFD8F818-EC6D-406C-9BA5-A645317FDDC8}" srcOrd="0" destOrd="0" presId="urn:microsoft.com/office/officeart/2005/8/layout/hierarchy1"/>
    <dgm:cxn modelId="{68E7C594-04F0-4D2E-960F-2E7BB2D671D7}" type="presOf" srcId="{7F4C8FEE-F383-43C9-8EA5-87071C0C2EE9}" destId="{C2020CED-5AC4-4B2B-8F2A-106879FBD145}" srcOrd="0" destOrd="0" presId="urn:microsoft.com/office/officeart/2005/8/layout/hierarchy1"/>
    <dgm:cxn modelId="{3B83FA0F-08A0-4E20-8573-5DDC703BB5B9}" type="presOf" srcId="{9889EDDD-A3EC-473E-8417-56744C823A40}" destId="{90DCE52B-6112-4CE3-B609-7D709344CA2B}" srcOrd="0" destOrd="0" presId="urn:microsoft.com/office/officeart/2005/8/layout/hierarchy1"/>
    <dgm:cxn modelId="{BDB4E6DA-AB1A-477A-87AC-8CECCA4E14F5}" type="presOf" srcId="{AFCBAE53-71E7-4EBF-89A4-EBF145839BDD}" destId="{4BF83A96-8418-400B-9F1B-7D23345C8A32}" srcOrd="0" destOrd="0" presId="urn:microsoft.com/office/officeart/2005/8/layout/hierarchy1"/>
    <dgm:cxn modelId="{3ECEBF23-833F-48C3-B914-E617E7ABA14D}" type="presOf" srcId="{7D097161-9453-4798-9F37-558DC5AA17FF}" destId="{B2AE0652-0899-4173-BEC3-30D41E184719}" srcOrd="0" destOrd="0" presId="urn:microsoft.com/office/officeart/2005/8/layout/hierarchy1"/>
    <dgm:cxn modelId="{DB499BEC-D28B-480C-A034-D11A4CFCBAF7}" type="presOf" srcId="{1F39DAF4-8811-47D4-8DF8-8E2309CF924F}" destId="{F9B2BC46-2B39-46C3-9F4D-30AF76811923}" srcOrd="0" destOrd="0" presId="urn:microsoft.com/office/officeart/2005/8/layout/hierarchy1"/>
    <dgm:cxn modelId="{8D9573A3-AE99-46B2-A5D0-91EE4318CB46}" type="presOf" srcId="{55B4412D-108E-49EF-87F4-DADC272AC668}" destId="{B22BB816-A02B-4387-B6F6-425D218AE018}" srcOrd="0" destOrd="0" presId="urn:microsoft.com/office/officeart/2005/8/layout/hierarchy1"/>
    <dgm:cxn modelId="{74006C33-DAA6-447C-B10A-24FB594C25F6}" type="presOf" srcId="{F2D34478-C2AF-4B56-BD3F-7C03E3DF328C}" destId="{B168D4EB-51B2-4153-B408-C8EDDFB6F49E}" srcOrd="0" destOrd="0" presId="urn:microsoft.com/office/officeart/2005/8/layout/hierarchy1"/>
    <dgm:cxn modelId="{2A7654C1-D9A9-4BE8-B60E-A3F16D134185}" type="presOf" srcId="{1E328864-0910-4437-98C8-2AC641B62036}" destId="{5BD0974E-A4E0-400F-A099-F347A138E63E}" srcOrd="0" destOrd="0" presId="urn:microsoft.com/office/officeart/2005/8/layout/hierarchy1"/>
    <dgm:cxn modelId="{ECB2A2AB-0F39-4448-8C09-1A2EB45DADFD}" type="presOf" srcId="{363F495B-6904-4C9D-9340-8D815146CCD8}" destId="{35B1B22C-B39A-4277-A652-E1111D81EEF8}" srcOrd="0" destOrd="0" presId="urn:microsoft.com/office/officeart/2005/8/layout/hierarchy1"/>
    <dgm:cxn modelId="{2E36EE09-630F-4D75-BC6F-773C626AE355}" type="presOf" srcId="{173E3BB7-AA3C-4FB4-A2CC-A109758AE5C9}" destId="{4EE37F3C-8700-448C-A38F-AB73334CD352}" srcOrd="0" destOrd="0" presId="urn:microsoft.com/office/officeart/2005/8/layout/hierarchy1"/>
    <dgm:cxn modelId="{019ECA38-205E-4497-A560-8AC8C68AC177}" type="presParOf" srcId="{90DCE52B-6112-4CE3-B609-7D709344CA2B}" destId="{BDE6ED8E-4EAA-4073-9615-E383B4E1635C}" srcOrd="0" destOrd="0" presId="urn:microsoft.com/office/officeart/2005/8/layout/hierarchy1"/>
    <dgm:cxn modelId="{81E57F16-3139-45FF-9100-0B860DF45DC4}" type="presParOf" srcId="{BDE6ED8E-4EAA-4073-9615-E383B4E1635C}" destId="{50B4CF76-6DC9-4555-BE5A-BCC01898E71D}" srcOrd="0" destOrd="0" presId="urn:microsoft.com/office/officeart/2005/8/layout/hierarchy1"/>
    <dgm:cxn modelId="{FB442EE9-77C4-48BE-B778-19967AA2ACED}" type="presParOf" srcId="{50B4CF76-6DC9-4555-BE5A-BCC01898E71D}" destId="{34D2C9F4-2426-476A-B198-5F5D7B9E74F1}" srcOrd="0" destOrd="0" presId="urn:microsoft.com/office/officeart/2005/8/layout/hierarchy1"/>
    <dgm:cxn modelId="{DD600920-7E01-4F6E-AB73-4380489F58B1}" type="presParOf" srcId="{50B4CF76-6DC9-4555-BE5A-BCC01898E71D}" destId="{A0C910A6-DE6D-4F68-BBFA-156F1D1A163B}" srcOrd="1" destOrd="0" presId="urn:microsoft.com/office/officeart/2005/8/layout/hierarchy1"/>
    <dgm:cxn modelId="{E30E118A-7792-4095-AE50-3F0B652074CF}" type="presParOf" srcId="{BDE6ED8E-4EAA-4073-9615-E383B4E1635C}" destId="{41D92E9D-6D85-4D94-9E17-15C51CAEF20A}" srcOrd="1" destOrd="0" presId="urn:microsoft.com/office/officeart/2005/8/layout/hierarchy1"/>
    <dgm:cxn modelId="{387A3A05-8880-40E9-AEF4-C92BEA342510}" type="presParOf" srcId="{41D92E9D-6D85-4D94-9E17-15C51CAEF20A}" destId="{CBF12B89-A513-48D5-BD5E-CBBD83A8138C}" srcOrd="0" destOrd="0" presId="urn:microsoft.com/office/officeart/2005/8/layout/hierarchy1"/>
    <dgm:cxn modelId="{3C596C2A-2740-4D02-BC2D-1FC8F620861F}" type="presParOf" srcId="{41D92E9D-6D85-4D94-9E17-15C51CAEF20A}" destId="{53D0EB6A-DEDD-4F22-9FC7-7F7143B27C29}" srcOrd="1" destOrd="0" presId="urn:microsoft.com/office/officeart/2005/8/layout/hierarchy1"/>
    <dgm:cxn modelId="{A7658AC7-44C6-479F-B297-FFA9EB6F6C07}" type="presParOf" srcId="{53D0EB6A-DEDD-4F22-9FC7-7F7143B27C29}" destId="{66D8205C-F979-4EB6-B822-A83D8E6DA867}" srcOrd="0" destOrd="0" presId="urn:microsoft.com/office/officeart/2005/8/layout/hierarchy1"/>
    <dgm:cxn modelId="{DC858AA0-D541-4125-9FB9-DF00230E7A31}" type="presParOf" srcId="{66D8205C-F979-4EB6-B822-A83D8E6DA867}" destId="{F24CC05A-99C5-4F02-9E30-30C14EEC6336}" srcOrd="0" destOrd="0" presId="urn:microsoft.com/office/officeart/2005/8/layout/hierarchy1"/>
    <dgm:cxn modelId="{159116DB-D031-4D53-BFDF-B58DB5531635}" type="presParOf" srcId="{66D8205C-F979-4EB6-B822-A83D8E6DA867}" destId="{167B6F56-7769-4183-9D55-70B3515B93BC}" srcOrd="1" destOrd="0" presId="urn:microsoft.com/office/officeart/2005/8/layout/hierarchy1"/>
    <dgm:cxn modelId="{11A0CB12-8C07-47CC-A5AB-94DD0837BEBF}" type="presParOf" srcId="{53D0EB6A-DEDD-4F22-9FC7-7F7143B27C29}" destId="{D1289E65-AF42-4EB1-B311-5140C67091AF}" srcOrd="1" destOrd="0" presId="urn:microsoft.com/office/officeart/2005/8/layout/hierarchy1"/>
    <dgm:cxn modelId="{1F00D130-DB9E-4F03-BDC5-DB60D33A0EBC}" type="presParOf" srcId="{D1289E65-AF42-4EB1-B311-5140C67091AF}" destId="{B22BB816-A02B-4387-B6F6-425D218AE018}" srcOrd="0" destOrd="0" presId="urn:microsoft.com/office/officeart/2005/8/layout/hierarchy1"/>
    <dgm:cxn modelId="{25CC4452-CAB8-4018-A8F7-10FF92BCFB42}" type="presParOf" srcId="{D1289E65-AF42-4EB1-B311-5140C67091AF}" destId="{2D945902-9456-4070-ABD7-143D2D76AD2A}" srcOrd="1" destOrd="0" presId="urn:microsoft.com/office/officeart/2005/8/layout/hierarchy1"/>
    <dgm:cxn modelId="{D4F37FAE-67B8-4580-9BB3-092ACA9FF19E}" type="presParOf" srcId="{2D945902-9456-4070-ABD7-143D2D76AD2A}" destId="{CB347119-915E-4641-8D34-083D4D73FEFB}" srcOrd="0" destOrd="0" presId="urn:microsoft.com/office/officeart/2005/8/layout/hierarchy1"/>
    <dgm:cxn modelId="{E6E61428-D3C3-4085-ACE5-5A52972627E9}" type="presParOf" srcId="{CB347119-915E-4641-8D34-083D4D73FEFB}" destId="{1B97230B-BB64-437C-B83F-247CBE0F305D}" srcOrd="0" destOrd="0" presId="urn:microsoft.com/office/officeart/2005/8/layout/hierarchy1"/>
    <dgm:cxn modelId="{0CB90714-0933-4C5B-A784-533F6038D4A9}" type="presParOf" srcId="{CB347119-915E-4641-8D34-083D4D73FEFB}" destId="{30ADF120-2717-4CC5-B5D6-AA8371797769}" srcOrd="1" destOrd="0" presId="urn:microsoft.com/office/officeart/2005/8/layout/hierarchy1"/>
    <dgm:cxn modelId="{0AB11D75-D6EA-48C1-9546-F5438C325222}" type="presParOf" srcId="{2D945902-9456-4070-ABD7-143D2D76AD2A}" destId="{C3472E81-480D-4755-A3A8-2A49CEFB1FB3}" srcOrd="1" destOrd="0" presId="urn:microsoft.com/office/officeart/2005/8/layout/hierarchy1"/>
    <dgm:cxn modelId="{14CD9D6E-925D-402D-BA13-5991EA23E087}" type="presParOf" srcId="{D1289E65-AF42-4EB1-B311-5140C67091AF}" destId="{5BD0974E-A4E0-400F-A099-F347A138E63E}" srcOrd="2" destOrd="0" presId="urn:microsoft.com/office/officeart/2005/8/layout/hierarchy1"/>
    <dgm:cxn modelId="{1B9A0AA9-906D-469A-958F-7F4D1EF4685C}" type="presParOf" srcId="{D1289E65-AF42-4EB1-B311-5140C67091AF}" destId="{4828FD72-6A38-4605-8103-00DA11C3A327}" srcOrd="3" destOrd="0" presId="urn:microsoft.com/office/officeart/2005/8/layout/hierarchy1"/>
    <dgm:cxn modelId="{8E6BCBFD-7651-4211-B798-18B77BB9BEC3}" type="presParOf" srcId="{4828FD72-6A38-4605-8103-00DA11C3A327}" destId="{5254D7CB-3E64-4AC3-A407-26188A88C6DF}" srcOrd="0" destOrd="0" presId="urn:microsoft.com/office/officeart/2005/8/layout/hierarchy1"/>
    <dgm:cxn modelId="{9DADE2D0-4049-45CF-AB95-3206C2CBAB1B}" type="presParOf" srcId="{5254D7CB-3E64-4AC3-A407-26188A88C6DF}" destId="{FF97417F-82B5-454E-BAD5-8126460B27C6}" srcOrd="0" destOrd="0" presId="urn:microsoft.com/office/officeart/2005/8/layout/hierarchy1"/>
    <dgm:cxn modelId="{ABCFAC3A-3742-46AA-8DE5-FDD2BE1BAEFC}" type="presParOf" srcId="{5254D7CB-3E64-4AC3-A407-26188A88C6DF}" destId="{031F972D-A102-47CE-90B9-9198CB4FED46}" srcOrd="1" destOrd="0" presId="urn:microsoft.com/office/officeart/2005/8/layout/hierarchy1"/>
    <dgm:cxn modelId="{98BBDFA8-56AC-4761-A1EE-534B5DEB70B0}" type="presParOf" srcId="{4828FD72-6A38-4605-8103-00DA11C3A327}" destId="{0C0F9B50-5E51-4801-A831-DEA7498C1672}" srcOrd="1" destOrd="0" presId="urn:microsoft.com/office/officeart/2005/8/layout/hierarchy1"/>
    <dgm:cxn modelId="{ACDCD1BB-6A66-44A0-87DB-4D4026318572}" type="presParOf" srcId="{0C0F9B50-5E51-4801-A831-DEA7498C1672}" destId="{C2020CED-5AC4-4B2B-8F2A-106879FBD145}" srcOrd="0" destOrd="0" presId="urn:microsoft.com/office/officeart/2005/8/layout/hierarchy1"/>
    <dgm:cxn modelId="{07ECED03-A864-47AE-BEDB-CD42BB528C5C}" type="presParOf" srcId="{0C0F9B50-5E51-4801-A831-DEA7498C1672}" destId="{7BA5EAE3-8EEF-40CB-B98B-5C700172370F}" srcOrd="1" destOrd="0" presId="urn:microsoft.com/office/officeart/2005/8/layout/hierarchy1"/>
    <dgm:cxn modelId="{D80B305F-451A-410B-BC8B-21A93FD2C53F}" type="presParOf" srcId="{7BA5EAE3-8EEF-40CB-B98B-5C700172370F}" destId="{44BA1FD6-9DE3-4AB6-AB3E-2DAA949E3922}" srcOrd="0" destOrd="0" presId="urn:microsoft.com/office/officeart/2005/8/layout/hierarchy1"/>
    <dgm:cxn modelId="{3C1F4E46-6F6D-40E0-BA2A-D48E087E99CA}" type="presParOf" srcId="{44BA1FD6-9DE3-4AB6-AB3E-2DAA949E3922}" destId="{F8F9E837-B799-4AB3-A60F-C5D76F675696}" srcOrd="0" destOrd="0" presId="urn:microsoft.com/office/officeart/2005/8/layout/hierarchy1"/>
    <dgm:cxn modelId="{0A62376B-A0F7-433F-BF8E-2EB0D26D7751}" type="presParOf" srcId="{44BA1FD6-9DE3-4AB6-AB3E-2DAA949E3922}" destId="{BC89BCE8-876C-47FD-B4E7-BC8FE7326EB9}" srcOrd="1" destOrd="0" presId="urn:microsoft.com/office/officeart/2005/8/layout/hierarchy1"/>
    <dgm:cxn modelId="{7DFDD214-278F-4EAB-AE3B-FBB48F0425D8}" type="presParOf" srcId="{7BA5EAE3-8EEF-40CB-B98B-5C700172370F}" destId="{8626DCAB-C29A-4A14-959E-3A62446A250D}" srcOrd="1" destOrd="0" presId="urn:microsoft.com/office/officeart/2005/8/layout/hierarchy1"/>
    <dgm:cxn modelId="{FF46C4D1-4033-41DD-BB53-A2F80D7F379D}" type="presParOf" srcId="{0C0F9B50-5E51-4801-A831-DEA7498C1672}" destId="{FEA75322-4B65-4A3C-8575-BCD234CB26BF}" srcOrd="2" destOrd="0" presId="urn:microsoft.com/office/officeart/2005/8/layout/hierarchy1"/>
    <dgm:cxn modelId="{FEA80CA7-5E77-4500-B2E8-1C41B64CF7C0}" type="presParOf" srcId="{0C0F9B50-5E51-4801-A831-DEA7498C1672}" destId="{6455B5E7-7483-412E-989C-BC3B9344AE7B}" srcOrd="3" destOrd="0" presId="urn:microsoft.com/office/officeart/2005/8/layout/hierarchy1"/>
    <dgm:cxn modelId="{3B2768E5-B7FF-4DE1-83CF-17EF5BA67FE9}" type="presParOf" srcId="{6455B5E7-7483-412E-989C-BC3B9344AE7B}" destId="{AEA82ECA-B8DC-4663-BB4E-4B32ECD746C3}" srcOrd="0" destOrd="0" presId="urn:microsoft.com/office/officeart/2005/8/layout/hierarchy1"/>
    <dgm:cxn modelId="{96679371-C157-467A-858B-3D4BF54C342F}" type="presParOf" srcId="{AEA82ECA-B8DC-4663-BB4E-4B32ECD746C3}" destId="{126CA32F-9CD2-48C2-86B4-C5D2A92A2291}" srcOrd="0" destOrd="0" presId="urn:microsoft.com/office/officeart/2005/8/layout/hierarchy1"/>
    <dgm:cxn modelId="{3A2C120C-4135-4271-8BAC-7E20AECB906E}" type="presParOf" srcId="{AEA82ECA-B8DC-4663-BB4E-4B32ECD746C3}" destId="{9895157A-0940-41E7-8006-1B6E546BDC77}" srcOrd="1" destOrd="0" presId="urn:microsoft.com/office/officeart/2005/8/layout/hierarchy1"/>
    <dgm:cxn modelId="{56ECC1C3-9899-419B-AEC1-D7BAC18CBEC9}" type="presParOf" srcId="{6455B5E7-7483-412E-989C-BC3B9344AE7B}" destId="{DB979DC8-8229-4D13-86C3-363172CA1A0B}" srcOrd="1" destOrd="0" presId="urn:microsoft.com/office/officeart/2005/8/layout/hierarchy1"/>
    <dgm:cxn modelId="{09A9398B-C4A6-4C51-A3CC-86D45508353F}" type="presParOf" srcId="{41D92E9D-6D85-4D94-9E17-15C51CAEF20A}" destId="{B168D4EB-51B2-4153-B408-C8EDDFB6F49E}" srcOrd="2" destOrd="0" presId="urn:microsoft.com/office/officeart/2005/8/layout/hierarchy1"/>
    <dgm:cxn modelId="{4F0E9A04-3E15-42C6-BC7E-475E6F961349}" type="presParOf" srcId="{41D92E9D-6D85-4D94-9E17-15C51CAEF20A}" destId="{3E1C825C-4A02-41EA-B974-42E2189C7092}" srcOrd="3" destOrd="0" presId="urn:microsoft.com/office/officeart/2005/8/layout/hierarchy1"/>
    <dgm:cxn modelId="{7FD0C8BF-E7C0-4B54-90C5-1ACAAEC5990E}" type="presParOf" srcId="{3E1C825C-4A02-41EA-B974-42E2189C7092}" destId="{FE761025-E869-459F-8CA4-DE8496463411}" srcOrd="0" destOrd="0" presId="urn:microsoft.com/office/officeart/2005/8/layout/hierarchy1"/>
    <dgm:cxn modelId="{999F46FD-F7FD-49BA-9C96-85C47E33C9D7}" type="presParOf" srcId="{FE761025-E869-459F-8CA4-DE8496463411}" destId="{FBFBF6FD-FA3B-480D-9DCD-DCD87BDA7EE7}" srcOrd="0" destOrd="0" presId="urn:microsoft.com/office/officeart/2005/8/layout/hierarchy1"/>
    <dgm:cxn modelId="{58D8AD95-B675-43EC-B52C-BF91BC6312BB}" type="presParOf" srcId="{FE761025-E869-459F-8CA4-DE8496463411}" destId="{35B1B22C-B39A-4277-A652-E1111D81EEF8}" srcOrd="1" destOrd="0" presId="urn:microsoft.com/office/officeart/2005/8/layout/hierarchy1"/>
    <dgm:cxn modelId="{BB712AC9-7440-480E-A93B-8067E3B3FF6C}" type="presParOf" srcId="{3E1C825C-4A02-41EA-B974-42E2189C7092}" destId="{65495484-BA78-416B-AA0F-94B86B0CA9D7}" srcOrd="1" destOrd="0" presId="urn:microsoft.com/office/officeart/2005/8/layout/hierarchy1"/>
    <dgm:cxn modelId="{92481A3D-77BB-4F38-AB2F-D8D91881EB58}" type="presParOf" srcId="{65495484-BA78-416B-AA0F-94B86B0CA9D7}" destId="{9DAD7A42-DD4E-4480-89E7-FFF60E8DFEFD}" srcOrd="0" destOrd="0" presId="urn:microsoft.com/office/officeart/2005/8/layout/hierarchy1"/>
    <dgm:cxn modelId="{8C8C2097-C8B5-4956-AD5F-DB05C3EDF575}" type="presParOf" srcId="{65495484-BA78-416B-AA0F-94B86B0CA9D7}" destId="{DD048F35-459B-4AA6-9B6B-0F2F274DEAE0}" srcOrd="1" destOrd="0" presId="urn:microsoft.com/office/officeart/2005/8/layout/hierarchy1"/>
    <dgm:cxn modelId="{20455AA1-8DC1-4426-AD51-7443689527EF}" type="presParOf" srcId="{DD048F35-459B-4AA6-9B6B-0F2F274DEAE0}" destId="{84FCD2C4-67BD-4B4E-B1F3-4A2DEC5B58C7}" srcOrd="0" destOrd="0" presId="urn:microsoft.com/office/officeart/2005/8/layout/hierarchy1"/>
    <dgm:cxn modelId="{13F7A440-2606-4120-A366-32A6247F5D89}" type="presParOf" srcId="{84FCD2C4-67BD-4B4E-B1F3-4A2DEC5B58C7}" destId="{8350C109-8182-436C-99BC-03D53D94EE49}" srcOrd="0" destOrd="0" presId="urn:microsoft.com/office/officeart/2005/8/layout/hierarchy1"/>
    <dgm:cxn modelId="{07413FEF-D8C5-48F8-90A5-EBB286FC9DDF}" type="presParOf" srcId="{84FCD2C4-67BD-4B4E-B1F3-4A2DEC5B58C7}" destId="{F9B2BC46-2B39-46C3-9F4D-30AF76811923}" srcOrd="1" destOrd="0" presId="urn:microsoft.com/office/officeart/2005/8/layout/hierarchy1"/>
    <dgm:cxn modelId="{2DA556E8-9C32-4E18-A6CA-FBA93F061BEC}" type="presParOf" srcId="{DD048F35-459B-4AA6-9B6B-0F2F274DEAE0}" destId="{A400C42A-AFE3-4411-A2D8-A5D4A098B8E3}" srcOrd="1" destOrd="0" presId="urn:microsoft.com/office/officeart/2005/8/layout/hierarchy1"/>
    <dgm:cxn modelId="{09031304-ED1A-4F4E-8C34-13F6DDED6184}" type="presParOf" srcId="{A400C42A-AFE3-4411-A2D8-A5D4A098B8E3}" destId="{4B945659-299C-47E8-8FA7-5E6C53263FEF}" srcOrd="0" destOrd="0" presId="urn:microsoft.com/office/officeart/2005/8/layout/hierarchy1"/>
    <dgm:cxn modelId="{0A107F83-EF9C-4C16-9815-ADCD39C9A7BE}" type="presParOf" srcId="{A400C42A-AFE3-4411-A2D8-A5D4A098B8E3}" destId="{5D9050A1-1E1E-483B-AB73-419939C86066}" srcOrd="1" destOrd="0" presId="urn:microsoft.com/office/officeart/2005/8/layout/hierarchy1"/>
    <dgm:cxn modelId="{7C7585FD-D78C-42EF-A7C4-A5E04D7FD02A}" type="presParOf" srcId="{5D9050A1-1E1E-483B-AB73-419939C86066}" destId="{7C9BD753-3675-4C5C-8DCB-512A92F3CE7F}" srcOrd="0" destOrd="0" presId="urn:microsoft.com/office/officeart/2005/8/layout/hierarchy1"/>
    <dgm:cxn modelId="{E58C0189-CA9B-4755-93E8-53164D217052}" type="presParOf" srcId="{7C9BD753-3675-4C5C-8DCB-512A92F3CE7F}" destId="{07751F0E-24C3-4E9F-9AC4-12608CDC4120}" srcOrd="0" destOrd="0" presId="urn:microsoft.com/office/officeart/2005/8/layout/hierarchy1"/>
    <dgm:cxn modelId="{4EFE75BB-7AEE-4031-B28F-0BE11B31D451}" type="presParOf" srcId="{7C9BD753-3675-4C5C-8DCB-512A92F3CE7F}" destId="{588A15E5-9F0D-4D0E-BD08-5C901CC2A1AA}" srcOrd="1" destOrd="0" presId="urn:microsoft.com/office/officeart/2005/8/layout/hierarchy1"/>
    <dgm:cxn modelId="{A8C350FE-E19C-40A8-9CF6-4FB74216A55D}" type="presParOf" srcId="{5D9050A1-1E1E-483B-AB73-419939C86066}" destId="{99112CEC-1EFC-426A-9553-60A51B319E7B}" srcOrd="1" destOrd="0" presId="urn:microsoft.com/office/officeart/2005/8/layout/hierarchy1"/>
    <dgm:cxn modelId="{9F1A0204-47E1-4BF2-B540-42072BBD17B8}" type="presParOf" srcId="{99112CEC-1EFC-426A-9553-60A51B319E7B}" destId="{973018B7-63FC-49B5-A168-56FD56FA4550}" srcOrd="0" destOrd="0" presId="urn:microsoft.com/office/officeart/2005/8/layout/hierarchy1"/>
    <dgm:cxn modelId="{CDCB6C92-B368-468B-A3FB-71DD73FF106D}" type="presParOf" srcId="{99112CEC-1EFC-426A-9553-60A51B319E7B}" destId="{31A45D2A-4113-49A6-9AC4-784821E879C3}" srcOrd="1" destOrd="0" presId="urn:microsoft.com/office/officeart/2005/8/layout/hierarchy1"/>
    <dgm:cxn modelId="{ED43AB38-196F-451A-92CF-625C64D3833E}" type="presParOf" srcId="{31A45D2A-4113-49A6-9AC4-784821E879C3}" destId="{EDD14C75-5F2D-4B23-BFBA-19BB08409437}" srcOrd="0" destOrd="0" presId="urn:microsoft.com/office/officeart/2005/8/layout/hierarchy1"/>
    <dgm:cxn modelId="{AB26C2E4-957A-431B-99E9-4C6FD94D0C29}" type="presParOf" srcId="{EDD14C75-5F2D-4B23-BFBA-19BB08409437}" destId="{7B324A53-5400-484A-9A4D-368F2ADD96BF}" srcOrd="0" destOrd="0" presId="urn:microsoft.com/office/officeart/2005/8/layout/hierarchy1"/>
    <dgm:cxn modelId="{158C482C-EB78-476F-8E4A-4DD0B6A47B97}" type="presParOf" srcId="{EDD14C75-5F2D-4B23-BFBA-19BB08409437}" destId="{2A3712FA-D6F4-4F40-86A1-2275F9A75E01}" srcOrd="1" destOrd="0" presId="urn:microsoft.com/office/officeart/2005/8/layout/hierarchy1"/>
    <dgm:cxn modelId="{9A9871C9-C6E5-49B1-9C31-19781B597115}" type="presParOf" srcId="{31A45D2A-4113-49A6-9AC4-784821E879C3}" destId="{13384A59-E633-42D0-A4CA-3DC8FA01E148}" srcOrd="1" destOrd="0" presId="urn:microsoft.com/office/officeart/2005/8/layout/hierarchy1"/>
    <dgm:cxn modelId="{F87247E9-BBCC-4AAB-9B05-7DD5B9862ADB}" type="presParOf" srcId="{13384A59-E633-42D0-A4CA-3DC8FA01E148}" destId="{8752FF62-759F-4227-B75E-B7F73B92E7FC}" srcOrd="0" destOrd="0" presId="urn:microsoft.com/office/officeart/2005/8/layout/hierarchy1"/>
    <dgm:cxn modelId="{8229204A-90AF-446E-B691-84D342576630}" type="presParOf" srcId="{13384A59-E633-42D0-A4CA-3DC8FA01E148}" destId="{90FCE732-7979-405B-94F0-1FED07290F01}" srcOrd="1" destOrd="0" presId="urn:microsoft.com/office/officeart/2005/8/layout/hierarchy1"/>
    <dgm:cxn modelId="{5CEF55B8-C606-4580-BCC3-E1F93A2A306C}" type="presParOf" srcId="{90FCE732-7979-405B-94F0-1FED07290F01}" destId="{BE424C00-087D-4DF2-8ACC-37ECC83FBC06}" srcOrd="0" destOrd="0" presId="urn:microsoft.com/office/officeart/2005/8/layout/hierarchy1"/>
    <dgm:cxn modelId="{F9D75779-CE39-4692-A13D-C3EAB4DF2873}" type="presParOf" srcId="{BE424C00-087D-4DF2-8ACC-37ECC83FBC06}" destId="{9003D140-25F6-459B-95C4-1ABEAFC44C2D}" srcOrd="0" destOrd="0" presId="urn:microsoft.com/office/officeart/2005/8/layout/hierarchy1"/>
    <dgm:cxn modelId="{592A29BE-4429-46AD-AAFE-7F7CC9B54D5A}" type="presParOf" srcId="{BE424C00-087D-4DF2-8ACC-37ECC83FBC06}" destId="{B2AE0652-0899-4173-BEC3-30D41E184719}" srcOrd="1" destOrd="0" presId="urn:microsoft.com/office/officeart/2005/8/layout/hierarchy1"/>
    <dgm:cxn modelId="{8F3A9905-5D31-4932-92D0-5DE618BBF877}" type="presParOf" srcId="{90FCE732-7979-405B-94F0-1FED07290F01}" destId="{8EBAF915-084D-4549-B0CA-A2C0F050DD0B}" srcOrd="1" destOrd="0" presId="urn:microsoft.com/office/officeart/2005/8/layout/hierarchy1"/>
    <dgm:cxn modelId="{101E4775-0D61-4AE2-99DD-A625C4A5CE47}" type="presParOf" srcId="{13384A59-E633-42D0-A4CA-3DC8FA01E148}" destId="{549EACBA-175B-487E-81D7-BA331C8361F9}" srcOrd="2" destOrd="0" presId="urn:microsoft.com/office/officeart/2005/8/layout/hierarchy1"/>
    <dgm:cxn modelId="{F9B8C94F-C396-422C-BFBE-9BAFDC51BA73}" type="presParOf" srcId="{13384A59-E633-42D0-A4CA-3DC8FA01E148}" destId="{492E9C62-82D8-4C24-AE90-0ADB148EDB9C}" srcOrd="3" destOrd="0" presId="urn:microsoft.com/office/officeart/2005/8/layout/hierarchy1"/>
    <dgm:cxn modelId="{EFD6D0A4-5BF9-4AED-8A73-E38B1E1E3B87}" type="presParOf" srcId="{492E9C62-82D8-4C24-AE90-0ADB148EDB9C}" destId="{241E3690-9817-46C3-9DF0-28B9166E28D6}" srcOrd="0" destOrd="0" presId="urn:microsoft.com/office/officeart/2005/8/layout/hierarchy1"/>
    <dgm:cxn modelId="{FEAC6BC5-0FB6-4F60-97C2-8140BBA84DCE}" type="presParOf" srcId="{241E3690-9817-46C3-9DF0-28B9166E28D6}" destId="{F7A41B0C-767E-439A-AC05-B55CC9033FCB}" srcOrd="0" destOrd="0" presId="urn:microsoft.com/office/officeart/2005/8/layout/hierarchy1"/>
    <dgm:cxn modelId="{3B57A671-1CF5-4A35-8843-6009894873F3}" type="presParOf" srcId="{241E3690-9817-46C3-9DF0-28B9166E28D6}" destId="{AD039E98-7980-46A6-AC7B-3C570258F46C}" srcOrd="1" destOrd="0" presId="urn:microsoft.com/office/officeart/2005/8/layout/hierarchy1"/>
    <dgm:cxn modelId="{F55F1ECA-4849-470E-94CB-933421D6894B}" type="presParOf" srcId="{492E9C62-82D8-4C24-AE90-0ADB148EDB9C}" destId="{37E3C026-EE79-4B2F-81DB-AA9BA4419130}" srcOrd="1" destOrd="0" presId="urn:microsoft.com/office/officeart/2005/8/layout/hierarchy1"/>
    <dgm:cxn modelId="{04394C16-E7EF-42A7-9601-87E750110728}" type="presParOf" srcId="{99112CEC-1EFC-426A-9553-60A51B319E7B}" destId="{26265B25-989E-4763-9472-3FC01CE3DB87}" srcOrd="2" destOrd="0" presId="urn:microsoft.com/office/officeart/2005/8/layout/hierarchy1"/>
    <dgm:cxn modelId="{3B43882C-0628-4814-99F3-E80880D2B173}" type="presParOf" srcId="{99112CEC-1EFC-426A-9553-60A51B319E7B}" destId="{7039D11E-E834-4E0D-ADBD-0F4F87DE174C}" srcOrd="3" destOrd="0" presId="urn:microsoft.com/office/officeart/2005/8/layout/hierarchy1"/>
    <dgm:cxn modelId="{B68CFD00-6DA2-4EAD-AF99-08B152A98F2C}" type="presParOf" srcId="{7039D11E-E834-4E0D-ADBD-0F4F87DE174C}" destId="{55590229-ABDD-49F0-BB3A-07E615D3A1AB}" srcOrd="0" destOrd="0" presId="urn:microsoft.com/office/officeart/2005/8/layout/hierarchy1"/>
    <dgm:cxn modelId="{C56181BA-30F1-4AE4-97FE-2DE59AB080F3}" type="presParOf" srcId="{55590229-ABDD-49F0-BB3A-07E615D3A1AB}" destId="{8ECD7DAE-EB51-4C53-AAFE-1B1FBAFAEB14}" srcOrd="0" destOrd="0" presId="urn:microsoft.com/office/officeart/2005/8/layout/hierarchy1"/>
    <dgm:cxn modelId="{ECB67F60-E3F8-4B41-A363-6DE1403E1808}" type="presParOf" srcId="{55590229-ABDD-49F0-BB3A-07E615D3A1AB}" destId="{B6E50854-C798-49BB-BE54-4A5776E29CD0}" srcOrd="1" destOrd="0" presId="urn:microsoft.com/office/officeart/2005/8/layout/hierarchy1"/>
    <dgm:cxn modelId="{2369D965-B693-4A8C-9E71-F823E80C474F}" type="presParOf" srcId="{7039D11E-E834-4E0D-ADBD-0F4F87DE174C}" destId="{2896C292-39C6-4389-AD99-2EEE186DCC2F}" srcOrd="1" destOrd="0" presId="urn:microsoft.com/office/officeart/2005/8/layout/hierarchy1"/>
    <dgm:cxn modelId="{E0131B22-1D5F-4AA5-8568-7DAA28E0BBEC}" type="presParOf" srcId="{A400C42A-AFE3-4411-A2D8-A5D4A098B8E3}" destId="{32D9F329-6537-4E96-942F-C2C02E23746C}" srcOrd="2" destOrd="0" presId="urn:microsoft.com/office/officeart/2005/8/layout/hierarchy1"/>
    <dgm:cxn modelId="{F185CEC6-4D1C-42E8-8F5F-62DF7FAF8EE2}" type="presParOf" srcId="{A400C42A-AFE3-4411-A2D8-A5D4A098B8E3}" destId="{AB7AB87C-FB5E-469A-8D88-44F6D7B0DDFB}" srcOrd="3" destOrd="0" presId="urn:microsoft.com/office/officeart/2005/8/layout/hierarchy1"/>
    <dgm:cxn modelId="{89A330F0-C58A-4C23-B5F5-A3051C568F68}" type="presParOf" srcId="{AB7AB87C-FB5E-469A-8D88-44F6D7B0DDFB}" destId="{E761986A-8363-443D-B932-0B0BFDD5A064}" srcOrd="0" destOrd="0" presId="urn:microsoft.com/office/officeart/2005/8/layout/hierarchy1"/>
    <dgm:cxn modelId="{730A1E1F-13BD-4563-853C-6B8CC6D2FB16}" type="presParOf" srcId="{E761986A-8363-443D-B932-0B0BFDD5A064}" destId="{CAED8235-065A-48D9-BADC-FACA9485B7BF}" srcOrd="0" destOrd="0" presId="urn:microsoft.com/office/officeart/2005/8/layout/hierarchy1"/>
    <dgm:cxn modelId="{F1EB0332-7049-4141-988D-4B8C0824789C}" type="presParOf" srcId="{E761986A-8363-443D-B932-0B0BFDD5A064}" destId="{11AB9737-0DD4-4FAF-86C0-0BA807070387}" srcOrd="1" destOrd="0" presId="urn:microsoft.com/office/officeart/2005/8/layout/hierarchy1"/>
    <dgm:cxn modelId="{C412EC58-505B-4B1C-8270-3491DD7788F0}" type="presParOf" srcId="{AB7AB87C-FB5E-469A-8D88-44F6D7B0DDFB}" destId="{9A6E5B2A-7FAB-4261-B2D7-5196661D5AE9}" srcOrd="1" destOrd="0" presId="urn:microsoft.com/office/officeart/2005/8/layout/hierarchy1"/>
    <dgm:cxn modelId="{02B50BF5-60D3-4528-B433-23D8F7941314}" type="presParOf" srcId="{9A6E5B2A-7FAB-4261-B2D7-5196661D5AE9}" destId="{C5D4A5DA-4A5C-4BFC-8444-C2AE9F78D5A9}" srcOrd="0" destOrd="0" presId="urn:microsoft.com/office/officeart/2005/8/layout/hierarchy1"/>
    <dgm:cxn modelId="{3B356F89-5647-4FEE-BDBA-AED49FBFAA7C}" type="presParOf" srcId="{9A6E5B2A-7FAB-4261-B2D7-5196661D5AE9}" destId="{5680D3C6-C674-4D8B-AB7C-B06CF42D49E3}" srcOrd="1" destOrd="0" presId="urn:microsoft.com/office/officeart/2005/8/layout/hierarchy1"/>
    <dgm:cxn modelId="{591C1534-4487-4706-BA58-F388FF59F255}" type="presParOf" srcId="{5680D3C6-C674-4D8B-AB7C-B06CF42D49E3}" destId="{9F2D662E-C3DE-4A7A-B039-4291F04E6DB3}" srcOrd="0" destOrd="0" presId="urn:microsoft.com/office/officeart/2005/8/layout/hierarchy1"/>
    <dgm:cxn modelId="{07D937F6-696D-4986-B9F5-8DD924C92486}" type="presParOf" srcId="{9F2D662E-C3DE-4A7A-B039-4291F04E6DB3}" destId="{86FF69FC-5185-4ED5-91FF-A7823A23E14A}" srcOrd="0" destOrd="0" presId="urn:microsoft.com/office/officeart/2005/8/layout/hierarchy1"/>
    <dgm:cxn modelId="{B1876895-6709-4131-A44C-5DE005BEB69C}" type="presParOf" srcId="{9F2D662E-C3DE-4A7A-B039-4291F04E6DB3}" destId="{4EE37F3C-8700-448C-A38F-AB73334CD352}" srcOrd="1" destOrd="0" presId="urn:microsoft.com/office/officeart/2005/8/layout/hierarchy1"/>
    <dgm:cxn modelId="{3F674584-10B4-4D48-A52F-0978A90158B6}" type="presParOf" srcId="{5680D3C6-C674-4D8B-AB7C-B06CF42D49E3}" destId="{EF01DA02-9F25-4783-B468-0941C0C3474B}" srcOrd="1" destOrd="0" presId="urn:microsoft.com/office/officeart/2005/8/layout/hierarchy1"/>
    <dgm:cxn modelId="{5C2361A0-FEA0-439E-AA3A-A82E73359B7C}" type="presParOf" srcId="{9A6E5B2A-7FAB-4261-B2D7-5196661D5AE9}" destId="{6FB1662C-B7BE-4157-91BF-7AE355C12802}" srcOrd="2" destOrd="0" presId="urn:microsoft.com/office/officeart/2005/8/layout/hierarchy1"/>
    <dgm:cxn modelId="{25944166-CA32-4652-A382-CDA855066A5E}" type="presParOf" srcId="{9A6E5B2A-7FAB-4261-B2D7-5196661D5AE9}" destId="{1C69BB34-7448-4CA6-BEB5-13360E4843E3}" srcOrd="3" destOrd="0" presId="urn:microsoft.com/office/officeart/2005/8/layout/hierarchy1"/>
    <dgm:cxn modelId="{72D885CE-DA50-430A-A2F5-BBDBB929AECB}" type="presParOf" srcId="{1C69BB34-7448-4CA6-BEB5-13360E4843E3}" destId="{8852BA2E-7502-483D-A566-57C073DD7BC4}" srcOrd="0" destOrd="0" presId="urn:microsoft.com/office/officeart/2005/8/layout/hierarchy1"/>
    <dgm:cxn modelId="{1B8FC9C3-8FA7-452F-878A-44C607D27433}" type="presParOf" srcId="{8852BA2E-7502-483D-A566-57C073DD7BC4}" destId="{E22487D5-D7A8-42FB-A1E3-4EBDB509DC07}" srcOrd="0" destOrd="0" presId="urn:microsoft.com/office/officeart/2005/8/layout/hierarchy1"/>
    <dgm:cxn modelId="{FE888E11-77DD-44CF-A7AB-152B85954A65}" type="presParOf" srcId="{8852BA2E-7502-483D-A566-57C073DD7BC4}" destId="{961E68B3-B46C-47E3-8F1D-60D99E2EADB4}" srcOrd="1" destOrd="0" presId="urn:microsoft.com/office/officeart/2005/8/layout/hierarchy1"/>
    <dgm:cxn modelId="{940C2CF5-3A30-48C9-B19E-B47100E6184D}" type="presParOf" srcId="{1C69BB34-7448-4CA6-BEB5-13360E4843E3}" destId="{73463BD4-11DF-4CEC-8D5E-6043F29F90F4}" srcOrd="1" destOrd="0" presId="urn:microsoft.com/office/officeart/2005/8/layout/hierarchy1"/>
    <dgm:cxn modelId="{65093322-7B47-49BA-8863-AAD00FECF210}" type="presParOf" srcId="{65495484-BA78-416B-AA0F-94B86B0CA9D7}" destId="{4BF83A96-8418-400B-9F1B-7D23345C8A32}" srcOrd="2" destOrd="0" presId="urn:microsoft.com/office/officeart/2005/8/layout/hierarchy1"/>
    <dgm:cxn modelId="{51877FF5-CFDD-4299-A8ED-1B79C1AD11DD}" type="presParOf" srcId="{65495484-BA78-416B-AA0F-94B86B0CA9D7}" destId="{CAA5C66C-146C-4FC8-8303-FB93D071CD27}" srcOrd="3" destOrd="0" presId="urn:microsoft.com/office/officeart/2005/8/layout/hierarchy1"/>
    <dgm:cxn modelId="{26EAC00B-3311-473A-ABCD-4668481B940A}" type="presParOf" srcId="{CAA5C66C-146C-4FC8-8303-FB93D071CD27}" destId="{29808000-006E-41AA-9DD9-E449817E2246}" srcOrd="0" destOrd="0" presId="urn:microsoft.com/office/officeart/2005/8/layout/hierarchy1"/>
    <dgm:cxn modelId="{DC6C1848-96B7-4EEC-8D18-5863CB848646}" type="presParOf" srcId="{29808000-006E-41AA-9DD9-E449817E2246}" destId="{FBB40BD8-6787-4CDB-B29B-6E3C26FEC55C}" srcOrd="0" destOrd="0" presId="urn:microsoft.com/office/officeart/2005/8/layout/hierarchy1"/>
    <dgm:cxn modelId="{74F44FCC-1C6F-4C6D-830F-B147C93DA98E}" type="presParOf" srcId="{29808000-006E-41AA-9DD9-E449817E2246}" destId="{6B43DA1D-9A28-4E09-8BAB-CB1909F2E75C}" srcOrd="1" destOrd="0" presId="urn:microsoft.com/office/officeart/2005/8/layout/hierarchy1"/>
    <dgm:cxn modelId="{16F67C70-EFE9-4739-AB50-B50C73F72331}" type="presParOf" srcId="{CAA5C66C-146C-4FC8-8303-FB93D071CD27}" destId="{9481B464-EB65-49FA-8901-6E099229A983}" srcOrd="1" destOrd="0" presId="urn:microsoft.com/office/officeart/2005/8/layout/hierarchy1"/>
    <dgm:cxn modelId="{64D1FE55-0A6E-43BD-9298-A4C951362363}" type="presParOf" srcId="{90DCE52B-6112-4CE3-B609-7D709344CA2B}" destId="{E316D851-14A9-4D8B-9861-3F60A376E93D}" srcOrd="1" destOrd="0" presId="urn:microsoft.com/office/officeart/2005/8/layout/hierarchy1"/>
    <dgm:cxn modelId="{DC73745E-4E69-41A3-B3DB-7C9440CE7EDE}" type="presParOf" srcId="{E316D851-14A9-4D8B-9861-3F60A376E93D}" destId="{E7513568-BC9A-4DAD-92C3-386FE746456F}" srcOrd="0" destOrd="0" presId="urn:microsoft.com/office/officeart/2005/8/layout/hierarchy1"/>
    <dgm:cxn modelId="{DBEC8ED8-712D-466B-900F-1B644ED7688C}" type="presParOf" srcId="{E7513568-BC9A-4DAD-92C3-386FE746456F}" destId="{15ED34D8-99D7-400F-BF77-4D6A11D6E0F8}" srcOrd="0" destOrd="0" presId="urn:microsoft.com/office/officeart/2005/8/layout/hierarchy1"/>
    <dgm:cxn modelId="{85EFA7E9-C1A9-40A7-AE1A-A995691584F8}" type="presParOf" srcId="{E7513568-BC9A-4DAD-92C3-386FE746456F}" destId="{EFD8F818-EC6D-406C-9BA5-A645317FDDC8}" srcOrd="1" destOrd="0" presId="urn:microsoft.com/office/officeart/2005/8/layout/hierarchy1"/>
    <dgm:cxn modelId="{0DA3AC0B-6D8E-4B05-AD63-7F8E32515400}" type="presParOf" srcId="{E316D851-14A9-4D8B-9861-3F60A376E93D}" destId="{0BAE9C38-D806-4A56-B35B-21342D40384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902813B1-9BFD-4A27-8E20-7FC4B18AFE9D}" type="datetimeFigureOut">
              <a:rPr lang="fr-FR" smtClean="0"/>
              <a:t>20/03/2017</a:t>
            </a:fld>
            <a:endParaRPr lang="fr-FR"/>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0BE30C06-1A1D-4800-9D3E-4F704492FD5C}" type="slidenum">
              <a:rPr lang="fr-FR" smtClean="0"/>
              <a:t>‹N°›</a:t>
            </a:fld>
            <a:endParaRPr lang="fr-FR"/>
          </a:p>
        </p:txBody>
      </p:sp>
    </p:spTree>
    <p:extLst>
      <p:ext uri="{BB962C8B-B14F-4D97-AF65-F5344CB8AC3E}">
        <p14:creationId xmlns:p14="http://schemas.microsoft.com/office/powerpoint/2010/main" val="291321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655F1E0-C249-4A3E-B177-247DAA7C7FEE}" type="slidenum">
              <a:rPr lang="fr-FR" smtClean="0">
                <a:solidFill>
                  <a:prstClr val="black"/>
                </a:solidFill>
              </a:rPr>
              <a:pPr/>
              <a:t>1</a:t>
            </a:fld>
            <a:endParaRPr lang="fr-FR">
              <a:solidFill>
                <a:prstClr val="black"/>
              </a:solidFill>
            </a:endParaRPr>
          </a:p>
        </p:txBody>
      </p:sp>
    </p:spTree>
    <p:extLst>
      <p:ext uri="{BB962C8B-B14F-4D97-AF65-F5344CB8AC3E}">
        <p14:creationId xmlns:p14="http://schemas.microsoft.com/office/powerpoint/2010/main" val="2407202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0756C-B1FE-4F24-AA02-9AC58ED310AA}" type="slidenum">
              <a:rPr lang="en-US">
                <a:solidFill>
                  <a:prstClr val="black"/>
                </a:solidFill>
              </a:rPr>
              <a:pPr/>
              <a:t>16</a:t>
            </a:fld>
            <a:endParaRPr lang="en-US">
              <a:solidFill>
                <a:prstClr val="black"/>
              </a:solidFill>
            </a:endParaRPr>
          </a:p>
        </p:txBody>
      </p:sp>
      <p:sp>
        <p:nvSpPr>
          <p:cNvPr id="18434" name="Rectangle 2"/>
          <p:cNvSpPr>
            <a:spLocks noGrp="1" noRot="1" noChangeAspect="1" noChangeArrowheads="1" noTextEdit="1"/>
          </p:cNvSpPr>
          <p:nvPr>
            <p:ph type="sldImg"/>
          </p:nvPr>
        </p:nvSpPr>
        <p:spPr>
          <a:xfrm>
            <a:off x="919163" y="744538"/>
            <a:ext cx="4965700" cy="3724275"/>
          </a:xfrm>
          <a:ln/>
        </p:spPr>
      </p:sp>
      <p:sp>
        <p:nvSpPr>
          <p:cNvPr id="18435"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3281474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p:sp>
      <p:sp>
        <p:nvSpPr>
          <p:cNvPr id="358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fr-FR" dirty="0" smtClean="0"/>
              <a:t>Production agricole</a:t>
            </a:r>
            <a:r>
              <a:rPr lang="fr-FR" baseline="0" dirty="0" smtClean="0"/>
              <a:t> intensive: plus on traite plus le rendement agricole est important.</a:t>
            </a:r>
          </a:p>
          <a:p>
            <a:r>
              <a:rPr lang="fr-FR" baseline="0" dirty="0" smtClean="0"/>
              <a:t>Agriculture durable: on cherche à produire plus en minimisant l’impact environnemental (pesticides). </a:t>
            </a:r>
            <a:endParaRPr lang="fr-FR" dirty="0" smtClean="0"/>
          </a:p>
        </p:txBody>
      </p:sp>
    </p:spTree>
    <p:extLst>
      <p:ext uri="{BB962C8B-B14F-4D97-AF65-F5344CB8AC3E}">
        <p14:creationId xmlns:p14="http://schemas.microsoft.com/office/powerpoint/2010/main" val="1339492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AC69B9D-157C-42F5-A86C-52605A293F88}" type="slidenum">
              <a:rPr lang="fr-FR"/>
              <a:pPr/>
              <a:t>8</a:t>
            </a:fld>
            <a:endParaRPr lang="fr-FR"/>
          </a:p>
        </p:txBody>
      </p:sp>
      <p:sp>
        <p:nvSpPr>
          <p:cNvPr id="65538" name="Espace réservé de l'image des diapositives 1"/>
          <p:cNvSpPr>
            <a:spLocks noGrp="1" noRot="1" noChangeAspect="1" noTextEdit="1"/>
          </p:cNvSpPr>
          <p:nvPr>
            <p:ph type="sldImg"/>
          </p:nvPr>
        </p:nvSpPr>
        <p:spPr>
          <a:xfrm>
            <a:off x="917575" y="746125"/>
            <a:ext cx="4964113" cy="3724275"/>
          </a:xfrm>
          <a:ln/>
        </p:spPr>
      </p:sp>
      <p:sp>
        <p:nvSpPr>
          <p:cNvPr id="65539" name="Espace réservé des commentaires 2"/>
          <p:cNvSpPr>
            <a:spLocks noGrp="1"/>
          </p:cNvSpPr>
          <p:nvPr>
            <p:ph type="body" idx="1"/>
          </p:nvPr>
        </p:nvSpPr>
        <p:spPr>
          <a:xfrm>
            <a:off x="679927" y="4716663"/>
            <a:ext cx="5439410" cy="4466692"/>
          </a:xfrm>
        </p:spPr>
        <p:txBody>
          <a:bodyPr lIns="91077" tIns="45539" rIns="91077" bIns="45539"/>
          <a:lstStyle/>
          <a:p>
            <a:pPr>
              <a:spcBef>
                <a:spcPct val="0"/>
              </a:spcBef>
            </a:pPr>
            <a:r>
              <a:rPr lang="en-US" b="1" dirty="0"/>
              <a:t>First of all: why to use the </a:t>
            </a:r>
            <a:r>
              <a:rPr lang="en-US" b="1" dirty="0" err="1"/>
              <a:t>multiobjective</a:t>
            </a:r>
            <a:r>
              <a:rPr lang="en-US" b="1" dirty="0"/>
              <a:t> evolutionary algorithms (MOEAs)? </a:t>
            </a:r>
            <a:endParaRPr lang="fr-FR" dirty="0"/>
          </a:p>
          <a:p>
            <a:pPr>
              <a:spcBef>
                <a:spcPct val="0"/>
              </a:spcBef>
            </a:pPr>
            <a:r>
              <a:rPr lang="en-US" dirty="0"/>
              <a:t>The design of innovative </a:t>
            </a:r>
            <a:r>
              <a:rPr lang="en-US" dirty="0" err="1"/>
              <a:t>ideotypes</a:t>
            </a:r>
            <a:r>
              <a:rPr lang="en-US" dirty="0"/>
              <a:t> can be seen as a </a:t>
            </a:r>
            <a:r>
              <a:rPr lang="en-US" dirty="0" err="1"/>
              <a:t>multiobjective</a:t>
            </a:r>
            <a:r>
              <a:rPr lang="en-US" dirty="0"/>
              <a:t> optimization problem. </a:t>
            </a:r>
            <a:endParaRPr lang="fr-FR" dirty="0"/>
          </a:p>
          <a:p>
            <a:pPr>
              <a:spcBef>
                <a:spcPct val="0"/>
              </a:spcBef>
            </a:pPr>
            <a:r>
              <a:rPr lang="en-US" dirty="0"/>
              <a:t>The </a:t>
            </a:r>
            <a:r>
              <a:rPr lang="en-US" dirty="0" err="1"/>
              <a:t>multiobjective</a:t>
            </a:r>
            <a:r>
              <a:rPr lang="en-US" dirty="0"/>
              <a:t> optimization aims at minimizing a set of functions f1,…</a:t>
            </a:r>
            <a:r>
              <a:rPr lang="en-US" dirty="0" err="1"/>
              <a:t>fn</a:t>
            </a:r>
            <a:r>
              <a:rPr lang="en-US" dirty="0"/>
              <a:t> with respect to a set of constraints g1, g2, ….,</a:t>
            </a:r>
            <a:r>
              <a:rPr lang="en-US" dirty="0" err="1"/>
              <a:t>gk</a:t>
            </a:r>
            <a:r>
              <a:rPr lang="en-US" dirty="0"/>
              <a:t> on the decision variables (x1,x2,…………..</a:t>
            </a:r>
            <a:r>
              <a:rPr lang="en-US" dirty="0" err="1"/>
              <a:t>xp</a:t>
            </a:r>
            <a:r>
              <a:rPr lang="en-US" dirty="0"/>
              <a:t>). Constraints may be equalities or inequalities, bounds of decisions variables or more complicated.  </a:t>
            </a:r>
            <a:endParaRPr lang="fr-FR" dirty="0"/>
          </a:p>
          <a:p>
            <a:pPr>
              <a:spcBef>
                <a:spcPct val="0"/>
              </a:spcBef>
            </a:pPr>
            <a:r>
              <a:rPr lang="en-US" dirty="0"/>
              <a:t>Two principal types of approaches are dedicated to solve </a:t>
            </a:r>
            <a:r>
              <a:rPr lang="en-US" dirty="0" err="1"/>
              <a:t>multiobjective</a:t>
            </a:r>
            <a:r>
              <a:rPr lang="en-US" dirty="0"/>
              <a:t> problems. The first Approaches, by aggregation, which optimize a weighted combination of the different objective to optimize, as a single objective problem. The second class of resolution methods are said Pareto approaches. This class takes in consideration all the objectives. Then there is no order relation between solutions… </a:t>
            </a:r>
            <a:endParaRPr lang="fr-FR" dirty="0"/>
          </a:p>
          <a:p>
            <a:pPr>
              <a:spcBef>
                <a:spcPct val="0"/>
              </a:spcBef>
            </a:pPr>
            <a:r>
              <a:rPr lang="en-US" dirty="0"/>
              <a:t>We choose to use an approach of this last class for the design of innovative </a:t>
            </a:r>
            <a:r>
              <a:rPr lang="en-US" dirty="0" err="1"/>
              <a:t>ideotypes</a:t>
            </a:r>
            <a:r>
              <a:rPr lang="en-US" dirty="0"/>
              <a:t>, namely NSGA-II which is a </a:t>
            </a:r>
            <a:r>
              <a:rPr lang="en-US" dirty="0" err="1"/>
              <a:t>multiobjective</a:t>
            </a:r>
            <a:r>
              <a:rPr lang="en-US" dirty="0"/>
              <a:t> evolutionary algorithm developed by Deb et al. (2001). Indeed, </a:t>
            </a:r>
            <a:endParaRPr lang="fr-FR" dirty="0"/>
          </a:p>
          <a:p>
            <a:pPr>
              <a:spcBef>
                <a:spcPct val="0"/>
              </a:spcBef>
            </a:pPr>
            <a:r>
              <a:rPr lang="en-US" b="1" dirty="0"/>
              <a:t>The goals of MOEAs are: </a:t>
            </a:r>
            <a:endParaRPr lang="fr-FR" dirty="0"/>
          </a:p>
          <a:p>
            <a:pPr lvl="1">
              <a:spcBef>
                <a:spcPct val="0"/>
              </a:spcBef>
            </a:pPr>
            <a:r>
              <a:rPr lang="en-US" dirty="0"/>
              <a:t> Identify the Global Pareto-Optimal set of solutions</a:t>
            </a:r>
            <a:endParaRPr lang="fr-FR" dirty="0"/>
          </a:p>
          <a:p>
            <a:pPr lvl="1">
              <a:spcBef>
                <a:spcPct val="0"/>
              </a:spcBef>
            </a:pPr>
            <a:r>
              <a:rPr lang="en-US" dirty="0"/>
              <a:t> Find a sufficient coverage of that set</a:t>
            </a:r>
            <a:endParaRPr lang="fr-FR" dirty="0"/>
          </a:p>
          <a:p>
            <a:pPr lvl="1">
              <a:spcBef>
                <a:spcPct val="0"/>
              </a:spcBef>
            </a:pPr>
            <a:r>
              <a:rPr lang="en-US" dirty="0"/>
              <a:t> Find an even distribution of solutions</a:t>
            </a:r>
            <a:endParaRPr lang="fr-FR" dirty="0"/>
          </a:p>
          <a:p>
            <a:pPr>
              <a:spcBef>
                <a:spcPct val="0"/>
              </a:spcBef>
            </a:pPr>
            <a:r>
              <a:rPr lang="en-US" dirty="0"/>
              <a:t>Thus decision-maker will be provided with a large choice of solutions (</a:t>
            </a:r>
            <a:r>
              <a:rPr lang="en-US" dirty="0" err="1"/>
              <a:t>ideotypes</a:t>
            </a:r>
            <a:r>
              <a:rPr lang="en-US" dirty="0"/>
              <a:t> in our case) and can choose among them the more interesting for him. </a:t>
            </a:r>
            <a:endParaRPr lang="fr-FR" dirty="0"/>
          </a:p>
          <a:p>
            <a:pPr>
              <a:spcBef>
                <a:spcPct val="0"/>
              </a:spcBef>
            </a:pPr>
            <a:r>
              <a:rPr lang="en-US" dirty="0"/>
              <a:t>But before going in the detail of the NSGA-II principles and its use for our case study, let us first define an important concept for the MOEAs: the dominance relation between solutions. While, in a standard EA (aggregative approaches), an individual </a:t>
            </a:r>
            <a:r>
              <a:rPr lang="en-US" b="1" dirty="0"/>
              <a:t>A</a:t>
            </a:r>
            <a:r>
              <a:rPr lang="en-US" dirty="0"/>
              <a:t> is said to be better than an individual </a:t>
            </a:r>
            <a:r>
              <a:rPr lang="en-US" b="1" dirty="0"/>
              <a:t>B</a:t>
            </a:r>
            <a:r>
              <a:rPr lang="en-US" dirty="0"/>
              <a:t> if </a:t>
            </a:r>
            <a:r>
              <a:rPr lang="en-US" b="1" dirty="0"/>
              <a:t>A</a:t>
            </a:r>
            <a:r>
              <a:rPr lang="en-US" dirty="0"/>
              <a:t> has a higher fitness value than </a:t>
            </a:r>
            <a:r>
              <a:rPr lang="en-US" b="1" dirty="0"/>
              <a:t>B. </a:t>
            </a:r>
            <a:r>
              <a:rPr lang="en-US" dirty="0"/>
              <a:t>In a MOEA, an individual </a:t>
            </a:r>
            <a:r>
              <a:rPr lang="en-US" b="1" dirty="0"/>
              <a:t>A</a:t>
            </a:r>
            <a:r>
              <a:rPr lang="en-US" dirty="0"/>
              <a:t> is said to be better than an individual </a:t>
            </a:r>
            <a:r>
              <a:rPr lang="en-US" b="1" dirty="0"/>
              <a:t>B</a:t>
            </a:r>
            <a:r>
              <a:rPr lang="en-US" dirty="0"/>
              <a:t> if </a:t>
            </a:r>
            <a:r>
              <a:rPr lang="en-US" b="1" dirty="0"/>
              <a:t>A</a:t>
            </a:r>
            <a:r>
              <a:rPr lang="en-US" dirty="0"/>
              <a:t> </a:t>
            </a:r>
            <a:r>
              <a:rPr lang="en-US" b="1" i="1" dirty="0"/>
              <a:t>dominates</a:t>
            </a:r>
            <a:r>
              <a:rPr lang="en-US" dirty="0"/>
              <a:t> </a:t>
            </a:r>
            <a:r>
              <a:rPr lang="en-US" b="1" dirty="0"/>
              <a:t>B. </a:t>
            </a:r>
            <a:r>
              <a:rPr lang="en-US" dirty="0"/>
              <a:t>An individual </a:t>
            </a:r>
            <a:r>
              <a:rPr lang="en-US" b="1" dirty="0"/>
              <a:t>A</a:t>
            </a:r>
            <a:r>
              <a:rPr lang="en-US" dirty="0"/>
              <a:t> is said to dominate individual </a:t>
            </a:r>
            <a:r>
              <a:rPr lang="en-US" b="1" dirty="0"/>
              <a:t>B</a:t>
            </a:r>
            <a:r>
              <a:rPr lang="en-US" dirty="0"/>
              <a:t> if and only if:</a:t>
            </a:r>
            <a:endParaRPr lang="fr-FR" dirty="0"/>
          </a:p>
          <a:p>
            <a:pPr>
              <a:spcBef>
                <a:spcPct val="0"/>
              </a:spcBef>
            </a:pPr>
            <a:r>
              <a:rPr lang="en-US" b="1" dirty="0"/>
              <a:t>1. A</a:t>
            </a:r>
            <a:r>
              <a:rPr lang="en-US" dirty="0"/>
              <a:t> is no worse than </a:t>
            </a:r>
            <a:r>
              <a:rPr lang="en-US" b="1" dirty="0"/>
              <a:t>B</a:t>
            </a:r>
            <a:r>
              <a:rPr lang="en-US" dirty="0"/>
              <a:t> in all objectives</a:t>
            </a:r>
            <a:endParaRPr lang="fr-FR" dirty="0"/>
          </a:p>
          <a:p>
            <a:pPr>
              <a:spcBef>
                <a:spcPct val="0"/>
              </a:spcBef>
            </a:pPr>
            <a:r>
              <a:rPr lang="en-US" b="1" dirty="0"/>
              <a:t>2. A</a:t>
            </a:r>
            <a:r>
              <a:rPr lang="en-US" dirty="0"/>
              <a:t> is strictly better than </a:t>
            </a:r>
            <a:r>
              <a:rPr lang="en-US" b="1" dirty="0"/>
              <a:t>B</a:t>
            </a:r>
            <a:r>
              <a:rPr lang="en-US" dirty="0"/>
              <a:t> in at least one objective</a:t>
            </a:r>
            <a:endParaRPr lang="fr-FR" dirty="0"/>
          </a:p>
          <a:p>
            <a:pPr>
              <a:spcBef>
                <a:spcPct val="0"/>
              </a:spcBef>
            </a:pPr>
            <a:r>
              <a:rPr lang="en-US" dirty="0"/>
              <a:t> </a:t>
            </a:r>
            <a:endParaRPr lang="fr-FR" dirty="0"/>
          </a:p>
          <a:p>
            <a:pPr>
              <a:spcBef>
                <a:spcPct val="0"/>
              </a:spcBef>
            </a:pPr>
            <a:r>
              <a:rPr lang="en-US" dirty="0"/>
              <a:t>The NSGA-II uses this concept and was applied to generate the best combinations of parameters (</a:t>
            </a:r>
            <a:r>
              <a:rPr lang="en-US" dirty="0" err="1"/>
              <a:t>ideotypes</a:t>
            </a:r>
            <a:r>
              <a:rPr lang="en-US" dirty="0"/>
              <a:t> characteristics) which satisfy better our three criteria (Fresh mass, Sweetness, and crack density) and respect a set of defined constraints. For this, we used the Virtual fruit model to determine (calculate) the fitness of every individual in the population of solutions during the search process (over generations). The algorithm was performed a given number of generations and returned the best reachable population of </a:t>
            </a:r>
            <a:r>
              <a:rPr lang="en-US" dirty="0" err="1"/>
              <a:t>ideotypes</a:t>
            </a:r>
            <a:r>
              <a:rPr lang="en-US" dirty="0"/>
              <a:t>.  </a:t>
            </a:r>
            <a:endParaRPr lang="fr-FR" dirty="0"/>
          </a:p>
          <a:p>
            <a:pPr>
              <a:spcBef>
                <a:spcPct val="0"/>
              </a:spcBef>
            </a:pPr>
            <a:r>
              <a:rPr lang="en-US" b="1" dirty="0"/>
              <a:t>The NSGA-II algorithm is described below: </a:t>
            </a:r>
            <a:endParaRPr lang="fr-FR" dirty="0"/>
          </a:p>
          <a:p>
            <a:pPr>
              <a:spcBef>
                <a:spcPct val="0"/>
              </a:spcBef>
            </a:pPr>
            <a:r>
              <a:rPr lang="en-US" dirty="0"/>
              <a:t>Initialization – </a:t>
            </a:r>
            <a:endParaRPr lang="fr-FR" dirty="0"/>
          </a:p>
          <a:p>
            <a:pPr lvl="1">
              <a:spcBef>
                <a:spcPct val="0"/>
              </a:spcBef>
            </a:pPr>
            <a:r>
              <a:rPr lang="en-US" dirty="0"/>
              <a:t>Create initial population P</a:t>
            </a:r>
            <a:r>
              <a:rPr lang="en-US" baseline="-25000" dirty="0"/>
              <a:t>0</a:t>
            </a:r>
            <a:r>
              <a:rPr lang="en-US" dirty="0"/>
              <a:t> (randomly or by giving a recommended individuals) </a:t>
            </a:r>
            <a:endParaRPr lang="fr-FR" dirty="0"/>
          </a:p>
          <a:p>
            <a:pPr lvl="1">
              <a:spcBef>
                <a:spcPct val="0"/>
              </a:spcBef>
            </a:pPr>
            <a:r>
              <a:rPr lang="en-US" dirty="0"/>
              <a:t>Sort P</a:t>
            </a:r>
            <a:r>
              <a:rPr lang="en-US" baseline="-25000" dirty="0"/>
              <a:t>0</a:t>
            </a:r>
            <a:r>
              <a:rPr lang="en-US" dirty="0"/>
              <a:t> on the basis of non-domination (call our models) </a:t>
            </a:r>
            <a:endParaRPr lang="fr-FR" dirty="0"/>
          </a:p>
          <a:p>
            <a:pPr>
              <a:spcBef>
                <a:spcPct val="0"/>
              </a:spcBef>
            </a:pPr>
            <a:r>
              <a:rPr lang="en-US" i="1" u="sng" dirty="0"/>
              <a:t>Non-dominated sorting method:  </a:t>
            </a:r>
            <a:r>
              <a:rPr lang="en-US" dirty="0"/>
              <a:t>In order to sort a population of size N according to the level of non-domination, each solution is compared with every other solution in the population to find if it is dominated. At this stage, all individuals in the first non-dominated front are found (F1). In order to find individuals of the next front, the solutions of the first front are temporarily discounted and the above procedure is performed again (F2). The procedure is repeated to subsequent fronts (F3….). </a:t>
            </a:r>
            <a:endParaRPr lang="fr-FR" dirty="0"/>
          </a:p>
          <a:p>
            <a:pPr lvl="1">
              <a:spcBef>
                <a:spcPct val="0"/>
              </a:spcBef>
            </a:pPr>
            <a:r>
              <a:rPr lang="en-US" dirty="0"/>
              <a:t>Best level is level 1                             (F1)</a:t>
            </a:r>
            <a:endParaRPr lang="fr-FR" dirty="0"/>
          </a:p>
          <a:p>
            <a:pPr lvl="1">
              <a:spcBef>
                <a:spcPct val="0"/>
              </a:spcBef>
            </a:pPr>
            <a:r>
              <a:rPr lang="en-US" dirty="0"/>
              <a:t>Fitness is set to level number; lower number, higher fitness (next is F2, F3 and so on) </a:t>
            </a:r>
            <a:endParaRPr lang="fr-FR" dirty="0"/>
          </a:p>
          <a:p>
            <a:pPr lvl="1">
              <a:spcBef>
                <a:spcPct val="0"/>
              </a:spcBef>
            </a:pPr>
            <a:r>
              <a:rPr lang="en-US" dirty="0"/>
              <a:t>Binary Tournament Selection   (to select the better individuals those will participate to the reproduction : on those we apply mutation and recombination (crossover)) </a:t>
            </a:r>
            <a:endParaRPr lang="fr-FR" dirty="0"/>
          </a:p>
          <a:p>
            <a:pPr lvl="1">
              <a:spcBef>
                <a:spcPct val="0"/>
              </a:spcBef>
            </a:pPr>
            <a:r>
              <a:rPr lang="en-US" dirty="0"/>
              <a:t>Mutation and Recombination create Q</a:t>
            </a:r>
            <a:r>
              <a:rPr lang="en-US" baseline="-25000" dirty="0"/>
              <a:t>0   </a:t>
            </a:r>
            <a:endParaRPr lang="fr-FR" dirty="0"/>
          </a:p>
          <a:p>
            <a:pPr>
              <a:spcBef>
                <a:spcPct val="0"/>
              </a:spcBef>
            </a:pPr>
            <a:r>
              <a:rPr lang="en-US" u="sng" dirty="0"/>
              <a:t>Explanations of the next generations:</a:t>
            </a:r>
            <a:r>
              <a:rPr lang="en-US" dirty="0"/>
              <a:t> first, a combined a population </a:t>
            </a:r>
            <a:r>
              <a:rPr lang="en-US" dirty="0" err="1"/>
              <a:t>Rt</a:t>
            </a:r>
            <a:r>
              <a:rPr lang="en-US" dirty="0"/>
              <a:t> is formed from Pt and Qt. The population </a:t>
            </a:r>
            <a:r>
              <a:rPr lang="en-US" dirty="0" err="1"/>
              <a:t>Rt</a:t>
            </a:r>
            <a:r>
              <a:rPr lang="en-US" dirty="0"/>
              <a:t> </a:t>
            </a:r>
            <a:r>
              <a:rPr lang="en-US" dirty="0" err="1"/>
              <a:t>wil</a:t>
            </a:r>
            <a:r>
              <a:rPr lang="en-US" dirty="0"/>
              <a:t> be of size 2N, where N is the number of individuals of Pt and Qt. Then, the population </a:t>
            </a:r>
            <a:r>
              <a:rPr lang="en-US" dirty="0" err="1"/>
              <a:t>Rt</a:t>
            </a:r>
            <a:r>
              <a:rPr lang="en-US" dirty="0"/>
              <a:t> is sorted according to non-domination (see above).  Now, solutions belonging to the best non-dominated set F1 are of best solutions in the combined population and must emphasized more than any other solution in the combined population Rt. If the size of F1 is smaller than N, we definitely choose all members of the set F1 for the new population Pt+1. The remaining members of the population Pt+1 are chosen from subsequent non-dominated fronts in the order of their ranking. Thus, solutions from F2 are chosen next, followed by solutions from F3, and so on. This procedure is continued till no other set can be accommodated. Let us say that the set </a:t>
            </a:r>
            <a:r>
              <a:rPr lang="en-US" dirty="0" err="1"/>
              <a:t>Fl</a:t>
            </a:r>
            <a:r>
              <a:rPr lang="en-US" dirty="0"/>
              <a:t> (F3 on the figure) is the last non-dominated set beyond which no other set can be accommodated. In general, the count of solutions in all sets from F1 to </a:t>
            </a:r>
            <a:r>
              <a:rPr lang="en-US" dirty="0" err="1"/>
              <a:t>Fl</a:t>
            </a:r>
            <a:r>
              <a:rPr lang="en-US" dirty="0"/>
              <a:t> would be larger than the population size. To choose exactly N population members, we sort the solutions of the last front using the crowded comparison operator. This operator favors the solution which is located in a lesser crowded distance.  The new population Pt+1 of size N is now used for selection, crossover and mutation to create new population Qt+1 of size N.  </a:t>
            </a:r>
            <a:endParaRPr lang="fr-FR" dirty="0"/>
          </a:p>
          <a:p>
            <a:pPr>
              <a:spcBef>
                <a:spcPct val="0"/>
              </a:spcBef>
            </a:pPr>
            <a:r>
              <a:rPr lang="en-US" dirty="0"/>
              <a:t> </a:t>
            </a:r>
            <a:endParaRPr lang="fr-FR" dirty="0"/>
          </a:p>
          <a:p>
            <a:pPr>
              <a:spcBef>
                <a:spcPct val="0"/>
              </a:spcBef>
            </a:pPr>
            <a:endParaRPr lang="en-US" dirty="0"/>
          </a:p>
        </p:txBody>
      </p:sp>
      <p:sp>
        <p:nvSpPr>
          <p:cNvPr id="65540" name="Espace réservé du numéro de diapositive 3"/>
          <p:cNvSpPr txBox="1">
            <a:spLocks noGrp="1"/>
          </p:cNvSpPr>
          <p:nvPr/>
        </p:nvSpPr>
        <p:spPr bwMode="auto">
          <a:xfrm>
            <a:off x="3851344" y="9433326"/>
            <a:ext cx="2946347" cy="494767"/>
          </a:xfrm>
          <a:prstGeom prst="rect">
            <a:avLst/>
          </a:prstGeom>
          <a:noFill/>
          <a:ln w="9525">
            <a:noFill/>
            <a:miter lim="800000"/>
            <a:headEnd/>
            <a:tailEnd/>
          </a:ln>
        </p:spPr>
        <p:txBody>
          <a:bodyPr lIns="91077" tIns="45539" rIns="91077" bIns="45539" anchor="b"/>
          <a:lstStyle/>
          <a:p>
            <a:pPr algn="r" defTabSz="911170"/>
            <a:fld id="{D8EDBC30-9C56-4AF3-BD1F-9F6D9F3513D1}" type="slidenum">
              <a:rPr lang="fr-FR" sz="1200">
                <a:latin typeface="Calibri" pitchFamily="34" charset="0"/>
              </a:rPr>
              <a:pPr algn="r" defTabSz="911170"/>
              <a:t>8</a:t>
            </a:fld>
            <a:endParaRPr lang="fr-FR" sz="1200">
              <a:latin typeface="Calibri" pitchFamily="34" charset="0"/>
            </a:endParaRPr>
          </a:p>
        </p:txBody>
      </p:sp>
    </p:spTree>
    <p:extLst>
      <p:ext uri="{BB962C8B-B14F-4D97-AF65-F5344CB8AC3E}">
        <p14:creationId xmlns:p14="http://schemas.microsoft.com/office/powerpoint/2010/main" val="406521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Des</a:t>
            </a:r>
            <a:r>
              <a:rPr lang="fr-FR" baseline="0" dirty="0" smtClean="0"/>
              <a:t> explications de certaines notions s’impose: </a:t>
            </a:r>
          </a:p>
          <a:p>
            <a:r>
              <a:rPr lang="fr-FR" baseline="0" dirty="0" smtClean="0"/>
              <a:t>1)la non-dominance: Contrairement au cas où l’on agrège les critères comme pour le calcul des moyennes à l’école, ici on va comparer les critères deux à deux. Par exemple, si on cherche à minimiser f1 et f2 sur la figure en couleur A et B dominent C. A et B sont incomparables par ce que chacun est meilleur sur un de deux critères. </a:t>
            </a:r>
          </a:p>
          <a:p>
            <a:r>
              <a:rPr lang="fr-FR" baseline="0" dirty="0" smtClean="0"/>
              <a:t>2) la </a:t>
            </a:r>
            <a:r>
              <a:rPr lang="fr-FR" baseline="0" dirty="0" err="1" smtClean="0"/>
              <a:t>crowding</a:t>
            </a:r>
            <a:r>
              <a:rPr lang="fr-FR" baseline="0" dirty="0" smtClean="0"/>
              <a:t> distance (une  mesure de surpeuplement d’une zone) utilisée pour favoriser la diversité de solutions. On préférera une solution singulière (isolée) qu’une solution trop entourée </a:t>
            </a:r>
            <a:r>
              <a:rPr lang="fr-FR" baseline="0" dirty="0" err="1" smtClean="0"/>
              <a:t>qaund</a:t>
            </a:r>
            <a:r>
              <a:rPr lang="fr-FR" baseline="0" dirty="0" smtClean="0"/>
              <a:t> elles présentent les mêmes performances.</a:t>
            </a:r>
            <a:endParaRPr lang="fr-FR" dirty="0"/>
          </a:p>
        </p:txBody>
      </p:sp>
      <p:sp>
        <p:nvSpPr>
          <p:cNvPr id="4" name="Espace réservé du numéro de diapositive 3"/>
          <p:cNvSpPr>
            <a:spLocks noGrp="1"/>
          </p:cNvSpPr>
          <p:nvPr>
            <p:ph type="sldNum" sz="quarter" idx="10"/>
          </p:nvPr>
        </p:nvSpPr>
        <p:spPr/>
        <p:txBody>
          <a:bodyPr/>
          <a:lstStyle/>
          <a:p>
            <a:fld id="{7D15D90E-AE4E-46F6-8A71-D84F344CAB5F}"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1167671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655F1E0-C249-4A3E-B177-247DAA7C7FEE}" type="slidenum">
              <a:rPr lang="fr-FR" smtClean="0">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736800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a:ln/>
        </p:spPr>
      </p:sp>
      <p:sp>
        <p:nvSpPr>
          <p:cNvPr id="26627" name="Espace réservé des commentaires 2"/>
          <p:cNvSpPr>
            <a:spLocks noGrp="1"/>
          </p:cNvSpPr>
          <p:nvPr>
            <p:ph type="body" idx="1"/>
          </p:nvPr>
        </p:nvSpPr>
        <p:spPr>
          <a:noFill/>
          <a:ln/>
        </p:spPr>
        <p:txBody>
          <a:bodyPr/>
          <a:lstStyle/>
          <a:p>
            <a:pPr eaLnBrk="1" hangingPunct="1"/>
            <a:r>
              <a:rPr lang="fr-FR" dirty="0" smtClean="0"/>
              <a:t>Parler des sorties de ce modèle : qualité organoleptique,</a:t>
            </a:r>
            <a:r>
              <a:rPr lang="fr-FR" baseline="0" dirty="0" smtClean="0"/>
              <a:t> potentiel de conservation, ….</a:t>
            </a:r>
          </a:p>
          <a:p>
            <a:pPr eaLnBrk="1" hangingPunct="1"/>
            <a:r>
              <a:rPr lang="fr-FR" baseline="0" dirty="0" smtClean="0"/>
              <a:t>Ce modèle peut être utilisé pour évaluer des scénarios techniques </a:t>
            </a:r>
            <a:endParaRPr lang="fr-FR" dirty="0" smtClean="0"/>
          </a:p>
        </p:txBody>
      </p:sp>
      <p:sp>
        <p:nvSpPr>
          <p:cNvPr id="26628" name="Espace réservé du numéro de diapositive 3"/>
          <p:cNvSpPr>
            <a:spLocks noGrp="1"/>
          </p:cNvSpPr>
          <p:nvPr>
            <p:ph type="sldNum" sz="quarter" idx="5"/>
          </p:nvPr>
        </p:nvSpPr>
        <p:spPr>
          <a:noFill/>
        </p:spPr>
        <p:txBody>
          <a:bodyPr/>
          <a:lstStyle/>
          <a:p>
            <a:fld id="{AD5CE1CB-3A39-4B69-9585-BA9F2F2A51F6}" type="slidenum">
              <a:rPr lang="fr-FR" smtClean="0"/>
              <a:pPr/>
              <a:t>11</a:t>
            </a:fld>
            <a:endParaRPr lang="fr-FR" smtClean="0"/>
          </a:p>
        </p:txBody>
      </p:sp>
    </p:spTree>
    <p:extLst>
      <p:ext uri="{BB962C8B-B14F-4D97-AF65-F5344CB8AC3E}">
        <p14:creationId xmlns:p14="http://schemas.microsoft.com/office/powerpoint/2010/main" val="93860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345" eaLnBrk="0" fontAlgn="base" hangingPunct="0">
              <a:spcBef>
                <a:spcPct val="30000"/>
              </a:spcBef>
              <a:spcAft>
                <a:spcPct val="0"/>
              </a:spcAft>
              <a:defRPr/>
            </a:pPr>
            <a:r>
              <a:rPr lang="fr-FR" dirty="0" smtClean="0"/>
              <a:t>0 à 7% vert</a:t>
            </a:r>
            <a:br>
              <a:rPr lang="fr-FR" dirty="0" smtClean="0"/>
            </a:br>
            <a:r>
              <a:rPr lang="fr-FR" dirty="0" smtClean="0"/>
              <a:t>de 7 à 14% orange</a:t>
            </a:r>
            <a:br>
              <a:rPr lang="fr-FR" dirty="0" smtClean="0"/>
            </a:br>
            <a:r>
              <a:rPr lang="fr-FR" dirty="0" smtClean="0"/>
              <a:t>de 14 à 20% Rouge</a:t>
            </a:r>
          </a:p>
          <a:p>
            <a:pPr defTabSz="914345" eaLnBrk="0" fontAlgn="base" hangingPunct="0">
              <a:spcBef>
                <a:spcPct val="30000"/>
              </a:spcBef>
              <a:spcAft>
                <a:spcPct val="0"/>
              </a:spcAft>
              <a:defRPr/>
            </a:pPr>
            <a:endParaRPr lang="fr-FR" dirty="0" smtClean="0"/>
          </a:p>
          <a:p>
            <a:pPr defTabSz="914345" eaLnBrk="0" fontAlgn="base" hangingPunct="0">
              <a:spcBef>
                <a:spcPct val="30000"/>
              </a:spcBef>
              <a:spcAft>
                <a:spcPct val="0"/>
              </a:spcAft>
              <a:defRPr/>
            </a:pPr>
            <a:r>
              <a:rPr lang="fr-FR" dirty="0" smtClean="0"/>
              <a:t>Faible charge: 4 fruits sur 20 pousses</a:t>
            </a:r>
            <a:br>
              <a:rPr lang="fr-FR" dirty="0" smtClean="0"/>
            </a:br>
            <a:r>
              <a:rPr lang="fr-FR" dirty="0" smtClean="0"/>
              <a:t>Forte charge: 20 </a:t>
            </a:r>
            <a:r>
              <a:rPr lang="fr-FR" dirty="0" err="1" smtClean="0"/>
              <a:t>fruis</a:t>
            </a:r>
            <a:r>
              <a:rPr lang="fr-FR" dirty="0" smtClean="0"/>
              <a:t> sur 20 pousses</a:t>
            </a:r>
          </a:p>
          <a:p>
            <a:pPr defTabSz="914345" eaLnBrk="0" fontAlgn="base" hangingPunct="0">
              <a:spcBef>
                <a:spcPct val="30000"/>
              </a:spcBef>
              <a:spcAft>
                <a:spcPct val="0"/>
              </a:spcAft>
              <a:defRPr/>
            </a:pPr>
            <a:endParaRPr lang="fr-FR" dirty="0" smtClean="0"/>
          </a:p>
          <a:p>
            <a:pPr defTabSz="914345" eaLnBrk="0" fontAlgn="base" hangingPunct="0">
              <a:spcBef>
                <a:spcPct val="30000"/>
              </a:spcBef>
              <a:spcAft>
                <a:spcPct val="0"/>
              </a:spcAft>
              <a:defRPr/>
            </a:pPr>
            <a:r>
              <a:rPr lang="fr-FR" dirty="0" smtClean="0"/>
              <a:t>Oui c'est bon sauf pour le nombre d'</a:t>
            </a:r>
            <a:r>
              <a:rPr lang="fr-FR" dirty="0" err="1" smtClean="0"/>
              <a:t>idéotypes</a:t>
            </a:r>
            <a:r>
              <a:rPr lang="fr-FR" dirty="0" smtClean="0"/>
              <a:t> testés (400 *2* 1500 =1.200.000 au moins)!</a:t>
            </a:r>
          </a:p>
          <a:p>
            <a:pPr defTabSz="914345" eaLnBrk="0" fontAlgn="base" hangingPunct="0">
              <a:spcBef>
                <a:spcPct val="30000"/>
              </a:spcBef>
              <a:spcAft>
                <a:spcPct val="0"/>
              </a:spcAft>
              <a:defRPr/>
            </a:pPr>
            <a:endParaRPr lang="fr-FR" dirty="0" smtClean="0"/>
          </a:p>
          <a:p>
            <a:pPr defTabSz="914345" eaLnBrk="0" fontAlgn="base" hangingPunct="0">
              <a:spcBef>
                <a:spcPct val="30000"/>
              </a:spcBef>
              <a:spcAft>
                <a:spcPct val="0"/>
              </a:spcAft>
              <a:defRPr/>
            </a:pPr>
            <a:r>
              <a:rPr lang="fr-FR" dirty="0" smtClean="0"/>
              <a:t>La question abordée</a:t>
            </a:r>
            <a:r>
              <a:rPr lang="fr-FR" baseline="0" dirty="0" smtClean="0"/>
              <a:t> ici est celle de la conception assistée par modèles d’</a:t>
            </a:r>
            <a:r>
              <a:rPr lang="fr-FR" baseline="0" dirty="0" err="1" smtClean="0"/>
              <a:t>idéotypes</a:t>
            </a:r>
            <a:r>
              <a:rPr lang="fr-FR" baseline="0" dirty="0" smtClean="0"/>
              <a:t> moins sensible à la moniliose chez le pêcher via l’optimisation de l’interaction </a:t>
            </a:r>
            <a:r>
              <a:rPr lang="fr-FR" baseline="0" dirty="0" err="1" smtClean="0"/>
              <a:t>GxExP</a:t>
            </a:r>
            <a:r>
              <a:rPr lang="fr-FR" baseline="0" dirty="0" smtClean="0"/>
              <a:t>. Cette maladie peut entrainer 30-40% de perte de récolte. </a:t>
            </a:r>
          </a:p>
          <a:p>
            <a:pPr defTabSz="914345" eaLnBrk="0" fontAlgn="base" hangingPunct="0">
              <a:spcBef>
                <a:spcPct val="30000"/>
              </a:spcBef>
              <a:spcAft>
                <a:spcPct val="0"/>
              </a:spcAft>
              <a:defRPr/>
            </a:pPr>
            <a:r>
              <a:rPr lang="fr-FR" baseline="0" dirty="0" smtClean="0"/>
              <a:t>Pour ce faire, nous avions utilisé le modèle fruit virtuel (échelle rameau) et l’avions couplé à NSGA-II (un algorithme génétique </a:t>
            </a:r>
            <a:r>
              <a:rPr lang="fr-FR" baseline="0" dirty="0" err="1" smtClean="0"/>
              <a:t>multiojectif</a:t>
            </a:r>
            <a:r>
              <a:rPr lang="fr-FR" baseline="0" dirty="0" smtClean="0"/>
              <a:t>). Le modèle FV a été sujet d’un analyse sensibilité sur l’ensemble de ces paramètres afin d’identifier ceux qui sont génotype-dépendants (supposés indépendants de l’environnement). 6 paramètres ont été ainsi identifiés comme ayant le plus d’effet sur les trois sorties d’intérêt qui sont: la masse fraiche, la </a:t>
            </a:r>
            <a:r>
              <a:rPr lang="fr-FR" baseline="0" dirty="0" err="1" smtClean="0"/>
              <a:t>sweetness</a:t>
            </a:r>
            <a:r>
              <a:rPr lang="fr-FR" baseline="0" dirty="0" smtClean="0"/>
              <a:t>, et la surface des cracks (entrée des spores monilia). </a:t>
            </a:r>
          </a:p>
          <a:p>
            <a:pPr defTabSz="914345" eaLnBrk="0" fontAlgn="base" hangingPunct="0">
              <a:spcBef>
                <a:spcPct val="30000"/>
              </a:spcBef>
              <a:spcAft>
                <a:spcPct val="0"/>
              </a:spcAft>
              <a:defRPr/>
            </a:pPr>
            <a:r>
              <a:rPr lang="fr-FR" baseline="0" dirty="0" smtClean="0"/>
              <a:t>Nous avions donc utilisé NSGA-II (entre autres) pour trouver des jeux de paramètres qui maximise la MF et la </a:t>
            </a:r>
            <a:r>
              <a:rPr lang="fr-FR" baseline="0" dirty="0" err="1" smtClean="0"/>
              <a:t>sweetness</a:t>
            </a:r>
            <a:r>
              <a:rPr lang="fr-FR" baseline="0" dirty="0" smtClean="0"/>
              <a:t> et minimise la surface des cracks. Des contraintes de bornes sur les trois critères ont été prises en compte (par ex. on accepte pas plus de 20% de cracks sur la surface de fruits). </a:t>
            </a:r>
          </a:p>
          <a:p>
            <a:pPr defTabSz="914345" eaLnBrk="0" fontAlgn="base" hangingPunct="0">
              <a:spcBef>
                <a:spcPct val="30000"/>
              </a:spcBef>
              <a:spcAft>
                <a:spcPct val="0"/>
              </a:spcAft>
              <a:defRPr/>
            </a:pPr>
            <a:r>
              <a:rPr lang="fr-FR" baseline="0" dirty="0" smtClean="0"/>
              <a:t>Quatre scénarios résultant de la combinaison de deux modalités pour l’irrigation et la charge en fruits (</a:t>
            </a:r>
            <a:r>
              <a:rPr lang="fr-FR" baseline="0" dirty="0" err="1" smtClean="0"/>
              <a:t>Bienirrigué_ChargeFaible</a:t>
            </a:r>
            <a:r>
              <a:rPr lang="fr-FR" baseline="0" dirty="0" smtClean="0"/>
              <a:t>; Bien </a:t>
            </a:r>
            <a:r>
              <a:rPr lang="fr-FR" baseline="0" dirty="0" err="1" smtClean="0"/>
              <a:t>irrigué_ChargeForte</a:t>
            </a:r>
            <a:r>
              <a:rPr lang="fr-FR" baseline="0" dirty="0" smtClean="0"/>
              <a:t>, </a:t>
            </a:r>
            <a:r>
              <a:rPr lang="fr-FR" baseline="0" dirty="0" err="1" smtClean="0"/>
              <a:t>Stress_CFaible</a:t>
            </a:r>
            <a:r>
              <a:rPr lang="fr-FR" baseline="0" dirty="0" smtClean="0"/>
              <a:t>, </a:t>
            </a:r>
            <a:r>
              <a:rPr lang="fr-FR" baseline="0" dirty="0" err="1" smtClean="0"/>
              <a:t>Stress_Cforte</a:t>
            </a:r>
            <a:r>
              <a:rPr lang="fr-FR" baseline="0" dirty="0" smtClean="0"/>
              <a:t>) ont été considérés. L’optimisation est faite sous chaque scénario à part! </a:t>
            </a:r>
          </a:p>
          <a:p>
            <a:pPr defTabSz="914345" eaLnBrk="0" fontAlgn="base" hangingPunct="0">
              <a:spcBef>
                <a:spcPct val="30000"/>
              </a:spcBef>
              <a:spcAft>
                <a:spcPct val="0"/>
              </a:spcAf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0DD2E591-2EED-46F1-B27F-BE91ED2667BB}" type="slidenum">
              <a:rPr lang="fr-FR" smtClean="0"/>
              <a:pPr>
                <a:defRPr/>
              </a:pPr>
              <a:t>13</a:t>
            </a:fld>
            <a:endParaRPr lang="fr-FR"/>
          </a:p>
        </p:txBody>
      </p:sp>
    </p:spTree>
    <p:extLst>
      <p:ext uri="{BB962C8B-B14F-4D97-AF65-F5344CB8AC3E}">
        <p14:creationId xmlns:p14="http://schemas.microsoft.com/office/powerpoint/2010/main" val="114991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345" eaLnBrk="0" fontAlgn="base" hangingPunct="0">
              <a:spcBef>
                <a:spcPct val="30000"/>
              </a:spcBef>
              <a:spcAft>
                <a:spcPct val="0"/>
              </a:spcAft>
              <a:defRPr/>
            </a:pPr>
            <a:r>
              <a:rPr lang="fr-FR" dirty="0" smtClean="0"/>
              <a:t>0 à 7% vert</a:t>
            </a:r>
            <a:br>
              <a:rPr lang="fr-FR" dirty="0" smtClean="0"/>
            </a:br>
            <a:r>
              <a:rPr lang="fr-FR" dirty="0" smtClean="0"/>
              <a:t>de 7 à 14% orange</a:t>
            </a:r>
            <a:br>
              <a:rPr lang="fr-FR" dirty="0" smtClean="0"/>
            </a:br>
            <a:r>
              <a:rPr lang="fr-FR" dirty="0" smtClean="0"/>
              <a:t>de 14 à 20% Rouge</a:t>
            </a:r>
          </a:p>
          <a:p>
            <a:pPr defTabSz="914345" eaLnBrk="0" fontAlgn="base" hangingPunct="0">
              <a:spcBef>
                <a:spcPct val="30000"/>
              </a:spcBef>
              <a:spcAft>
                <a:spcPct val="0"/>
              </a:spcAft>
              <a:defRPr/>
            </a:pPr>
            <a:endParaRPr lang="fr-FR" dirty="0" smtClean="0"/>
          </a:p>
          <a:p>
            <a:pPr defTabSz="914345" eaLnBrk="0" fontAlgn="base" hangingPunct="0">
              <a:spcBef>
                <a:spcPct val="30000"/>
              </a:spcBef>
              <a:spcAft>
                <a:spcPct val="0"/>
              </a:spcAft>
              <a:defRPr/>
            </a:pPr>
            <a:r>
              <a:rPr lang="fr-FR" dirty="0" smtClean="0"/>
              <a:t>Faible charge: 4 fruits sur 20 pousses</a:t>
            </a:r>
            <a:br>
              <a:rPr lang="fr-FR" dirty="0" smtClean="0"/>
            </a:br>
            <a:r>
              <a:rPr lang="fr-FR" dirty="0" smtClean="0"/>
              <a:t>Forte charge: 20 </a:t>
            </a:r>
            <a:r>
              <a:rPr lang="fr-FR" dirty="0" err="1" smtClean="0"/>
              <a:t>fruis</a:t>
            </a:r>
            <a:r>
              <a:rPr lang="fr-FR" dirty="0" smtClean="0"/>
              <a:t> sur 20 pousses</a:t>
            </a:r>
          </a:p>
          <a:p>
            <a:pPr defTabSz="914345" eaLnBrk="0" fontAlgn="base" hangingPunct="0">
              <a:spcBef>
                <a:spcPct val="30000"/>
              </a:spcBef>
              <a:spcAft>
                <a:spcPct val="0"/>
              </a:spcAft>
              <a:defRPr/>
            </a:pPr>
            <a:endParaRPr lang="fr-FR" dirty="0" smtClean="0"/>
          </a:p>
          <a:p>
            <a:pPr defTabSz="914345" eaLnBrk="0" fontAlgn="base" hangingPunct="0">
              <a:spcBef>
                <a:spcPct val="30000"/>
              </a:spcBef>
              <a:spcAft>
                <a:spcPct val="0"/>
              </a:spcAft>
              <a:defRPr/>
            </a:pPr>
            <a:endParaRPr lang="fr-FR" dirty="0" smtClean="0"/>
          </a:p>
          <a:p>
            <a:pPr defTabSz="914345" eaLnBrk="0" fontAlgn="base" hangingPunct="0">
              <a:spcBef>
                <a:spcPct val="30000"/>
              </a:spcBef>
              <a:spcAft>
                <a:spcPct val="0"/>
              </a:spcAft>
              <a:defRPr/>
            </a:pPr>
            <a:r>
              <a:rPr lang="fr-FR" dirty="0" smtClean="0"/>
              <a:t>Ici</a:t>
            </a:r>
            <a:r>
              <a:rPr lang="fr-FR" baseline="0" dirty="0" smtClean="0"/>
              <a:t>, on présente les résultats pour les quatre scénarios dans l’espace des critères. On voit que des génotypes adaptés à chaque scénario existent et que jouer sur la charge en fruits est mieux que d’avoir recours au stress pour contrôler la maladie!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0DD2E591-2EED-46F1-B27F-BE91ED2667BB}" type="slidenum">
              <a:rPr lang="fr-FR" smtClean="0"/>
              <a:pPr>
                <a:defRPr/>
              </a:pPr>
              <a:t>14</a:t>
            </a:fld>
            <a:endParaRPr lang="fr-FR"/>
          </a:p>
        </p:txBody>
      </p:sp>
    </p:spTree>
    <p:extLst>
      <p:ext uri="{BB962C8B-B14F-4D97-AF65-F5344CB8AC3E}">
        <p14:creationId xmlns:p14="http://schemas.microsoft.com/office/powerpoint/2010/main" val="114991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Well</a:t>
            </a:r>
            <a:r>
              <a:rPr lang="fr-FR" dirty="0"/>
              <a:t>-</a:t>
            </a:r>
            <a:r>
              <a:rPr lang="fr-FR" dirty="0" err="1"/>
              <a:t>Irrigated</a:t>
            </a:r>
            <a:r>
              <a:rPr lang="fr-FR" dirty="0"/>
              <a:t>  High and </a:t>
            </a:r>
            <a:r>
              <a:rPr lang="fr-FR" dirty="0" err="1"/>
              <a:t>low</a:t>
            </a:r>
            <a:r>
              <a:rPr lang="fr-FR" dirty="0"/>
              <a:t> </a:t>
            </a:r>
            <a:r>
              <a:rPr lang="fr-FR" dirty="0" err="1"/>
              <a:t>crop</a:t>
            </a:r>
            <a:r>
              <a:rPr lang="fr-FR" dirty="0"/>
              <a:t> </a:t>
            </a:r>
          </a:p>
          <a:p>
            <a:r>
              <a:rPr lang="fr-FR" dirty="0"/>
              <a:t>Water-</a:t>
            </a:r>
            <a:r>
              <a:rPr lang="fr-FR" dirty="0" err="1"/>
              <a:t>deficit</a:t>
            </a:r>
            <a:r>
              <a:rPr lang="fr-FR" dirty="0"/>
              <a:t> </a:t>
            </a:r>
          </a:p>
          <a:p>
            <a:endParaRPr lang="fr-FR" dirty="0"/>
          </a:p>
          <a:p>
            <a:endParaRPr lang="fr-FR" dirty="0"/>
          </a:p>
          <a:p>
            <a:endParaRPr lang="fr-FR" dirty="0"/>
          </a:p>
          <a:p>
            <a:r>
              <a:rPr lang="fr-FR" dirty="0" err="1"/>
              <a:t>res</a:t>
            </a:r>
            <a:r>
              <a:rPr lang="fr-FR" dirty="0"/>
              <a:t> = </a:t>
            </a:r>
            <a:r>
              <a:rPr lang="fr-FR" dirty="0" err="1"/>
              <a:t>mopsocd_r</a:t>
            </a:r>
            <a:r>
              <a:rPr lang="fr-FR" dirty="0"/>
              <a:t>(</a:t>
            </a:r>
          </a:p>
          <a:p>
            <a:r>
              <a:rPr lang="fr-FR" dirty="0" err="1"/>
              <a:t>fruitvirt_eval</a:t>
            </a:r>
            <a:r>
              <a:rPr lang="fr-FR" dirty="0"/>
              <a:t>,             # fonction qui évalue chaque particule </a:t>
            </a:r>
          </a:p>
          <a:p>
            <a:r>
              <a:rPr lang="fr-FR" dirty="0" err="1"/>
              <a:t>idim</a:t>
            </a:r>
            <a:r>
              <a:rPr lang="fr-FR" dirty="0"/>
              <a:t>=6,                     # nombre de variables de décision </a:t>
            </a:r>
          </a:p>
          <a:p>
            <a:r>
              <a:rPr lang="fr-FR" dirty="0" err="1"/>
              <a:t>odim</a:t>
            </a:r>
            <a:r>
              <a:rPr lang="fr-FR" dirty="0"/>
              <a:t>=3,                     # nombre de critères </a:t>
            </a:r>
          </a:p>
          <a:p>
            <a:r>
              <a:rPr lang="fr-FR" dirty="0" err="1"/>
              <a:t>generations</a:t>
            </a:r>
            <a:r>
              <a:rPr lang="fr-FR" dirty="0"/>
              <a:t>=400,            # nombre de générations (itérations) </a:t>
            </a:r>
          </a:p>
          <a:p>
            <a:r>
              <a:rPr lang="fr-FR" dirty="0" err="1"/>
              <a:t>popsize</a:t>
            </a:r>
            <a:r>
              <a:rPr lang="fr-FR" dirty="0"/>
              <a:t>=100,	          # taille de l’essaim particulaire </a:t>
            </a:r>
          </a:p>
          <a:p>
            <a:r>
              <a:rPr lang="fr-FR" dirty="0" err="1"/>
              <a:t>mprob</a:t>
            </a:r>
            <a:r>
              <a:rPr lang="fr-FR" dirty="0"/>
              <a:t>=0.1,                  # probabilité de mutation   		</a:t>
            </a:r>
          </a:p>
          <a:p>
            <a:r>
              <a:rPr lang="fr-FR" dirty="0" err="1"/>
              <a:t>lower.bounds</a:t>
            </a:r>
            <a:r>
              <a:rPr lang="fr-FR" dirty="0"/>
              <a:t>=</a:t>
            </a:r>
            <a:r>
              <a:rPr lang="fr-FR" dirty="0" err="1"/>
              <a:t>xMin</a:t>
            </a:r>
            <a:r>
              <a:rPr lang="fr-FR" dirty="0"/>
              <a:t>,          # bornes inférieures des variables de</a:t>
            </a:r>
          </a:p>
          <a:p>
            <a:r>
              <a:rPr lang="fr-FR" dirty="0"/>
              <a:t>   		décision </a:t>
            </a:r>
          </a:p>
          <a:p>
            <a:r>
              <a:rPr lang="fr-FR" dirty="0" err="1"/>
              <a:t>upper.bounds</a:t>
            </a:r>
            <a:r>
              <a:rPr lang="fr-FR" dirty="0"/>
              <a:t>=</a:t>
            </a:r>
            <a:r>
              <a:rPr lang="fr-FR" dirty="0" err="1"/>
              <a:t>xMax</a:t>
            </a:r>
            <a:r>
              <a:rPr lang="fr-FR" dirty="0"/>
              <a:t>, 		 # bornes supérieures des variables de</a:t>
            </a:r>
          </a:p>
          <a:p>
            <a:r>
              <a:rPr lang="fr-FR" dirty="0"/>
              <a:t> 	   		  décision </a:t>
            </a:r>
          </a:p>
          <a:p>
            <a:r>
              <a:rPr lang="fr-FR" dirty="0" err="1"/>
              <a:t>constraints</a:t>
            </a:r>
            <a:r>
              <a:rPr lang="fr-FR" dirty="0"/>
              <a:t>=</a:t>
            </a:r>
            <a:r>
              <a:rPr lang="fr-FR" dirty="0" err="1"/>
              <a:t>fruitvirt_const</a:t>
            </a:r>
            <a:r>
              <a:rPr lang="fr-FR" dirty="0"/>
              <a:t>, # fonction qui évalue les contraintes </a:t>
            </a:r>
          </a:p>
          <a:p>
            <a:r>
              <a:rPr lang="fr-FR" dirty="0" err="1"/>
              <a:t>archive_size</a:t>
            </a:r>
            <a:r>
              <a:rPr lang="fr-FR" dirty="0"/>
              <a:t>=100,		     # taille de l’archive </a:t>
            </a:r>
          </a:p>
          <a:p>
            <a:r>
              <a:rPr lang="fr-FR" dirty="0" err="1"/>
              <a:t>optimization</a:t>
            </a:r>
            <a:r>
              <a:rPr lang="fr-FR" dirty="0"/>
              <a:t>=0,              # 0 si minimisation, 1 sinon  </a:t>
            </a:r>
          </a:p>
          <a:p>
            <a:r>
              <a:rPr lang="fr-FR" dirty="0" err="1"/>
              <a:t>cdim</a:t>
            </a:r>
            <a:r>
              <a:rPr lang="fr-FR" dirty="0"/>
              <a:t>=6                       # nombre de contraintes  </a:t>
            </a:r>
          </a:p>
          <a:p>
            <a:r>
              <a:rPr lang="fr-FR" dirty="0"/>
              <a:t> </a:t>
            </a:r>
          </a:p>
          <a:p>
            <a:r>
              <a:rPr lang="fr-FR" dirty="0"/>
              <a:t>)</a:t>
            </a:r>
          </a:p>
          <a:p>
            <a:endParaRPr lang="fr-FR" dirty="0"/>
          </a:p>
        </p:txBody>
      </p:sp>
      <p:sp>
        <p:nvSpPr>
          <p:cNvPr id="4" name="Espace réservé du numéro de diapositive 3"/>
          <p:cNvSpPr>
            <a:spLocks noGrp="1"/>
          </p:cNvSpPr>
          <p:nvPr>
            <p:ph type="sldNum" sz="quarter" idx="10"/>
          </p:nvPr>
        </p:nvSpPr>
        <p:spPr/>
        <p:txBody>
          <a:bodyPr/>
          <a:lstStyle/>
          <a:p>
            <a:fld id="{7D15D90E-AE4E-46F6-8A71-D84F344CAB5F}" type="slidenum">
              <a:rPr lang="fr-FR" smtClean="0">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3596051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EA5B34A-C67E-4A86-9AD6-760D19FB20ED}" type="datetimeFigureOut">
              <a:rPr lang="fr-FR" smtClean="0"/>
              <a:t>20/03/2017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841A99-8EBE-49CA-A747-94AF1AF66EA1}" type="slidenum">
              <a:rPr lang="fr-FR" smtClean="0"/>
              <a:t>‹N°›</a:t>
            </a:fld>
            <a:endParaRPr lang="fr-FR"/>
          </a:p>
        </p:txBody>
      </p:sp>
    </p:spTree>
    <p:extLst>
      <p:ext uri="{BB962C8B-B14F-4D97-AF65-F5344CB8AC3E}">
        <p14:creationId xmlns:p14="http://schemas.microsoft.com/office/powerpoint/2010/main" val="1123504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A5B34A-C67E-4A86-9AD6-760D19FB20ED}" type="datetimeFigureOut">
              <a:rPr lang="fr-FR" smtClean="0"/>
              <a:t>20/03/2017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841A99-8EBE-49CA-A747-94AF1AF66EA1}" type="slidenum">
              <a:rPr lang="fr-FR" smtClean="0"/>
              <a:t>‹N°›</a:t>
            </a:fld>
            <a:endParaRPr lang="fr-FR"/>
          </a:p>
        </p:txBody>
      </p:sp>
    </p:spTree>
    <p:extLst>
      <p:ext uri="{BB962C8B-B14F-4D97-AF65-F5344CB8AC3E}">
        <p14:creationId xmlns:p14="http://schemas.microsoft.com/office/powerpoint/2010/main" val="97531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A5B34A-C67E-4A86-9AD6-760D19FB20ED}" type="datetimeFigureOut">
              <a:rPr lang="fr-FR" smtClean="0"/>
              <a:t>20/03/2017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841A99-8EBE-49CA-A747-94AF1AF66EA1}" type="slidenum">
              <a:rPr lang="fr-FR" smtClean="0"/>
              <a:t>‹N°›</a:t>
            </a:fld>
            <a:endParaRPr lang="fr-FR"/>
          </a:p>
        </p:txBody>
      </p:sp>
    </p:spTree>
    <p:extLst>
      <p:ext uri="{BB962C8B-B14F-4D97-AF65-F5344CB8AC3E}">
        <p14:creationId xmlns:p14="http://schemas.microsoft.com/office/powerpoint/2010/main" val="1995668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495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71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24300"/>
            <a:ext cx="4038600" cy="2171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a:xfrm>
            <a:off x="457200" y="6248400"/>
            <a:ext cx="2133600" cy="457200"/>
          </a:xfrm>
          <a:prstGeom prst="rect">
            <a:avLst/>
          </a:prstGeom>
        </p:spPr>
        <p:txBody>
          <a:bodyPr/>
          <a:lstStyle>
            <a:lvl1pPr>
              <a:defRPr/>
            </a:lvl1pPr>
          </a:lstStyle>
          <a:p>
            <a:endParaRPr lang="en-US">
              <a:solidFill>
                <a:prstClr val="black">
                  <a:tint val="75000"/>
                </a:prstClr>
              </a:solidFill>
            </a:endParaRPr>
          </a:p>
        </p:txBody>
      </p:sp>
      <p:sp>
        <p:nvSpPr>
          <p:cNvPr id="7" name="Espace réservé du pied de page 6"/>
          <p:cNvSpPr>
            <a:spLocks noGrp="1"/>
          </p:cNvSpPr>
          <p:nvPr>
            <p:ph type="ftr" sz="quarter" idx="11"/>
          </p:nvPr>
        </p:nvSpPr>
        <p:spPr>
          <a:xfrm>
            <a:off x="3124200" y="6248400"/>
            <a:ext cx="2895600" cy="457200"/>
          </a:xfrm>
          <a:prstGeom prst="rect">
            <a:avLst/>
          </a:prstGeom>
        </p:spPr>
        <p:txBody>
          <a:bodyPr/>
          <a:lstStyle>
            <a:lvl1pPr>
              <a:defRPr/>
            </a:lvl1pPr>
          </a:lstStyle>
          <a:p>
            <a:endParaRPr lang="en-US">
              <a:solidFill>
                <a:prstClr val="black">
                  <a:tint val="75000"/>
                </a:prstClr>
              </a:solidFill>
            </a:endParaRPr>
          </a:p>
        </p:txBody>
      </p:sp>
      <p:sp>
        <p:nvSpPr>
          <p:cNvPr id="8" name="Espace réservé du numéro de diapositive 7"/>
          <p:cNvSpPr>
            <a:spLocks noGrp="1"/>
          </p:cNvSpPr>
          <p:nvPr>
            <p:ph type="sldNum" sz="quarter" idx="12"/>
          </p:nvPr>
        </p:nvSpPr>
        <p:spPr>
          <a:xfrm>
            <a:off x="6553200" y="6248400"/>
            <a:ext cx="2133600" cy="457200"/>
          </a:xfrm>
          <a:prstGeom prst="rect">
            <a:avLst/>
          </a:prstGeom>
        </p:spPr>
        <p:txBody>
          <a:bodyPr/>
          <a:lstStyle>
            <a:lvl1pPr>
              <a:defRPr/>
            </a:lvl1pPr>
          </a:lstStyle>
          <a:p>
            <a:fld id="{449D3B13-C2DA-4361-86BE-35CC9E7BB3A9}" type="slidenum">
              <a:rPr lang="en-US">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71000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A5B34A-C67E-4A86-9AD6-760D19FB20ED}" type="datetimeFigureOut">
              <a:rPr lang="fr-FR" smtClean="0"/>
              <a:t>20/03/2017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841A99-8EBE-49CA-A747-94AF1AF66EA1}" type="slidenum">
              <a:rPr lang="fr-FR" smtClean="0"/>
              <a:t>‹N°›</a:t>
            </a:fld>
            <a:endParaRPr lang="fr-FR"/>
          </a:p>
        </p:txBody>
      </p:sp>
    </p:spTree>
    <p:extLst>
      <p:ext uri="{BB962C8B-B14F-4D97-AF65-F5344CB8AC3E}">
        <p14:creationId xmlns:p14="http://schemas.microsoft.com/office/powerpoint/2010/main" val="931227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EA5B34A-C67E-4A86-9AD6-760D19FB20ED}" type="datetimeFigureOut">
              <a:rPr lang="fr-FR" smtClean="0"/>
              <a:t>20/03/2017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841A99-8EBE-49CA-A747-94AF1AF66EA1}" type="slidenum">
              <a:rPr lang="fr-FR" smtClean="0"/>
              <a:t>‹N°›</a:t>
            </a:fld>
            <a:endParaRPr lang="fr-FR"/>
          </a:p>
        </p:txBody>
      </p:sp>
    </p:spTree>
    <p:extLst>
      <p:ext uri="{BB962C8B-B14F-4D97-AF65-F5344CB8AC3E}">
        <p14:creationId xmlns:p14="http://schemas.microsoft.com/office/powerpoint/2010/main" val="237366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EA5B34A-C67E-4A86-9AD6-760D19FB20ED}" type="datetimeFigureOut">
              <a:rPr lang="fr-FR" smtClean="0"/>
              <a:t>20/03/2017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0841A99-8EBE-49CA-A747-94AF1AF66EA1}" type="slidenum">
              <a:rPr lang="fr-FR" smtClean="0"/>
              <a:t>‹N°›</a:t>
            </a:fld>
            <a:endParaRPr lang="fr-FR"/>
          </a:p>
        </p:txBody>
      </p:sp>
    </p:spTree>
    <p:extLst>
      <p:ext uri="{BB962C8B-B14F-4D97-AF65-F5344CB8AC3E}">
        <p14:creationId xmlns:p14="http://schemas.microsoft.com/office/powerpoint/2010/main" val="3264687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EA5B34A-C67E-4A86-9AD6-760D19FB20ED}" type="datetimeFigureOut">
              <a:rPr lang="fr-FR" smtClean="0"/>
              <a:t>20/03/2017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0841A99-8EBE-49CA-A747-94AF1AF66EA1}" type="slidenum">
              <a:rPr lang="fr-FR" smtClean="0"/>
              <a:t>‹N°›</a:t>
            </a:fld>
            <a:endParaRPr lang="fr-FR"/>
          </a:p>
        </p:txBody>
      </p:sp>
    </p:spTree>
    <p:extLst>
      <p:ext uri="{BB962C8B-B14F-4D97-AF65-F5344CB8AC3E}">
        <p14:creationId xmlns:p14="http://schemas.microsoft.com/office/powerpoint/2010/main" val="2896804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EA5B34A-C67E-4A86-9AD6-760D19FB20ED}" type="datetimeFigureOut">
              <a:rPr lang="fr-FR" smtClean="0"/>
              <a:t>20/03/2017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0841A99-8EBE-49CA-A747-94AF1AF66EA1}" type="slidenum">
              <a:rPr lang="fr-FR" smtClean="0"/>
              <a:t>‹N°›</a:t>
            </a:fld>
            <a:endParaRPr lang="fr-FR"/>
          </a:p>
        </p:txBody>
      </p:sp>
    </p:spTree>
    <p:extLst>
      <p:ext uri="{BB962C8B-B14F-4D97-AF65-F5344CB8AC3E}">
        <p14:creationId xmlns:p14="http://schemas.microsoft.com/office/powerpoint/2010/main" val="3670003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EA5B34A-C67E-4A86-9AD6-760D19FB20ED}" type="datetimeFigureOut">
              <a:rPr lang="fr-FR" smtClean="0"/>
              <a:t>20/03/2017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0841A99-8EBE-49CA-A747-94AF1AF66EA1}" type="slidenum">
              <a:rPr lang="fr-FR" smtClean="0"/>
              <a:t>‹N°›</a:t>
            </a:fld>
            <a:endParaRPr lang="fr-FR"/>
          </a:p>
        </p:txBody>
      </p:sp>
    </p:spTree>
    <p:extLst>
      <p:ext uri="{BB962C8B-B14F-4D97-AF65-F5344CB8AC3E}">
        <p14:creationId xmlns:p14="http://schemas.microsoft.com/office/powerpoint/2010/main" val="276017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EA5B34A-C67E-4A86-9AD6-760D19FB20ED}" type="datetimeFigureOut">
              <a:rPr lang="fr-FR" smtClean="0"/>
              <a:t>20/03/2017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0841A99-8EBE-49CA-A747-94AF1AF66EA1}" type="slidenum">
              <a:rPr lang="fr-FR" smtClean="0"/>
              <a:t>‹N°›</a:t>
            </a:fld>
            <a:endParaRPr lang="fr-FR"/>
          </a:p>
        </p:txBody>
      </p:sp>
    </p:spTree>
    <p:extLst>
      <p:ext uri="{BB962C8B-B14F-4D97-AF65-F5344CB8AC3E}">
        <p14:creationId xmlns:p14="http://schemas.microsoft.com/office/powerpoint/2010/main" val="82913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EA5B34A-C67E-4A86-9AD6-760D19FB20ED}" type="datetimeFigureOut">
              <a:rPr lang="fr-FR" smtClean="0"/>
              <a:t>20/03/2017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0841A99-8EBE-49CA-A747-94AF1AF66EA1}" type="slidenum">
              <a:rPr lang="fr-FR" smtClean="0"/>
              <a:t>‹N°›</a:t>
            </a:fld>
            <a:endParaRPr lang="fr-FR"/>
          </a:p>
        </p:txBody>
      </p:sp>
    </p:spTree>
    <p:extLst>
      <p:ext uri="{BB962C8B-B14F-4D97-AF65-F5344CB8AC3E}">
        <p14:creationId xmlns:p14="http://schemas.microsoft.com/office/powerpoint/2010/main" val="3528614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5B34A-C67E-4A86-9AD6-760D19FB20ED}" type="datetimeFigureOut">
              <a:rPr lang="fr-FR" smtClean="0"/>
              <a:t>20/03/2017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841A99-8EBE-49CA-A747-94AF1AF66EA1}" type="slidenum">
              <a:rPr lang="fr-FR" smtClean="0"/>
              <a:t>‹N°›</a:t>
            </a:fld>
            <a:endParaRPr lang="fr-FR"/>
          </a:p>
        </p:txBody>
      </p:sp>
    </p:spTree>
    <p:extLst>
      <p:ext uri="{BB962C8B-B14F-4D97-AF65-F5344CB8AC3E}">
        <p14:creationId xmlns:p14="http://schemas.microsoft.com/office/powerpoint/2010/main" val="1235895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wmf"/></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www.google.co.uk/url?sa=i&amp;rct=j&amp;q=&amp;esrc=s&amp;frm=1&amp;source=images&amp;cd=&amp;cad=rja&amp;docid=sO-3uTlBjGqzfM&amp;tbnid=LTxGltStzKZyoM:&amp;ved=0CAUQjRw&amp;url=http://www2.ca.uky.edu/entomology/entfacts/ef203.asp&amp;ei=U1VlUu2JK_Go0wWCgIGoCg&amp;bvm=bv.54934254,d.d2k&amp;psig=AFQjCNGLV9wEDIzaikaenmUGjFjR6eU6KA&amp;ust=1382459050179906" TargetMode="External"/><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10"/>
          <p:cNvSpPr txBox="1">
            <a:spLocks noChangeArrowheads="1"/>
          </p:cNvSpPr>
          <p:nvPr/>
        </p:nvSpPr>
        <p:spPr bwMode="auto">
          <a:xfrm>
            <a:off x="1649295" y="2019300"/>
            <a:ext cx="5699656" cy="1943100"/>
          </a:xfrm>
          <a:prstGeom prst="rect">
            <a:avLst/>
          </a:prstGeom>
          <a:solidFill>
            <a:srgbClr val="006600"/>
          </a:solidFill>
          <a:ln w="9525">
            <a:noFill/>
            <a:miter lim="800000"/>
            <a:headEnd/>
            <a:tailEnd/>
          </a:ln>
          <a:effectLst>
            <a:glow rad="63500">
              <a:schemeClr val="accent3">
                <a:satMod val="175000"/>
                <a:alpha val="40000"/>
              </a:schemeClr>
            </a:glow>
            <a:softEdge rad="63500"/>
          </a:effectLst>
          <a:scene3d>
            <a:camera prst="orthographicFront"/>
            <a:lightRig rig="threePt" dir="t"/>
          </a:scene3d>
          <a:sp3d>
            <a:bevelT/>
          </a:sp3d>
        </p:spPr>
        <p:txBody>
          <a:bodyPr anchor="ctr"/>
          <a:lstStyle/>
          <a:p>
            <a:pPr algn="ctr"/>
            <a:r>
              <a:rPr lang="fr-FR" sz="3000" dirty="0" smtClean="0">
                <a:solidFill>
                  <a:prstClr val="white"/>
                </a:solidFill>
                <a:latin typeface="+mj-lt"/>
                <a:ea typeface="Khmer UI" pitchFamily="34" charset="0"/>
                <a:cs typeface="Arial" pitchFamily="34" charset="0"/>
              </a:rPr>
              <a:t>Optimisation multicritère et conception d’</a:t>
            </a:r>
            <a:r>
              <a:rPr lang="fr-FR" sz="3000" dirty="0" err="1" smtClean="0">
                <a:solidFill>
                  <a:prstClr val="white"/>
                </a:solidFill>
                <a:latin typeface="+mj-lt"/>
                <a:ea typeface="Khmer UI" pitchFamily="34" charset="0"/>
                <a:cs typeface="Arial" pitchFamily="34" charset="0"/>
              </a:rPr>
              <a:t>idéotypes</a:t>
            </a:r>
            <a:endParaRPr lang="fr-FR" sz="3000" dirty="0">
              <a:solidFill>
                <a:prstClr val="white"/>
              </a:solidFill>
              <a:latin typeface="+mj-lt"/>
              <a:ea typeface="Khmer UI" pitchFamily="34" charset="0"/>
              <a:cs typeface="Arial" pitchFamily="34" charset="0"/>
            </a:endParaRPr>
          </a:p>
        </p:txBody>
      </p:sp>
      <p:sp>
        <p:nvSpPr>
          <p:cNvPr id="28" name="Text Box 24"/>
          <p:cNvSpPr txBox="1">
            <a:spLocks noChangeArrowheads="1"/>
          </p:cNvSpPr>
          <p:nvPr/>
        </p:nvSpPr>
        <p:spPr bwMode="auto">
          <a:xfrm>
            <a:off x="1562473" y="4593545"/>
            <a:ext cx="5786478" cy="1002184"/>
          </a:xfrm>
          <a:prstGeom prst="rect">
            <a:avLst/>
          </a:prstGeom>
          <a:noFill/>
          <a:ln w="9525">
            <a:noFill/>
            <a:miter lim="800000"/>
            <a:headEnd/>
            <a:tailEnd/>
          </a:ln>
        </p:spPr>
        <p:txBody>
          <a:bodyPr anchor="ctr"/>
          <a:lstStyle/>
          <a:p>
            <a:pPr algn="ctr"/>
            <a:r>
              <a:rPr lang="fr-FR" sz="1600" dirty="0" smtClean="0">
                <a:solidFill>
                  <a:srgbClr val="006600"/>
                </a:solidFill>
                <a:cs typeface="Arial" pitchFamily="34" charset="0"/>
              </a:rPr>
              <a:t>Mohamed-Mahmoud MEMMAH, PSH Avignon</a:t>
            </a:r>
          </a:p>
          <a:p>
            <a:pPr algn="ctr"/>
            <a:r>
              <a:rPr lang="fr-FR" sz="1600" dirty="0" smtClean="0">
                <a:solidFill>
                  <a:srgbClr val="FF0000"/>
                </a:solidFill>
                <a:cs typeface="Arial" pitchFamily="34" charset="0"/>
              </a:rPr>
              <a:t>En collaboration avec:</a:t>
            </a:r>
          </a:p>
          <a:p>
            <a:pPr algn="ctr"/>
            <a:r>
              <a:rPr lang="fr-FR" sz="1600" dirty="0" smtClean="0">
                <a:solidFill>
                  <a:srgbClr val="FF0000"/>
                </a:solidFill>
                <a:cs typeface="Arial" pitchFamily="34" charset="0"/>
              </a:rPr>
              <a:t>M. </a:t>
            </a:r>
            <a:r>
              <a:rPr lang="fr-FR" sz="1600" dirty="0" err="1" smtClean="0">
                <a:solidFill>
                  <a:srgbClr val="FF0000"/>
                </a:solidFill>
                <a:cs typeface="Arial" pitchFamily="34" charset="0"/>
              </a:rPr>
              <a:t>Génard</a:t>
            </a:r>
            <a:r>
              <a:rPr lang="fr-FR" sz="1600" dirty="0" smtClean="0">
                <a:solidFill>
                  <a:srgbClr val="FF0000"/>
                </a:solidFill>
                <a:cs typeface="Arial" pitchFamily="34" charset="0"/>
              </a:rPr>
              <a:t>, F. </a:t>
            </a:r>
            <a:r>
              <a:rPr lang="fr-FR" sz="1600" dirty="0" err="1" smtClean="0">
                <a:solidFill>
                  <a:srgbClr val="FF0000"/>
                </a:solidFill>
                <a:cs typeface="Arial" pitchFamily="34" charset="0"/>
              </a:rPr>
              <a:t>Lescourret</a:t>
            </a:r>
            <a:r>
              <a:rPr lang="fr-FR" sz="1600" dirty="0" smtClean="0">
                <a:solidFill>
                  <a:srgbClr val="FF0000"/>
                </a:solidFill>
                <a:cs typeface="Arial" pitchFamily="34" charset="0"/>
              </a:rPr>
              <a:t>, N. Bertin, B. </a:t>
            </a:r>
            <a:r>
              <a:rPr lang="fr-FR" sz="1600" dirty="0" err="1" smtClean="0">
                <a:solidFill>
                  <a:srgbClr val="FF0000"/>
                </a:solidFill>
                <a:cs typeface="Arial" pitchFamily="34" charset="0"/>
              </a:rPr>
              <a:t>Quilot</a:t>
            </a:r>
            <a:r>
              <a:rPr lang="fr-FR" sz="1600" dirty="0" smtClean="0">
                <a:solidFill>
                  <a:srgbClr val="FF0000"/>
                </a:solidFill>
                <a:cs typeface="Arial" pitchFamily="34" charset="0"/>
              </a:rPr>
              <a:t>, ….</a:t>
            </a:r>
            <a:endParaRPr lang="fr-FR" sz="1600" dirty="0">
              <a:solidFill>
                <a:srgbClr val="FF0000"/>
              </a:solidFill>
              <a:cs typeface="Arial" pitchFamily="34" charset="0"/>
            </a:endParaRPr>
          </a:p>
        </p:txBody>
      </p:sp>
    </p:spTree>
    <p:extLst>
      <p:ext uri="{BB962C8B-B14F-4D97-AF65-F5344CB8AC3E}">
        <p14:creationId xmlns:p14="http://schemas.microsoft.com/office/powerpoint/2010/main" val="3414147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94"/>
          <p:cNvGrpSpPr>
            <a:grpSpLocks/>
          </p:cNvGrpSpPr>
          <p:nvPr/>
        </p:nvGrpSpPr>
        <p:grpSpPr bwMode="auto">
          <a:xfrm>
            <a:off x="27474" y="1911026"/>
            <a:ext cx="5808960" cy="4199481"/>
            <a:chOff x="2541588" y="992188"/>
            <a:chExt cx="6532562" cy="4722812"/>
          </a:xfrm>
        </p:grpSpPr>
        <p:pic>
          <p:nvPicPr>
            <p:cNvPr id="9" name="Picture 5" descr="image1"/>
            <p:cNvPicPr>
              <a:picLocks noChangeAspect="1" noChangeArrowheads="1"/>
            </p:cNvPicPr>
            <p:nvPr/>
          </p:nvPicPr>
          <p:blipFill>
            <a:blip r:embed="rId3" cstate="print"/>
            <a:srcRect/>
            <a:stretch>
              <a:fillRect/>
            </a:stretch>
          </p:blipFill>
          <p:spPr bwMode="auto">
            <a:xfrm>
              <a:off x="5445125" y="1411288"/>
              <a:ext cx="1420813" cy="1717675"/>
            </a:xfrm>
            <a:prstGeom prst="rect">
              <a:avLst/>
            </a:prstGeom>
            <a:noFill/>
            <a:ln w="9525">
              <a:noFill/>
              <a:miter lim="800000"/>
              <a:headEnd/>
              <a:tailEnd/>
            </a:ln>
          </p:spPr>
        </p:pic>
        <p:pic>
          <p:nvPicPr>
            <p:cNvPr id="10" name="Picture 6" descr="image2"/>
            <p:cNvPicPr>
              <a:picLocks noChangeAspect="1" noChangeArrowheads="1"/>
            </p:cNvPicPr>
            <p:nvPr/>
          </p:nvPicPr>
          <p:blipFill>
            <a:blip r:embed="rId4" cstate="print">
              <a:lum bright="-6000"/>
            </a:blip>
            <a:srcRect/>
            <a:stretch>
              <a:fillRect/>
            </a:stretch>
          </p:blipFill>
          <p:spPr bwMode="auto">
            <a:xfrm>
              <a:off x="5270500" y="3248025"/>
              <a:ext cx="1778000" cy="1778000"/>
            </a:xfrm>
            <a:prstGeom prst="rect">
              <a:avLst/>
            </a:prstGeom>
            <a:noFill/>
            <a:ln w="9525">
              <a:noFill/>
              <a:miter lim="800000"/>
              <a:headEnd/>
              <a:tailEnd/>
            </a:ln>
          </p:spPr>
        </p:pic>
        <p:grpSp>
          <p:nvGrpSpPr>
            <p:cNvPr id="3" name="Group 5"/>
            <p:cNvGrpSpPr>
              <a:grpSpLocks/>
            </p:cNvGrpSpPr>
            <p:nvPr/>
          </p:nvGrpSpPr>
          <p:grpSpPr bwMode="auto">
            <a:xfrm>
              <a:off x="3916363" y="3267075"/>
              <a:ext cx="2089150" cy="2152788"/>
              <a:chOff x="1501" y="1661"/>
              <a:chExt cx="1196" cy="1552"/>
            </a:xfrm>
          </p:grpSpPr>
          <p:sp>
            <p:nvSpPr>
              <p:cNvPr id="32" name="Arc 49"/>
              <p:cNvSpPr>
                <a:spLocks/>
              </p:cNvSpPr>
              <p:nvPr/>
            </p:nvSpPr>
            <p:spPr bwMode="auto">
              <a:xfrm rot="5400000">
                <a:off x="2176" y="2575"/>
                <a:ext cx="544" cy="49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cap="rnd">
                <a:solidFill>
                  <a:schemeClr val="accent2"/>
                </a:solidFill>
                <a:prstDash val="sysDot"/>
                <a:round/>
                <a:headEnd/>
                <a:tailEnd type="triangle" w="med" len="med"/>
              </a:ln>
            </p:spPr>
            <p:txBody>
              <a:bodyPr rot="10800000" vert="eaVert" wrap="none" anchor="ctr"/>
              <a:lstStyle/>
              <a:p>
                <a:endParaRPr lang="fr-FR">
                  <a:solidFill>
                    <a:prstClr val="black"/>
                  </a:solidFill>
                </a:endParaRPr>
              </a:p>
            </p:txBody>
          </p:sp>
          <p:sp>
            <p:nvSpPr>
              <p:cNvPr id="33" name="Rectangle 52"/>
              <p:cNvSpPr>
                <a:spLocks noChangeArrowheads="1"/>
              </p:cNvSpPr>
              <p:nvPr/>
            </p:nvSpPr>
            <p:spPr bwMode="auto">
              <a:xfrm>
                <a:off x="1501" y="2976"/>
                <a:ext cx="798" cy="237"/>
              </a:xfrm>
              <a:prstGeom prst="rect">
                <a:avLst/>
              </a:prstGeom>
              <a:noFill/>
              <a:ln w="9525">
                <a:noFill/>
                <a:miter lim="800000"/>
                <a:headEnd/>
                <a:tailEnd/>
              </a:ln>
            </p:spPr>
            <p:txBody>
              <a:bodyPr>
                <a:spAutoFit/>
              </a:bodyPr>
              <a:lstStyle/>
              <a:p>
                <a:r>
                  <a:rPr lang="fr-FR" sz="1300" dirty="0">
                    <a:solidFill>
                      <a:srgbClr val="0033CC"/>
                    </a:solidFill>
                  </a:rPr>
                  <a:t>transpiration</a:t>
                </a:r>
              </a:p>
            </p:txBody>
          </p:sp>
          <p:sp>
            <p:nvSpPr>
              <p:cNvPr id="34" name="Arc 53"/>
              <p:cNvSpPr>
                <a:spLocks/>
              </p:cNvSpPr>
              <p:nvPr/>
            </p:nvSpPr>
            <p:spPr bwMode="auto">
              <a:xfrm rot="1711922" flipH="1" flipV="1">
                <a:off x="1663" y="1661"/>
                <a:ext cx="491" cy="1269"/>
              </a:xfrm>
              <a:custGeom>
                <a:avLst/>
                <a:gdLst>
                  <a:gd name="T0" fmla="*/ 0 w 21275"/>
                  <a:gd name="T1" fmla="*/ 0 h 21587"/>
                  <a:gd name="T2" fmla="*/ 0 w 21275"/>
                  <a:gd name="T3" fmla="*/ 0 h 21587"/>
                  <a:gd name="T4" fmla="*/ 0 w 21275"/>
                  <a:gd name="T5" fmla="*/ 0 h 21587"/>
                  <a:gd name="T6" fmla="*/ 0 60000 65536"/>
                  <a:gd name="T7" fmla="*/ 0 60000 65536"/>
                  <a:gd name="T8" fmla="*/ 0 60000 65536"/>
                  <a:gd name="T9" fmla="*/ 0 w 21275"/>
                  <a:gd name="T10" fmla="*/ 0 h 21587"/>
                  <a:gd name="T11" fmla="*/ 21275 w 21275"/>
                  <a:gd name="T12" fmla="*/ 21587 h 21587"/>
                </a:gdLst>
                <a:ahLst/>
                <a:cxnLst>
                  <a:cxn ang="T6">
                    <a:pos x="T0" y="T1"/>
                  </a:cxn>
                  <a:cxn ang="T7">
                    <a:pos x="T2" y="T3"/>
                  </a:cxn>
                  <a:cxn ang="T8">
                    <a:pos x="T4" y="T5"/>
                  </a:cxn>
                </a:cxnLst>
                <a:rect l="T9" t="T10" r="T11" b="T12"/>
                <a:pathLst>
                  <a:path w="21275" h="21587" fill="none" extrusionOk="0">
                    <a:moveTo>
                      <a:pt x="748" y="-1"/>
                    </a:moveTo>
                    <a:cubicBezTo>
                      <a:pt x="10949" y="353"/>
                      <a:pt x="19510" y="7800"/>
                      <a:pt x="21274" y="17854"/>
                    </a:cubicBezTo>
                  </a:path>
                  <a:path w="21275" h="21587" stroke="0" extrusionOk="0">
                    <a:moveTo>
                      <a:pt x="748" y="-1"/>
                    </a:moveTo>
                    <a:cubicBezTo>
                      <a:pt x="10949" y="353"/>
                      <a:pt x="19510" y="7800"/>
                      <a:pt x="21274" y="17854"/>
                    </a:cubicBezTo>
                    <a:lnTo>
                      <a:pt x="0" y="21587"/>
                    </a:lnTo>
                    <a:close/>
                  </a:path>
                </a:pathLst>
              </a:custGeom>
              <a:noFill/>
              <a:ln w="28575" cap="rnd">
                <a:solidFill>
                  <a:schemeClr val="accent2"/>
                </a:solidFill>
                <a:prstDash val="sysDot"/>
                <a:round/>
                <a:headEnd/>
                <a:tailEnd type="triangle" w="med" len="med"/>
              </a:ln>
            </p:spPr>
            <p:txBody>
              <a:bodyPr rot="10800000" wrap="none" anchor="ctr"/>
              <a:lstStyle/>
              <a:p>
                <a:endParaRPr lang="fr-FR">
                  <a:solidFill>
                    <a:prstClr val="black"/>
                  </a:solidFill>
                </a:endParaRPr>
              </a:p>
            </p:txBody>
          </p:sp>
        </p:grpSp>
        <p:sp>
          <p:nvSpPr>
            <p:cNvPr id="12" name="Line 63"/>
            <p:cNvSpPr>
              <a:spLocks noChangeShapeType="1"/>
            </p:cNvSpPr>
            <p:nvPr/>
          </p:nvSpPr>
          <p:spPr bwMode="auto">
            <a:xfrm>
              <a:off x="5230813" y="1281113"/>
              <a:ext cx="576262" cy="431800"/>
            </a:xfrm>
            <a:prstGeom prst="line">
              <a:avLst/>
            </a:prstGeom>
            <a:noFill/>
            <a:ln w="28575">
              <a:solidFill>
                <a:schemeClr val="tx1"/>
              </a:solidFill>
              <a:round/>
              <a:headEnd/>
              <a:tailEnd type="triangle" w="med" len="med"/>
            </a:ln>
          </p:spPr>
          <p:txBody>
            <a:bodyPr/>
            <a:lstStyle/>
            <a:p>
              <a:endParaRPr lang="fr-FR">
                <a:solidFill>
                  <a:prstClr val="black"/>
                </a:solidFill>
              </a:endParaRPr>
            </a:p>
          </p:txBody>
        </p:sp>
        <p:sp>
          <p:nvSpPr>
            <p:cNvPr id="13" name="Line 64"/>
            <p:cNvSpPr>
              <a:spLocks noChangeShapeType="1"/>
            </p:cNvSpPr>
            <p:nvPr/>
          </p:nvSpPr>
          <p:spPr bwMode="auto">
            <a:xfrm flipH="1">
              <a:off x="6527800" y="1281113"/>
              <a:ext cx="576263" cy="431800"/>
            </a:xfrm>
            <a:prstGeom prst="line">
              <a:avLst/>
            </a:prstGeom>
            <a:noFill/>
            <a:ln w="28575">
              <a:solidFill>
                <a:schemeClr val="tx1"/>
              </a:solidFill>
              <a:round/>
              <a:headEnd/>
              <a:tailEnd type="triangle" w="med" len="med"/>
            </a:ln>
          </p:spPr>
          <p:txBody>
            <a:bodyPr/>
            <a:lstStyle/>
            <a:p>
              <a:endParaRPr lang="fr-FR">
                <a:solidFill>
                  <a:prstClr val="black"/>
                </a:solidFill>
              </a:endParaRPr>
            </a:p>
          </p:txBody>
        </p:sp>
        <p:pic>
          <p:nvPicPr>
            <p:cNvPr id="14" name="Picture 35" descr="M"/>
            <p:cNvPicPr>
              <a:picLocks noChangeAspect="1" noChangeArrowheads="1"/>
            </p:cNvPicPr>
            <p:nvPr/>
          </p:nvPicPr>
          <p:blipFill>
            <a:blip r:embed="rId5" cstate="print"/>
            <a:srcRect/>
            <a:stretch>
              <a:fillRect/>
            </a:stretch>
          </p:blipFill>
          <p:spPr bwMode="auto">
            <a:xfrm>
              <a:off x="8281988" y="3848100"/>
              <a:ext cx="792162" cy="504825"/>
            </a:xfrm>
            <a:prstGeom prst="rect">
              <a:avLst/>
            </a:prstGeom>
            <a:noFill/>
            <a:ln w="28575">
              <a:solidFill>
                <a:srgbClr val="DDDDDD"/>
              </a:solidFill>
              <a:miter lim="800000"/>
              <a:headEnd/>
              <a:tailEnd/>
            </a:ln>
          </p:spPr>
        </p:pic>
        <p:sp>
          <p:nvSpPr>
            <p:cNvPr id="15" name="Arc 56"/>
            <p:cNvSpPr>
              <a:spLocks/>
            </p:cNvSpPr>
            <p:nvPr/>
          </p:nvSpPr>
          <p:spPr bwMode="auto">
            <a:xfrm flipH="1">
              <a:off x="6632575" y="4064000"/>
              <a:ext cx="1871663" cy="1296988"/>
            </a:xfrm>
            <a:custGeom>
              <a:avLst/>
              <a:gdLst>
                <a:gd name="T0" fmla="*/ 0 w 21600"/>
                <a:gd name="T1" fmla="*/ 0 h 41433"/>
                <a:gd name="T2" fmla="*/ 0 w 21600"/>
                <a:gd name="T3" fmla="*/ 0 h 41433"/>
                <a:gd name="T4" fmla="*/ 0 w 21600"/>
                <a:gd name="T5" fmla="*/ 0 h 41433"/>
                <a:gd name="T6" fmla="*/ 0 60000 65536"/>
                <a:gd name="T7" fmla="*/ 0 60000 65536"/>
                <a:gd name="T8" fmla="*/ 0 60000 65536"/>
                <a:gd name="T9" fmla="*/ 0 w 21600"/>
                <a:gd name="T10" fmla="*/ 0 h 41433"/>
                <a:gd name="T11" fmla="*/ 21600 w 21600"/>
                <a:gd name="T12" fmla="*/ 41433 h 41433"/>
              </a:gdLst>
              <a:ahLst/>
              <a:cxnLst>
                <a:cxn ang="T6">
                  <a:pos x="T0" y="T1"/>
                </a:cxn>
                <a:cxn ang="T7">
                  <a:pos x="T2" y="T3"/>
                </a:cxn>
                <a:cxn ang="T8">
                  <a:pos x="T4" y="T5"/>
                </a:cxn>
              </a:cxnLst>
              <a:rect l="T9" t="T10" r="T11" b="T12"/>
              <a:pathLst>
                <a:path w="21600" h="41433" fill="none" extrusionOk="0">
                  <a:moveTo>
                    <a:pt x="-1" y="0"/>
                  </a:moveTo>
                  <a:cubicBezTo>
                    <a:pt x="11929" y="0"/>
                    <a:pt x="21600" y="9670"/>
                    <a:pt x="21600" y="21600"/>
                  </a:cubicBezTo>
                  <a:cubicBezTo>
                    <a:pt x="21600" y="30221"/>
                    <a:pt x="16473" y="38017"/>
                    <a:pt x="8556" y="41432"/>
                  </a:cubicBezTo>
                </a:path>
                <a:path w="21600" h="41433" stroke="0" extrusionOk="0">
                  <a:moveTo>
                    <a:pt x="-1" y="0"/>
                  </a:moveTo>
                  <a:cubicBezTo>
                    <a:pt x="11929" y="0"/>
                    <a:pt x="21600" y="9670"/>
                    <a:pt x="21600" y="21600"/>
                  </a:cubicBezTo>
                  <a:cubicBezTo>
                    <a:pt x="21600" y="30221"/>
                    <a:pt x="16473" y="38017"/>
                    <a:pt x="8556" y="41432"/>
                  </a:cubicBezTo>
                  <a:lnTo>
                    <a:pt x="0" y="21600"/>
                  </a:lnTo>
                  <a:close/>
                </a:path>
              </a:pathLst>
            </a:custGeom>
            <a:noFill/>
            <a:ln w="28575" cap="rnd">
              <a:solidFill>
                <a:schemeClr val="accent2"/>
              </a:solidFill>
              <a:prstDash val="sysDot"/>
              <a:round/>
              <a:headEnd/>
              <a:tailEnd type="triangle" w="med" len="med"/>
            </a:ln>
          </p:spPr>
          <p:txBody>
            <a:bodyPr wrap="none" anchor="ctr"/>
            <a:lstStyle/>
            <a:p>
              <a:endParaRPr lang="fr-FR">
                <a:solidFill>
                  <a:prstClr val="black"/>
                </a:solidFill>
              </a:endParaRPr>
            </a:p>
          </p:txBody>
        </p:sp>
        <p:pic>
          <p:nvPicPr>
            <p:cNvPr id="16" name="Picture 65"/>
            <p:cNvPicPr>
              <a:picLocks noChangeAspect="1" noChangeArrowheads="1"/>
            </p:cNvPicPr>
            <p:nvPr/>
          </p:nvPicPr>
          <p:blipFill>
            <a:blip r:embed="rId6" cstate="print">
              <a:lum bright="20000" contrast="30000"/>
            </a:blip>
            <a:srcRect l="73064" t="15494" r="9918" b="59547"/>
            <a:stretch>
              <a:fillRect/>
            </a:stretch>
          </p:blipFill>
          <p:spPr bwMode="auto">
            <a:xfrm>
              <a:off x="7813675" y="4856163"/>
              <a:ext cx="974725" cy="858837"/>
            </a:xfrm>
            <a:prstGeom prst="rect">
              <a:avLst/>
            </a:prstGeom>
            <a:noFill/>
            <a:ln w="9525">
              <a:noFill/>
              <a:miter lim="800000"/>
              <a:headEnd/>
              <a:tailEnd/>
            </a:ln>
          </p:spPr>
        </p:pic>
        <p:sp>
          <p:nvSpPr>
            <p:cNvPr id="17" name="Rectangle 61"/>
            <p:cNvSpPr>
              <a:spLocks noChangeArrowheads="1"/>
            </p:cNvSpPr>
            <p:nvPr/>
          </p:nvSpPr>
          <p:spPr bwMode="auto">
            <a:xfrm>
              <a:off x="4511674" y="992188"/>
              <a:ext cx="1160568" cy="328825"/>
            </a:xfrm>
            <a:prstGeom prst="rect">
              <a:avLst/>
            </a:prstGeom>
            <a:noFill/>
            <a:ln w="9525">
              <a:noFill/>
              <a:miter lim="800000"/>
              <a:headEnd/>
              <a:tailEnd/>
            </a:ln>
          </p:spPr>
          <p:txBody>
            <a:bodyPr wrap="none">
              <a:spAutoFit/>
            </a:bodyPr>
            <a:lstStyle/>
            <a:p>
              <a:r>
                <a:rPr lang="fr-FR" sz="1300" dirty="0">
                  <a:solidFill>
                    <a:srgbClr val="339933"/>
                  </a:solidFill>
                  <a:sym typeface="Symbol" pitchFamily="18" charset="2"/>
                </a:rPr>
                <a:t>éclaircissage</a:t>
              </a:r>
            </a:p>
          </p:txBody>
        </p:sp>
        <p:sp>
          <p:nvSpPr>
            <p:cNvPr id="18" name="Rectangle 62"/>
            <p:cNvSpPr>
              <a:spLocks noChangeArrowheads="1"/>
            </p:cNvSpPr>
            <p:nvPr/>
          </p:nvSpPr>
          <p:spPr bwMode="auto">
            <a:xfrm>
              <a:off x="7104064" y="992188"/>
              <a:ext cx="901918" cy="328825"/>
            </a:xfrm>
            <a:prstGeom prst="rect">
              <a:avLst/>
            </a:prstGeom>
            <a:noFill/>
            <a:ln w="9525">
              <a:noFill/>
              <a:miter lim="800000"/>
              <a:headEnd/>
              <a:tailEnd/>
            </a:ln>
          </p:spPr>
          <p:txBody>
            <a:bodyPr wrap="none">
              <a:spAutoFit/>
            </a:bodyPr>
            <a:lstStyle/>
            <a:p>
              <a:r>
                <a:rPr lang="fr-FR" sz="1300" dirty="0">
                  <a:solidFill>
                    <a:srgbClr val="339933"/>
                  </a:solidFill>
                  <a:sym typeface="Symbol" pitchFamily="18" charset="2"/>
                </a:rPr>
                <a:t>irrigation</a:t>
              </a:r>
            </a:p>
          </p:txBody>
        </p:sp>
        <p:sp>
          <p:nvSpPr>
            <p:cNvPr id="19" name="Rectangle 62"/>
            <p:cNvSpPr>
              <a:spLocks noChangeArrowheads="1"/>
            </p:cNvSpPr>
            <p:nvPr/>
          </p:nvSpPr>
          <p:spPr bwMode="auto">
            <a:xfrm>
              <a:off x="7177088" y="2047875"/>
              <a:ext cx="1233035" cy="778795"/>
            </a:xfrm>
            <a:prstGeom prst="rect">
              <a:avLst/>
            </a:prstGeom>
            <a:noFill/>
            <a:ln w="9525">
              <a:noFill/>
              <a:miter lim="800000"/>
              <a:headEnd/>
              <a:tailEnd/>
            </a:ln>
          </p:spPr>
          <p:txBody>
            <a:bodyPr wrap="none">
              <a:spAutoFit/>
            </a:bodyPr>
            <a:lstStyle/>
            <a:p>
              <a:r>
                <a:rPr lang="fr-FR" sz="1300" dirty="0">
                  <a:solidFill>
                    <a:srgbClr val="99CCFF"/>
                  </a:solidFill>
                  <a:sym typeface="Symbol" pitchFamily="18" charset="2"/>
                </a:rPr>
                <a:t>humidité</a:t>
              </a:r>
            </a:p>
            <a:p>
              <a:r>
                <a:rPr lang="fr-FR" sz="1300" dirty="0">
                  <a:solidFill>
                    <a:srgbClr val="99CCFF"/>
                  </a:solidFill>
                  <a:sym typeface="Symbol" pitchFamily="18" charset="2"/>
                </a:rPr>
                <a:t>température</a:t>
              </a:r>
            </a:p>
            <a:p>
              <a:r>
                <a:rPr lang="fr-FR" sz="1300" dirty="0">
                  <a:solidFill>
                    <a:srgbClr val="99CCFF"/>
                  </a:solidFill>
                  <a:sym typeface="Symbol" pitchFamily="18" charset="2"/>
                </a:rPr>
                <a:t>rayonnement</a:t>
              </a:r>
            </a:p>
          </p:txBody>
        </p:sp>
        <p:grpSp>
          <p:nvGrpSpPr>
            <p:cNvPr id="4" name="Group 24"/>
            <p:cNvGrpSpPr>
              <a:grpSpLocks/>
            </p:cNvGrpSpPr>
            <p:nvPr/>
          </p:nvGrpSpPr>
          <p:grpSpPr bwMode="auto">
            <a:xfrm>
              <a:off x="5395913" y="4208463"/>
              <a:ext cx="1739900" cy="944562"/>
              <a:chOff x="2355" y="2432"/>
              <a:chExt cx="1096" cy="595"/>
            </a:xfrm>
          </p:grpSpPr>
          <p:pic>
            <p:nvPicPr>
              <p:cNvPr id="28" name="Picture 46"/>
              <p:cNvPicPr>
                <a:picLocks noChangeAspect="1" noChangeArrowheads="1"/>
              </p:cNvPicPr>
              <p:nvPr/>
            </p:nvPicPr>
            <p:blipFill>
              <a:blip r:embed="rId7" cstate="print"/>
              <a:srcRect/>
              <a:stretch>
                <a:fillRect/>
              </a:stretch>
            </p:blipFill>
            <p:spPr bwMode="auto">
              <a:xfrm>
                <a:off x="3057" y="2530"/>
                <a:ext cx="227" cy="170"/>
              </a:xfrm>
              <a:prstGeom prst="rect">
                <a:avLst/>
              </a:prstGeom>
              <a:noFill/>
              <a:ln w="9525">
                <a:noFill/>
                <a:miter lim="800000"/>
                <a:headEnd/>
                <a:tailEnd/>
              </a:ln>
            </p:spPr>
          </p:pic>
          <p:pic>
            <p:nvPicPr>
              <p:cNvPr id="29" name="Picture 48"/>
              <p:cNvPicPr>
                <a:picLocks noChangeAspect="1" noChangeArrowheads="1"/>
              </p:cNvPicPr>
              <p:nvPr/>
            </p:nvPicPr>
            <p:blipFill>
              <a:blip r:embed="rId8" cstate="print"/>
              <a:srcRect/>
              <a:stretch>
                <a:fillRect/>
              </a:stretch>
            </p:blipFill>
            <p:spPr bwMode="auto">
              <a:xfrm>
                <a:off x="2558" y="2668"/>
                <a:ext cx="272" cy="204"/>
              </a:xfrm>
              <a:prstGeom prst="rect">
                <a:avLst/>
              </a:prstGeom>
              <a:noFill/>
              <a:ln w="9525">
                <a:noFill/>
                <a:miter lim="800000"/>
                <a:headEnd/>
                <a:tailEnd/>
              </a:ln>
            </p:spPr>
          </p:pic>
          <p:sp>
            <p:nvSpPr>
              <p:cNvPr id="30" name="AutoShape 50"/>
              <p:cNvSpPr>
                <a:spLocks noChangeArrowheads="1"/>
              </p:cNvSpPr>
              <p:nvPr/>
            </p:nvSpPr>
            <p:spPr bwMode="auto">
              <a:xfrm>
                <a:off x="2355" y="2528"/>
                <a:ext cx="499" cy="499"/>
              </a:xfrm>
              <a:prstGeom prst="roundRect">
                <a:avLst>
                  <a:gd name="adj" fmla="val 16667"/>
                </a:avLst>
              </a:prstGeom>
              <a:noFill/>
              <a:ln w="28575">
                <a:solidFill>
                  <a:schemeClr val="accent2"/>
                </a:solidFill>
                <a:round/>
                <a:headEnd/>
                <a:tailEnd/>
              </a:ln>
            </p:spPr>
            <p:txBody>
              <a:bodyPr wrap="none" anchor="ctr"/>
              <a:lstStyle/>
              <a:p>
                <a:endParaRPr lang="fr-FR" sz="1200" dirty="0">
                  <a:solidFill>
                    <a:prstClr val="black"/>
                  </a:solidFill>
                </a:endParaRPr>
              </a:p>
            </p:txBody>
          </p:sp>
          <p:sp>
            <p:nvSpPr>
              <p:cNvPr id="31" name="AutoShape 54"/>
              <p:cNvSpPr>
                <a:spLocks noChangeArrowheads="1"/>
              </p:cNvSpPr>
              <p:nvPr/>
            </p:nvSpPr>
            <p:spPr bwMode="auto">
              <a:xfrm>
                <a:off x="2952" y="2432"/>
                <a:ext cx="499" cy="499"/>
              </a:xfrm>
              <a:prstGeom prst="roundRect">
                <a:avLst>
                  <a:gd name="adj" fmla="val 16667"/>
                </a:avLst>
              </a:prstGeom>
              <a:noFill/>
              <a:ln w="28575">
                <a:solidFill>
                  <a:schemeClr val="accent2"/>
                </a:solidFill>
                <a:round/>
                <a:headEnd/>
                <a:tailEnd/>
              </a:ln>
            </p:spPr>
            <p:txBody>
              <a:bodyPr wrap="none" anchor="ctr"/>
              <a:lstStyle/>
              <a:p>
                <a:endParaRPr lang="fr-FR" sz="1200" dirty="0">
                  <a:solidFill>
                    <a:prstClr val="black"/>
                  </a:solidFill>
                </a:endParaRPr>
              </a:p>
            </p:txBody>
          </p:sp>
        </p:grpSp>
        <p:sp>
          <p:nvSpPr>
            <p:cNvPr id="21" name="AutoShape 8"/>
            <p:cNvSpPr>
              <a:spLocks noChangeArrowheads="1"/>
            </p:cNvSpPr>
            <p:nvPr/>
          </p:nvSpPr>
          <p:spPr bwMode="auto">
            <a:xfrm rot="21582374" flipH="1">
              <a:off x="6097588" y="2813050"/>
              <a:ext cx="142875" cy="1222375"/>
            </a:xfrm>
            <a:prstGeom prst="downArrow">
              <a:avLst>
                <a:gd name="adj1" fmla="val 50000"/>
                <a:gd name="adj2" fmla="val 213889"/>
              </a:avLst>
            </a:prstGeom>
            <a:solidFill>
              <a:schemeClr val="accent2"/>
            </a:solidFill>
            <a:ln w="9525">
              <a:solidFill>
                <a:schemeClr val="accent2"/>
              </a:solidFill>
              <a:miter lim="800000"/>
              <a:headEnd/>
              <a:tailEnd/>
            </a:ln>
          </p:spPr>
          <p:txBody>
            <a:bodyPr wrap="none" anchor="ctr"/>
            <a:lstStyle/>
            <a:p>
              <a:endParaRPr lang="fr-FR" sz="1200" dirty="0">
                <a:solidFill>
                  <a:prstClr val="black"/>
                </a:solidFill>
              </a:endParaRPr>
            </a:p>
          </p:txBody>
        </p:sp>
        <p:sp>
          <p:nvSpPr>
            <p:cNvPr id="22" name="Rectangle 51"/>
            <p:cNvSpPr>
              <a:spLocks noChangeArrowheads="1"/>
            </p:cNvSpPr>
            <p:nvPr/>
          </p:nvSpPr>
          <p:spPr bwMode="auto">
            <a:xfrm>
              <a:off x="4843463" y="5303839"/>
              <a:ext cx="1789112" cy="328825"/>
            </a:xfrm>
            <a:prstGeom prst="rect">
              <a:avLst/>
            </a:prstGeom>
            <a:noFill/>
            <a:ln w="9525">
              <a:noFill/>
              <a:miter lim="800000"/>
              <a:headEnd/>
              <a:tailEnd/>
            </a:ln>
          </p:spPr>
          <p:txBody>
            <a:bodyPr>
              <a:spAutoFit/>
            </a:bodyPr>
            <a:lstStyle/>
            <a:p>
              <a:pPr algn="r"/>
              <a:r>
                <a:rPr lang="fr-FR" sz="1300" dirty="0">
                  <a:solidFill>
                    <a:srgbClr val="0033CC"/>
                  </a:solidFill>
                </a:rPr>
                <a:t>microfissures</a:t>
              </a:r>
            </a:p>
          </p:txBody>
        </p:sp>
        <p:sp>
          <p:nvSpPr>
            <p:cNvPr id="23" name="Rectangle 55"/>
            <p:cNvSpPr>
              <a:spLocks noChangeArrowheads="1"/>
            </p:cNvSpPr>
            <p:nvPr/>
          </p:nvSpPr>
          <p:spPr bwMode="auto">
            <a:xfrm>
              <a:off x="7034213" y="4395788"/>
              <a:ext cx="1111251" cy="328825"/>
            </a:xfrm>
            <a:prstGeom prst="rect">
              <a:avLst/>
            </a:prstGeom>
            <a:noFill/>
            <a:ln w="9525">
              <a:noFill/>
              <a:miter lim="800000"/>
              <a:headEnd/>
              <a:tailEnd/>
            </a:ln>
          </p:spPr>
          <p:txBody>
            <a:bodyPr>
              <a:spAutoFit/>
            </a:bodyPr>
            <a:lstStyle/>
            <a:p>
              <a:pPr algn="ctr"/>
              <a:r>
                <a:rPr lang="fr-FR" sz="1300" dirty="0">
                  <a:solidFill>
                    <a:srgbClr val="0033CC"/>
                  </a:solidFill>
                </a:rPr>
                <a:t>infection</a:t>
              </a:r>
            </a:p>
          </p:txBody>
        </p:sp>
        <p:sp>
          <p:nvSpPr>
            <p:cNvPr id="24" name="Text Box 57"/>
            <p:cNvSpPr txBox="1">
              <a:spLocks noChangeArrowheads="1"/>
            </p:cNvSpPr>
            <p:nvPr/>
          </p:nvSpPr>
          <p:spPr bwMode="auto">
            <a:xfrm>
              <a:off x="3533775" y="3119438"/>
              <a:ext cx="1933576" cy="571116"/>
            </a:xfrm>
            <a:prstGeom prst="rect">
              <a:avLst/>
            </a:prstGeom>
            <a:noFill/>
            <a:ln w="9525">
              <a:noFill/>
              <a:miter lim="800000"/>
              <a:headEnd/>
              <a:tailEnd/>
            </a:ln>
          </p:spPr>
          <p:txBody>
            <a:bodyPr>
              <a:spAutoFit/>
            </a:bodyPr>
            <a:lstStyle/>
            <a:p>
              <a:r>
                <a:rPr lang="fr-FR" sz="1300" dirty="0">
                  <a:solidFill>
                    <a:srgbClr val="0033CC"/>
                  </a:solidFill>
                </a:rPr>
                <a:t>croissance</a:t>
              </a:r>
            </a:p>
            <a:p>
              <a:r>
                <a:rPr lang="fr-FR" sz="1300" dirty="0">
                  <a:solidFill>
                    <a:srgbClr val="0033CC"/>
                  </a:solidFill>
                </a:rPr>
                <a:t>du fruit</a:t>
              </a:r>
            </a:p>
          </p:txBody>
        </p:sp>
        <p:sp>
          <p:nvSpPr>
            <p:cNvPr id="25" name="Text Box 58"/>
            <p:cNvSpPr txBox="1">
              <a:spLocks noChangeArrowheads="1"/>
            </p:cNvSpPr>
            <p:nvPr/>
          </p:nvSpPr>
          <p:spPr bwMode="auto">
            <a:xfrm>
              <a:off x="4281488" y="3871913"/>
              <a:ext cx="881062" cy="778896"/>
            </a:xfrm>
            <a:prstGeom prst="rect">
              <a:avLst/>
            </a:prstGeom>
            <a:noFill/>
            <a:ln w="9525">
              <a:noFill/>
              <a:miter lim="800000"/>
              <a:headEnd/>
              <a:tailEnd/>
            </a:ln>
          </p:spPr>
          <p:txBody>
            <a:bodyPr>
              <a:spAutoFit/>
            </a:bodyPr>
            <a:lstStyle/>
            <a:p>
              <a:pPr>
                <a:spcBef>
                  <a:spcPct val="50000"/>
                </a:spcBef>
              </a:pPr>
              <a:r>
                <a:rPr lang="fr-FR" sz="1300" dirty="0">
                  <a:solidFill>
                    <a:srgbClr val="0033CC"/>
                  </a:solidFill>
                </a:rPr>
                <a:t>teneur en sucres</a:t>
              </a:r>
            </a:p>
          </p:txBody>
        </p:sp>
        <p:sp>
          <p:nvSpPr>
            <p:cNvPr id="26" name="Rectangle 16"/>
            <p:cNvSpPr>
              <a:spLocks noChangeArrowheads="1"/>
            </p:cNvSpPr>
            <p:nvPr/>
          </p:nvSpPr>
          <p:spPr bwMode="auto">
            <a:xfrm>
              <a:off x="2541588" y="1420813"/>
              <a:ext cx="1114425" cy="328825"/>
            </a:xfrm>
            <a:prstGeom prst="rect">
              <a:avLst/>
            </a:prstGeom>
            <a:noFill/>
            <a:ln w="9525">
              <a:noFill/>
              <a:miter lim="800000"/>
              <a:headEnd/>
              <a:tailEnd/>
            </a:ln>
          </p:spPr>
          <p:txBody>
            <a:bodyPr>
              <a:spAutoFit/>
            </a:bodyPr>
            <a:lstStyle/>
            <a:p>
              <a:pPr algn="ctr"/>
              <a:r>
                <a:rPr lang="fr-FR" sz="1300" dirty="0">
                  <a:solidFill>
                    <a:srgbClr val="FF0066"/>
                  </a:solidFill>
                  <a:sym typeface="Symbol" pitchFamily="18" charset="2"/>
                </a:rPr>
                <a:t>cultivars</a:t>
              </a:r>
            </a:p>
          </p:txBody>
        </p:sp>
        <p:sp>
          <p:nvSpPr>
            <p:cNvPr id="27" name="Text Box 40"/>
            <p:cNvSpPr txBox="1">
              <a:spLocks noChangeArrowheads="1"/>
            </p:cNvSpPr>
            <p:nvPr/>
          </p:nvSpPr>
          <p:spPr bwMode="auto">
            <a:xfrm>
              <a:off x="2584450" y="1704977"/>
              <a:ext cx="2344860" cy="536504"/>
            </a:xfrm>
            <a:prstGeom prst="rect">
              <a:avLst/>
            </a:prstGeom>
            <a:noFill/>
            <a:ln w="9525">
              <a:noFill/>
              <a:miter lim="800000"/>
              <a:headEnd/>
              <a:tailEnd/>
            </a:ln>
          </p:spPr>
          <p:txBody>
            <a:bodyPr wrap="none">
              <a:spAutoFit/>
            </a:bodyPr>
            <a:lstStyle/>
            <a:p>
              <a:r>
                <a:rPr lang="fr-FR" sz="1300" dirty="0">
                  <a:solidFill>
                    <a:srgbClr val="FF0066"/>
                  </a:solidFill>
                </a:rPr>
                <a:t> </a:t>
              </a:r>
              <a:r>
                <a:rPr lang="fr-FR" sz="1200" dirty="0">
                  <a:solidFill>
                    <a:srgbClr val="FF0066"/>
                  </a:solidFill>
                </a:rPr>
                <a:t>sensibilité aux µcracks</a:t>
              </a:r>
              <a:endParaRPr lang="en-US" sz="1200" dirty="0">
                <a:solidFill>
                  <a:srgbClr val="FF0066"/>
                </a:solidFill>
              </a:endParaRPr>
            </a:p>
            <a:p>
              <a:r>
                <a:rPr lang="en-US" sz="1200" dirty="0">
                  <a:solidFill>
                    <a:srgbClr val="FF0066"/>
                  </a:solidFill>
                </a:rPr>
                <a:t> </a:t>
              </a:r>
              <a:r>
                <a:rPr lang="en-US" sz="1200" dirty="0" err="1">
                  <a:solidFill>
                    <a:srgbClr val="FF0066"/>
                  </a:solidFill>
                </a:rPr>
                <a:t>caractéristiques</a:t>
              </a:r>
              <a:r>
                <a:rPr lang="en-US" sz="1200" dirty="0">
                  <a:solidFill>
                    <a:srgbClr val="FF0066"/>
                  </a:solidFill>
                </a:rPr>
                <a:t> de </a:t>
              </a:r>
              <a:r>
                <a:rPr lang="en-US" sz="1200" dirty="0" err="1">
                  <a:solidFill>
                    <a:srgbClr val="FF0066"/>
                  </a:solidFill>
                </a:rPr>
                <a:t>croissance</a:t>
              </a:r>
              <a:endParaRPr lang="en-US" sz="1200" dirty="0">
                <a:solidFill>
                  <a:srgbClr val="FF0066"/>
                </a:solidFill>
              </a:endParaRPr>
            </a:p>
          </p:txBody>
        </p:sp>
      </p:grpSp>
      <p:sp>
        <p:nvSpPr>
          <p:cNvPr id="39" name="ZoneTexte 38"/>
          <p:cNvSpPr txBox="1"/>
          <p:nvPr/>
        </p:nvSpPr>
        <p:spPr>
          <a:xfrm>
            <a:off x="2779123" y="1768076"/>
            <a:ext cx="1209676" cy="307777"/>
          </a:xfrm>
          <a:prstGeom prst="rect">
            <a:avLst/>
          </a:prstGeom>
          <a:solidFill>
            <a:schemeClr val="accent2">
              <a:lumMod val="75000"/>
            </a:schemeClr>
          </a:solidFill>
        </p:spPr>
        <p:txBody>
          <a:bodyPr wrap="square" rtlCol="0">
            <a:spAutoFit/>
          </a:bodyPr>
          <a:lstStyle/>
          <a:p>
            <a:r>
              <a:rPr lang="fr-FR" sz="1400" dirty="0" smtClean="0">
                <a:solidFill>
                  <a:prstClr val="white"/>
                </a:solidFill>
                <a:cs typeface="Arial" pitchFamily="34" charset="0"/>
              </a:rPr>
              <a:t>‘Fruit Virtuel’</a:t>
            </a:r>
            <a:endParaRPr lang="fr-FR" sz="1400" dirty="0">
              <a:solidFill>
                <a:prstClr val="white"/>
              </a:solidFill>
              <a:cs typeface="Arial" pitchFamily="34" charset="0"/>
            </a:endParaRPr>
          </a:p>
        </p:txBody>
      </p:sp>
      <p:sp>
        <p:nvSpPr>
          <p:cNvPr id="43"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marL="0" lvl="1" algn="ctr"/>
            <a:r>
              <a:rPr lang="fr-FR" sz="2400" b="1" dirty="0">
                <a:solidFill>
                  <a:schemeClr val="bg1"/>
                </a:solidFill>
                <a:latin typeface="+mj-lt"/>
              </a:rPr>
              <a:t>Optimisation des interactions G x  E x P : pêcher/moniliose </a:t>
            </a:r>
            <a:r>
              <a:rPr lang="fr-FR" sz="2400" b="1" dirty="0" smtClean="0">
                <a:solidFill>
                  <a:schemeClr val="bg1"/>
                </a:solidFill>
                <a:latin typeface="+mj-lt"/>
              </a:rPr>
              <a:t>  </a:t>
            </a:r>
            <a:endParaRPr lang="fr-FR" sz="2400" b="1" dirty="0">
              <a:solidFill>
                <a:schemeClr val="bg1"/>
              </a:solidFill>
              <a:latin typeface="+mj-lt"/>
            </a:endParaRPr>
          </a:p>
        </p:txBody>
      </p:sp>
      <p:sp>
        <p:nvSpPr>
          <p:cNvPr id="41" name="Rectangle 40"/>
          <p:cNvSpPr/>
          <p:nvPr/>
        </p:nvSpPr>
        <p:spPr>
          <a:xfrm>
            <a:off x="138523" y="786805"/>
            <a:ext cx="8700677" cy="646331"/>
          </a:xfrm>
          <a:prstGeom prst="rect">
            <a:avLst/>
          </a:prstGeom>
        </p:spPr>
        <p:txBody>
          <a:bodyPr wrap="square">
            <a:spAutoFit/>
          </a:bodyPr>
          <a:lstStyle/>
          <a:p>
            <a:pPr marL="0" lvl="1" indent="-342900" eaLnBrk="0" hangingPunct="0">
              <a:spcBef>
                <a:spcPct val="50000"/>
              </a:spcBef>
            </a:pPr>
            <a:r>
              <a:rPr lang="fr-FR" b="1" dirty="0">
                <a:solidFill>
                  <a:srgbClr val="40822E"/>
                </a:solidFill>
              </a:rPr>
              <a:t>Trouver les meilleures combinaisons de génotypes et pratiques culturales </a:t>
            </a:r>
            <a:r>
              <a:rPr lang="fr-FR" b="1" dirty="0" smtClean="0">
                <a:solidFill>
                  <a:srgbClr val="40822E"/>
                </a:solidFill>
              </a:rPr>
              <a:t>adaptées </a:t>
            </a:r>
            <a:r>
              <a:rPr lang="fr-FR" b="1" dirty="0">
                <a:solidFill>
                  <a:srgbClr val="40822E"/>
                </a:solidFill>
              </a:rPr>
              <a:t>à </a:t>
            </a:r>
            <a:r>
              <a:rPr lang="fr-FR" b="1" dirty="0" smtClean="0">
                <a:solidFill>
                  <a:srgbClr val="40822E"/>
                </a:solidFill>
              </a:rPr>
              <a:t>et respectueuses </a:t>
            </a:r>
            <a:r>
              <a:rPr lang="fr-FR" b="1" dirty="0">
                <a:solidFill>
                  <a:srgbClr val="40822E"/>
                </a:solidFill>
              </a:rPr>
              <a:t>d’environnements spécifiques </a:t>
            </a:r>
          </a:p>
        </p:txBody>
      </p:sp>
    </p:spTree>
    <p:extLst>
      <p:ext uri="{BB962C8B-B14F-4D97-AF65-F5344CB8AC3E}">
        <p14:creationId xmlns:p14="http://schemas.microsoft.com/office/powerpoint/2010/main" val="305029147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4"/>
          <p:cNvGrpSpPr>
            <a:grpSpLocks/>
          </p:cNvGrpSpPr>
          <p:nvPr/>
        </p:nvGrpSpPr>
        <p:grpSpPr bwMode="auto">
          <a:xfrm>
            <a:off x="656729" y="1266826"/>
            <a:ext cx="7887196" cy="4865936"/>
            <a:chOff x="390" y="799"/>
            <a:chExt cx="4917" cy="3023"/>
          </a:xfrm>
        </p:grpSpPr>
        <p:sp>
          <p:nvSpPr>
            <p:cNvPr id="7173" name="Rectangle 54"/>
            <p:cNvSpPr>
              <a:spLocks noChangeArrowheads="1"/>
            </p:cNvSpPr>
            <p:nvPr/>
          </p:nvSpPr>
          <p:spPr bwMode="auto">
            <a:xfrm>
              <a:off x="434" y="799"/>
              <a:ext cx="4801" cy="3023"/>
            </a:xfrm>
            <a:prstGeom prst="rect">
              <a:avLst/>
            </a:prstGeom>
            <a:noFill/>
            <a:ln w="9525">
              <a:solidFill>
                <a:schemeClr val="tx1"/>
              </a:solidFill>
              <a:miter lim="800000"/>
              <a:headEnd/>
              <a:tailEnd/>
            </a:ln>
          </p:spPr>
          <p:txBody>
            <a:bodyPr wrap="none" anchor="ctr"/>
            <a:lstStyle/>
            <a:p>
              <a:endParaRPr lang="fr-FR" sz="1100"/>
            </a:p>
          </p:txBody>
        </p:sp>
        <p:sp>
          <p:nvSpPr>
            <p:cNvPr id="7174" name="Line 55"/>
            <p:cNvSpPr>
              <a:spLocks noChangeShapeType="1"/>
            </p:cNvSpPr>
            <p:nvPr/>
          </p:nvSpPr>
          <p:spPr bwMode="auto">
            <a:xfrm>
              <a:off x="1806" y="1820"/>
              <a:ext cx="546" cy="0"/>
            </a:xfrm>
            <a:prstGeom prst="line">
              <a:avLst/>
            </a:prstGeom>
            <a:noFill/>
            <a:ln w="9525">
              <a:solidFill>
                <a:schemeClr val="tx1"/>
              </a:solidFill>
              <a:prstDash val="dash"/>
              <a:round/>
              <a:headEnd/>
              <a:tailEnd type="triangle" w="med" len="med"/>
            </a:ln>
          </p:spPr>
          <p:txBody>
            <a:bodyPr/>
            <a:lstStyle/>
            <a:p>
              <a:endParaRPr lang="fr-FR" sz="1100"/>
            </a:p>
          </p:txBody>
        </p:sp>
        <p:sp>
          <p:nvSpPr>
            <p:cNvPr id="7175" name="Line 56"/>
            <p:cNvSpPr>
              <a:spLocks noChangeShapeType="1"/>
            </p:cNvSpPr>
            <p:nvPr/>
          </p:nvSpPr>
          <p:spPr bwMode="auto">
            <a:xfrm flipH="1">
              <a:off x="4395" y="2102"/>
              <a:ext cx="189" cy="533"/>
            </a:xfrm>
            <a:prstGeom prst="line">
              <a:avLst/>
            </a:prstGeom>
            <a:noFill/>
            <a:ln w="9525">
              <a:solidFill>
                <a:schemeClr val="tx1"/>
              </a:solidFill>
              <a:prstDash val="dash"/>
              <a:round/>
              <a:headEnd/>
              <a:tailEnd type="triangle" w="med" len="med"/>
            </a:ln>
          </p:spPr>
          <p:txBody>
            <a:bodyPr/>
            <a:lstStyle/>
            <a:p>
              <a:endParaRPr lang="fr-FR" sz="1100"/>
            </a:p>
          </p:txBody>
        </p:sp>
        <p:sp>
          <p:nvSpPr>
            <p:cNvPr id="7176" name="Line 57"/>
            <p:cNvSpPr>
              <a:spLocks noChangeShapeType="1"/>
            </p:cNvSpPr>
            <p:nvPr/>
          </p:nvSpPr>
          <p:spPr bwMode="auto">
            <a:xfrm flipH="1">
              <a:off x="2374" y="1956"/>
              <a:ext cx="436" cy="561"/>
            </a:xfrm>
            <a:prstGeom prst="line">
              <a:avLst/>
            </a:prstGeom>
            <a:noFill/>
            <a:ln w="9525">
              <a:solidFill>
                <a:schemeClr val="tx1"/>
              </a:solidFill>
              <a:prstDash val="dash"/>
              <a:round/>
              <a:headEnd type="triangle" w="med" len="med"/>
              <a:tailEnd/>
            </a:ln>
          </p:spPr>
          <p:txBody>
            <a:bodyPr/>
            <a:lstStyle/>
            <a:p>
              <a:endParaRPr lang="fr-FR" sz="1100"/>
            </a:p>
          </p:txBody>
        </p:sp>
        <p:sp>
          <p:nvSpPr>
            <p:cNvPr id="7177" name="Text Box 58"/>
            <p:cNvSpPr txBox="1">
              <a:spLocks noChangeArrowheads="1"/>
            </p:cNvSpPr>
            <p:nvPr/>
          </p:nvSpPr>
          <p:spPr bwMode="auto">
            <a:xfrm>
              <a:off x="4159" y="1047"/>
              <a:ext cx="820" cy="146"/>
            </a:xfrm>
            <a:prstGeom prst="rect">
              <a:avLst/>
            </a:prstGeom>
            <a:noFill/>
            <a:ln w="9525">
              <a:noFill/>
              <a:miter lim="800000"/>
              <a:headEnd/>
              <a:tailEnd/>
            </a:ln>
          </p:spPr>
          <p:txBody>
            <a:bodyPr wrap="none">
              <a:spAutoFit/>
            </a:bodyPr>
            <a:lstStyle/>
            <a:p>
              <a:pPr algn="ctr" hangingPunct="0">
                <a:lnSpc>
                  <a:spcPct val="71000"/>
                </a:lnSpc>
                <a:buClr>
                  <a:srgbClr val="000000"/>
                </a:buClr>
                <a:buSzPct val="45000"/>
                <a:buFont typeface="StarSymbol" charset="0"/>
                <a:buNone/>
              </a:pPr>
              <a:r>
                <a:rPr lang="fr-FR" sz="1100" b="1" u="sng" smtClean="0">
                  <a:solidFill>
                    <a:srgbClr val="0066FF"/>
                  </a:solidFill>
                  <a:ea typeface="Arial Unicode MS" pitchFamily="34" charset="-128"/>
                  <a:cs typeface="Vrinda" pitchFamily="2" charset="0"/>
                </a:rPr>
                <a:t>Humidité relative</a:t>
              </a:r>
              <a:endParaRPr lang="fr-FR" sz="1100" b="1" u="sng">
                <a:solidFill>
                  <a:srgbClr val="0066FF"/>
                </a:solidFill>
                <a:ea typeface="Arial Unicode MS" pitchFamily="34" charset="-128"/>
                <a:cs typeface="Vrinda" pitchFamily="2" charset="0"/>
              </a:endParaRPr>
            </a:p>
          </p:txBody>
        </p:sp>
        <p:sp>
          <p:nvSpPr>
            <p:cNvPr id="7178" name="Line 59"/>
            <p:cNvSpPr>
              <a:spLocks noChangeShapeType="1"/>
            </p:cNvSpPr>
            <p:nvPr/>
          </p:nvSpPr>
          <p:spPr bwMode="auto">
            <a:xfrm>
              <a:off x="4559" y="1261"/>
              <a:ext cx="0" cy="301"/>
            </a:xfrm>
            <a:prstGeom prst="line">
              <a:avLst/>
            </a:prstGeom>
            <a:noFill/>
            <a:ln w="9525">
              <a:solidFill>
                <a:srgbClr val="0066FF"/>
              </a:solidFill>
              <a:prstDash val="dashDot"/>
              <a:round/>
              <a:headEnd/>
              <a:tailEnd type="triangle" w="med" len="med"/>
            </a:ln>
          </p:spPr>
          <p:txBody>
            <a:bodyPr/>
            <a:lstStyle/>
            <a:p>
              <a:endParaRPr lang="fr-FR" sz="1100"/>
            </a:p>
          </p:txBody>
        </p:sp>
        <p:sp>
          <p:nvSpPr>
            <p:cNvPr id="7179" name="Text Box 60"/>
            <p:cNvSpPr txBox="1">
              <a:spLocks noChangeArrowheads="1"/>
            </p:cNvSpPr>
            <p:nvPr/>
          </p:nvSpPr>
          <p:spPr bwMode="auto">
            <a:xfrm>
              <a:off x="1867" y="1682"/>
              <a:ext cx="354" cy="146"/>
            </a:xfrm>
            <a:prstGeom prst="rect">
              <a:avLst/>
            </a:prstGeom>
            <a:noFill/>
            <a:ln w="9525">
              <a:noFill/>
              <a:miter lim="800000"/>
              <a:headEnd/>
              <a:tailEnd/>
            </a:ln>
          </p:spPr>
          <p:txBody>
            <a:bodyPr wrap="none">
              <a:spAutoFit/>
            </a:bodyPr>
            <a:lstStyle/>
            <a:p>
              <a:pPr hangingPunct="0">
                <a:lnSpc>
                  <a:spcPct val="71000"/>
                </a:lnSpc>
                <a:buClr>
                  <a:srgbClr val="000000"/>
                </a:buClr>
                <a:buSzPct val="45000"/>
                <a:buFont typeface="StarSymbol" charset="0"/>
                <a:buNone/>
              </a:pPr>
              <a:r>
                <a:rPr lang="fr-FR" sz="1100" dirty="0" smtClean="0">
                  <a:ea typeface="Arial Unicode MS" pitchFamily="34" charset="-128"/>
                  <a:cs typeface="Vrinda" pitchFamily="2" charset="0"/>
                </a:rPr>
                <a:t>Flux C</a:t>
              </a:r>
              <a:endParaRPr lang="fr-FR" sz="1100" dirty="0">
                <a:ea typeface="Arial Unicode MS" pitchFamily="34" charset="-128"/>
                <a:cs typeface="Vrinda" pitchFamily="2" charset="0"/>
              </a:endParaRPr>
            </a:p>
          </p:txBody>
        </p:sp>
        <p:sp>
          <p:nvSpPr>
            <p:cNvPr id="7180" name="Line 61"/>
            <p:cNvSpPr>
              <a:spLocks noChangeShapeType="1"/>
            </p:cNvSpPr>
            <p:nvPr/>
          </p:nvSpPr>
          <p:spPr bwMode="auto">
            <a:xfrm>
              <a:off x="4321" y="3075"/>
              <a:ext cx="0" cy="397"/>
            </a:xfrm>
            <a:prstGeom prst="line">
              <a:avLst/>
            </a:prstGeom>
            <a:noFill/>
            <a:ln w="9525">
              <a:solidFill>
                <a:srgbClr val="FF5050"/>
              </a:solidFill>
              <a:round/>
              <a:headEnd/>
              <a:tailEnd type="triangle" w="med" len="med"/>
            </a:ln>
          </p:spPr>
          <p:txBody>
            <a:bodyPr/>
            <a:lstStyle/>
            <a:p>
              <a:endParaRPr lang="fr-FR" sz="1100"/>
            </a:p>
          </p:txBody>
        </p:sp>
        <p:sp>
          <p:nvSpPr>
            <p:cNvPr id="7181" name="Text Box 62"/>
            <p:cNvSpPr txBox="1">
              <a:spLocks noChangeArrowheads="1"/>
            </p:cNvSpPr>
            <p:nvPr/>
          </p:nvSpPr>
          <p:spPr bwMode="auto">
            <a:xfrm>
              <a:off x="3888" y="3483"/>
              <a:ext cx="861" cy="296"/>
            </a:xfrm>
            <a:prstGeom prst="rect">
              <a:avLst/>
            </a:prstGeom>
            <a:noFill/>
            <a:ln w="9525">
              <a:noFill/>
              <a:miter lim="800000"/>
              <a:headEnd/>
              <a:tailEnd/>
            </a:ln>
          </p:spPr>
          <p:txBody>
            <a:bodyPr wrap="none">
              <a:spAutoFit/>
            </a:bodyPr>
            <a:lstStyle/>
            <a:p>
              <a:pPr algn="ctr" hangingPunct="0">
                <a:buClr>
                  <a:srgbClr val="000000"/>
                </a:buClr>
                <a:buSzPct val="45000"/>
                <a:buFont typeface="StarSymbol" charset="0"/>
                <a:buNone/>
              </a:pPr>
              <a:r>
                <a:rPr lang="fr-FR" sz="1100" b="1" i="1" smtClean="0">
                  <a:solidFill>
                    <a:srgbClr val="FF5050"/>
                  </a:solidFill>
                  <a:ea typeface="Arial Unicode MS" pitchFamily="34" charset="-128"/>
                  <a:cs typeface="Vrinda" pitchFamily="2" charset="0"/>
                </a:rPr>
                <a:t>Perte H</a:t>
              </a:r>
              <a:r>
                <a:rPr lang="fr-FR" sz="1100" b="1" i="1" baseline="-25000" smtClean="0">
                  <a:solidFill>
                    <a:srgbClr val="FF5050"/>
                  </a:solidFill>
                  <a:ea typeface="Arial Unicode MS" pitchFamily="34" charset="-128"/>
                  <a:cs typeface="Vrinda" pitchFamily="2" charset="0"/>
                </a:rPr>
                <a:t>2</a:t>
              </a:r>
              <a:r>
                <a:rPr lang="fr-FR" sz="1100" b="1" i="1" smtClean="0">
                  <a:solidFill>
                    <a:srgbClr val="FF5050"/>
                  </a:solidFill>
                  <a:ea typeface="Arial Unicode MS" pitchFamily="34" charset="-128"/>
                  <a:cs typeface="Vrinda" pitchFamily="2" charset="0"/>
                </a:rPr>
                <a:t>0 </a:t>
              </a:r>
            </a:p>
            <a:p>
              <a:pPr algn="ctr" hangingPunct="0">
                <a:buClr>
                  <a:srgbClr val="000000"/>
                </a:buClr>
                <a:buSzPct val="45000"/>
                <a:buFont typeface="StarSymbol" charset="0"/>
                <a:buNone/>
              </a:pPr>
              <a:r>
                <a:rPr lang="fr-FR" sz="1100" b="1" i="1" smtClean="0">
                  <a:solidFill>
                    <a:srgbClr val="FF5050"/>
                  </a:solidFill>
                  <a:ea typeface="Arial Unicode MS" pitchFamily="34" charset="-128"/>
                  <a:cs typeface="Vrinda" pitchFamily="2" charset="0"/>
                </a:rPr>
                <a:t>Zone microfissures</a:t>
              </a:r>
              <a:endParaRPr lang="fr-FR" sz="1100" b="1" i="1">
                <a:solidFill>
                  <a:srgbClr val="FF5050"/>
                </a:solidFill>
                <a:ea typeface="Arial Unicode MS" pitchFamily="34" charset="-128"/>
                <a:cs typeface="Vrinda" pitchFamily="2" charset="0"/>
              </a:endParaRPr>
            </a:p>
          </p:txBody>
        </p:sp>
        <p:sp>
          <p:nvSpPr>
            <p:cNvPr id="7182" name="Text Box 63"/>
            <p:cNvSpPr txBox="1">
              <a:spLocks noChangeArrowheads="1"/>
            </p:cNvSpPr>
            <p:nvPr/>
          </p:nvSpPr>
          <p:spPr bwMode="auto">
            <a:xfrm>
              <a:off x="2470" y="1064"/>
              <a:ext cx="991" cy="412"/>
            </a:xfrm>
            <a:prstGeom prst="rect">
              <a:avLst/>
            </a:prstGeom>
            <a:noFill/>
            <a:ln w="9525">
              <a:noFill/>
              <a:miter lim="800000"/>
              <a:headEnd/>
              <a:tailEnd/>
            </a:ln>
          </p:spPr>
          <p:txBody>
            <a:bodyPr wrap="none">
              <a:spAutoFit/>
            </a:bodyPr>
            <a:lstStyle/>
            <a:p>
              <a:pPr algn="ctr" hangingPunct="0">
                <a:buClr>
                  <a:srgbClr val="000000"/>
                </a:buClr>
                <a:buSzPct val="45000"/>
                <a:buFont typeface="StarSymbol" charset="0"/>
                <a:buNone/>
              </a:pPr>
              <a:r>
                <a:rPr lang="fr-FR" sz="1100" b="1" i="1" smtClean="0">
                  <a:solidFill>
                    <a:srgbClr val="FF5050"/>
                  </a:solidFill>
                  <a:ea typeface="Arial Unicode MS" pitchFamily="34" charset="-128"/>
                  <a:cs typeface="Vrinda" pitchFamily="2" charset="0"/>
                </a:rPr>
                <a:t>Masse fraiche du fruit</a:t>
              </a:r>
            </a:p>
            <a:p>
              <a:pPr algn="ctr" hangingPunct="0">
                <a:buClr>
                  <a:srgbClr val="000000"/>
                </a:buClr>
                <a:buSzPct val="45000"/>
                <a:buFont typeface="StarSymbol" charset="0"/>
                <a:buNone/>
              </a:pPr>
              <a:r>
                <a:rPr lang="fr-FR" sz="1100" b="1" i="1" smtClean="0">
                  <a:solidFill>
                    <a:srgbClr val="FF5050"/>
                  </a:solidFill>
                  <a:ea typeface="Arial Unicode MS" pitchFamily="34" charset="-128"/>
                  <a:cs typeface="Vrinda" pitchFamily="2" charset="0"/>
                </a:rPr>
                <a:t>Part de la pulpe/fruit</a:t>
              </a:r>
            </a:p>
            <a:p>
              <a:pPr algn="ctr" hangingPunct="0">
                <a:buClr>
                  <a:srgbClr val="000000"/>
                </a:buClr>
                <a:buSzPct val="45000"/>
                <a:buFont typeface="StarSymbol" charset="0"/>
                <a:buNone/>
              </a:pPr>
              <a:r>
                <a:rPr lang="fr-FR" sz="1100" b="1" i="1" smtClean="0">
                  <a:solidFill>
                    <a:srgbClr val="FF5050"/>
                  </a:solidFill>
                  <a:ea typeface="Arial Unicode MS" pitchFamily="34" charset="-128"/>
                  <a:cs typeface="Vrinda" pitchFamily="2" charset="0"/>
                </a:rPr>
                <a:t>TMS pulpe</a:t>
              </a:r>
              <a:endParaRPr lang="fr-FR" sz="1100" b="1" i="1">
                <a:solidFill>
                  <a:srgbClr val="FF5050"/>
                </a:solidFill>
                <a:ea typeface="Arial Unicode MS" pitchFamily="34" charset="-128"/>
                <a:cs typeface="Vrinda" pitchFamily="2" charset="0"/>
              </a:endParaRPr>
            </a:p>
          </p:txBody>
        </p:sp>
        <p:sp>
          <p:nvSpPr>
            <p:cNvPr id="7183" name="Line 64"/>
            <p:cNvSpPr>
              <a:spLocks noChangeShapeType="1"/>
            </p:cNvSpPr>
            <p:nvPr/>
          </p:nvSpPr>
          <p:spPr bwMode="auto">
            <a:xfrm flipV="1">
              <a:off x="1826" y="1283"/>
              <a:ext cx="629" cy="317"/>
            </a:xfrm>
            <a:prstGeom prst="line">
              <a:avLst/>
            </a:prstGeom>
            <a:noFill/>
            <a:ln w="9525">
              <a:solidFill>
                <a:srgbClr val="FF5050"/>
              </a:solidFill>
              <a:round/>
              <a:headEnd/>
              <a:tailEnd type="triangle" w="med" len="med"/>
            </a:ln>
          </p:spPr>
          <p:txBody>
            <a:bodyPr/>
            <a:lstStyle/>
            <a:p>
              <a:endParaRPr lang="fr-FR" sz="1100"/>
            </a:p>
          </p:txBody>
        </p:sp>
        <p:sp>
          <p:nvSpPr>
            <p:cNvPr id="7184" name="Line 65"/>
            <p:cNvSpPr>
              <a:spLocks noChangeShapeType="1"/>
            </p:cNvSpPr>
            <p:nvPr/>
          </p:nvSpPr>
          <p:spPr bwMode="auto">
            <a:xfrm flipH="1" flipV="1">
              <a:off x="3460" y="1274"/>
              <a:ext cx="770" cy="355"/>
            </a:xfrm>
            <a:prstGeom prst="line">
              <a:avLst/>
            </a:prstGeom>
            <a:noFill/>
            <a:ln w="9525">
              <a:solidFill>
                <a:srgbClr val="FF5050"/>
              </a:solidFill>
              <a:round/>
              <a:headEnd/>
              <a:tailEnd type="triangle" w="med" len="med"/>
            </a:ln>
          </p:spPr>
          <p:txBody>
            <a:bodyPr/>
            <a:lstStyle/>
            <a:p>
              <a:endParaRPr lang="fr-FR" sz="1100"/>
            </a:p>
          </p:txBody>
        </p:sp>
        <p:sp>
          <p:nvSpPr>
            <p:cNvPr id="7185" name="Text Box 66"/>
            <p:cNvSpPr txBox="1">
              <a:spLocks noChangeArrowheads="1"/>
            </p:cNvSpPr>
            <p:nvPr/>
          </p:nvSpPr>
          <p:spPr bwMode="auto">
            <a:xfrm>
              <a:off x="3486" y="2250"/>
              <a:ext cx="737" cy="180"/>
            </a:xfrm>
            <a:prstGeom prst="rect">
              <a:avLst/>
            </a:prstGeom>
            <a:noFill/>
            <a:ln w="9525">
              <a:noFill/>
              <a:miter lim="800000"/>
              <a:headEnd/>
              <a:tailEnd/>
            </a:ln>
          </p:spPr>
          <p:txBody>
            <a:bodyPr wrap="none">
              <a:spAutoFit/>
            </a:bodyPr>
            <a:lstStyle/>
            <a:p>
              <a:pPr algn="ctr" hangingPunct="0">
                <a:buClr>
                  <a:srgbClr val="000000"/>
                </a:buClr>
                <a:buSzPct val="45000"/>
                <a:buFont typeface="StarSymbol" charset="0"/>
                <a:buNone/>
              </a:pPr>
              <a:r>
                <a:rPr lang="fr-FR" sz="1100" b="1" i="1" smtClean="0">
                  <a:solidFill>
                    <a:srgbClr val="FF5050"/>
                  </a:solidFill>
                  <a:ea typeface="Arial Unicode MS" pitchFamily="34" charset="-128"/>
                  <a:cs typeface="Vrinda" pitchFamily="2" charset="0"/>
                </a:rPr>
                <a:t>Caractère sucré</a:t>
              </a:r>
              <a:endParaRPr lang="fr-FR" sz="1100" b="1" i="1">
                <a:solidFill>
                  <a:srgbClr val="FF5050"/>
                </a:solidFill>
                <a:ea typeface="Arial Unicode MS" pitchFamily="34" charset="-128"/>
                <a:cs typeface="Vrinda" pitchFamily="2" charset="0"/>
              </a:endParaRPr>
            </a:p>
          </p:txBody>
        </p:sp>
        <p:sp>
          <p:nvSpPr>
            <p:cNvPr id="7186" name="Line 67"/>
            <p:cNvSpPr>
              <a:spLocks noChangeShapeType="1"/>
            </p:cNvSpPr>
            <p:nvPr/>
          </p:nvSpPr>
          <p:spPr bwMode="auto">
            <a:xfrm flipH="1">
              <a:off x="4086" y="2096"/>
              <a:ext cx="332" cy="189"/>
            </a:xfrm>
            <a:prstGeom prst="line">
              <a:avLst/>
            </a:prstGeom>
            <a:noFill/>
            <a:ln w="9525">
              <a:solidFill>
                <a:srgbClr val="FF5050"/>
              </a:solidFill>
              <a:round/>
              <a:headEnd/>
              <a:tailEnd type="triangle" w="med" len="med"/>
            </a:ln>
          </p:spPr>
          <p:txBody>
            <a:bodyPr/>
            <a:lstStyle/>
            <a:p>
              <a:endParaRPr lang="fr-FR" sz="1100"/>
            </a:p>
          </p:txBody>
        </p:sp>
        <p:sp>
          <p:nvSpPr>
            <p:cNvPr id="7187" name="Line 68"/>
            <p:cNvSpPr>
              <a:spLocks noChangeShapeType="1"/>
            </p:cNvSpPr>
            <p:nvPr/>
          </p:nvSpPr>
          <p:spPr bwMode="auto">
            <a:xfrm>
              <a:off x="2188" y="2881"/>
              <a:ext cx="0" cy="236"/>
            </a:xfrm>
            <a:prstGeom prst="line">
              <a:avLst/>
            </a:prstGeom>
            <a:noFill/>
            <a:ln w="9525">
              <a:solidFill>
                <a:schemeClr val="tx1"/>
              </a:solidFill>
              <a:round/>
              <a:headEnd/>
              <a:tailEnd type="triangle" w="med" len="med"/>
            </a:ln>
          </p:spPr>
          <p:txBody>
            <a:bodyPr/>
            <a:lstStyle/>
            <a:p>
              <a:endParaRPr lang="fr-FR" sz="1100"/>
            </a:p>
          </p:txBody>
        </p:sp>
        <p:sp>
          <p:nvSpPr>
            <p:cNvPr id="7188" name="Text Box 69"/>
            <p:cNvSpPr txBox="1">
              <a:spLocks noChangeArrowheads="1"/>
            </p:cNvSpPr>
            <p:nvPr/>
          </p:nvSpPr>
          <p:spPr bwMode="auto">
            <a:xfrm>
              <a:off x="1960" y="3086"/>
              <a:ext cx="625" cy="180"/>
            </a:xfrm>
            <a:prstGeom prst="rect">
              <a:avLst/>
            </a:prstGeom>
            <a:noFill/>
            <a:ln w="9525">
              <a:noFill/>
              <a:miter lim="800000"/>
              <a:headEnd/>
              <a:tailEnd/>
            </a:ln>
          </p:spPr>
          <p:txBody>
            <a:bodyPr wrap="none">
              <a:spAutoFit/>
            </a:bodyPr>
            <a:lstStyle/>
            <a:p>
              <a:pPr hangingPunct="0">
                <a:buClr>
                  <a:srgbClr val="000000"/>
                </a:buClr>
                <a:buSzPct val="45000"/>
              </a:pPr>
              <a:r>
                <a:rPr lang="fr-FR" sz="1100" b="1" i="1" smtClean="0">
                  <a:solidFill>
                    <a:srgbClr val="FF5050"/>
                  </a:solidFill>
                  <a:ea typeface="Arial Unicode MS" pitchFamily="34" charset="-128"/>
                  <a:cs typeface="Vrinda" pitchFamily="2" charset="0"/>
                </a:rPr>
                <a:t>Émission C0</a:t>
              </a:r>
              <a:r>
                <a:rPr lang="fr-FR" sz="1100" b="1" i="1" baseline="-25000" smtClean="0">
                  <a:solidFill>
                    <a:srgbClr val="FF5050"/>
                  </a:solidFill>
                  <a:ea typeface="Arial Unicode MS" pitchFamily="34" charset="-128"/>
                  <a:cs typeface="Vrinda" pitchFamily="2" charset="0"/>
                </a:rPr>
                <a:t>2</a:t>
              </a:r>
              <a:endParaRPr lang="fr-FR" sz="1100" b="1" i="1">
                <a:solidFill>
                  <a:srgbClr val="FF5050"/>
                </a:solidFill>
                <a:ea typeface="Arial Unicode MS" pitchFamily="34" charset="-128"/>
                <a:cs typeface="Vrinda" pitchFamily="2" charset="0"/>
              </a:endParaRPr>
            </a:p>
          </p:txBody>
        </p:sp>
        <p:sp>
          <p:nvSpPr>
            <p:cNvPr id="7189" name="Text Box 70"/>
            <p:cNvSpPr txBox="1">
              <a:spLocks noChangeArrowheads="1"/>
            </p:cNvSpPr>
            <p:nvPr/>
          </p:nvSpPr>
          <p:spPr bwMode="auto">
            <a:xfrm>
              <a:off x="523" y="2250"/>
              <a:ext cx="1128" cy="412"/>
            </a:xfrm>
            <a:prstGeom prst="rect">
              <a:avLst/>
            </a:prstGeom>
            <a:noFill/>
            <a:ln w="9525">
              <a:noFill/>
              <a:miter lim="800000"/>
              <a:headEnd/>
              <a:tailEnd/>
            </a:ln>
          </p:spPr>
          <p:txBody>
            <a:bodyPr>
              <a:spAutoFit/>
            </a:bodyPr>
            <a:lstStyle/>
            <a:p>
              <a:pPr algn="ctr" hangingPunct="0">
                <a:buClr>
                  <a:srgbClr val="000000"/>
                </a:buClr>
                <a:buSzPct val="45000"/>
                <a:buFont typeface="StarSymbol" charset="0"/>
                <a:buNone/>
              </a:pPr>
              <a:r>
                <a:rPr lang="fr-FR" sz="1100" b="1" i="1" dirty="0" smtClean="0">
                  <a:solidFill>
                    <a:srgbClr val="FF5050"/>
                  </a:solidFill>
                  <a:ea typeface="Arial Unicode MS" pitchFamily="34" charset="-128"/>
                  <a:cs typeface="Vrinda" pitchFamily="2" charset="0"/>
                </a:rPr>
                <a:t>Poids sec de la pulpe</a:t>
              </a:r>
            </a:p>
            <a:p>
              <a:pPr algn="ctr" hangingPunct="0">
                <a:buClr>
                  <a:srgbClr val="000000"/>
                </a:buClr>
                <a:buSzPct val="45000"/>
                <a:buFont typeface="StarSymbol" charset="0"/>
                <a:buNone/>
              </a:pPr>
              <a:r>
                <a:rPr lang="fr-FR" sz="1100" b="1" i="1" dirty="0" smtClean="0">
                  <a:solidFill>
                    <a:srgbClr val="FF5050"/>
                  </a:solidFill>
                  <a:ea typeface="Arial Unicode MS" pitchFamily="34" charset="-128"/>
                  <a:cs typeface="Vrinda" pitchFamily="2" charset="0"/>
                </a:rPr>
                <a:t>Poids sec noyau</a:t>
              </a:r>
            </a:p>
            <a:p>
              <a:pPr algn="ctr" hangingPunct="0">
                <a:buClr>
                  <a:srgbClr val="000000"/>
                </a:buClr>
                <a:buSzPct val="45000"/>
                <a:buFont typeface="StarSymbol" charset="0"/>
                <a:buNone/>
              </a:pPr>
              <a:r>
                <a:rPr lang="fr-FR" sz="1100" b="1" i="1" dirty="0" smtClean="0">
                  <a:solidFill>
                    <a:srgbClr val="FF5050"/>
                  </a:solidFill>
                  <a:ea typeface="Arial Unicode MS" pitchFamily="34" charset="-128"/>
                  <a:cs typeface="Vrinda" pitchFamily="2" charset="0"/>
                </a:rPr>
                <a:t>réserves C</a:t>
              </a:r>
              <a:endParaRPr lang="fr-FR" sz="1100" b="1" i="1" dirty="0">
                <a:solidFill>
                  <a:srgbClr val="FF5050"/>
                </a:solidFill>
                <a:ea typeface="Arial Unicode MS" pitchFamily="34" charset="-128"/>
                <a:cs typeface="Vrinda" pitchFamily="2" charset="0"/>
              </a:endParaRPr>
            </a:p>
          </p:txBody>
        </p:sp>
        <p:sp>
          <p:nvSpPr>
            <p:cNvPr id="7190" name="Line 71"/>
            <p:cNvSpPr>
              <a:spLocks noChangeShapeType="1"/>
            </p:cNvSpPr>
            <p:nvPr/>
          </p:nvSpPr>
          <p:spPr bwMode="auto">
            <a:xfrm>
              <a:off x="1083" y="1881"/>
              <a:ext cx="0" cy="380"/>
            </a:xfrm>
            <a:prstGeom prst="line">
              <a:avLst/>
            </a:prstGeom>
            <a:noFill/>
            <a:ln w="9525">
              <a:solidFill>
                <a:srgbClr val="FF5050"/>
              </a:solidFill>
              <a:round/>
              <a:headEnd/>
              <a:tailEnd type="triangle" w="med" len="med"/>
            </a:ln>
          </p:spPr>
          <p:txBody>
            <a:bodyPr/>
            <a:lstStyle/>
            <a:p>
              <a:endParaRPr lang="fr-FR" sz="1100"/>
            </a:p>
          </p:txBody>
        </p:sp>
        <p:sp>
          <p:nvSpPr>
            <p:cNvPr id="7191" name="Text Box 72"/>
            <p:cNvSpPr txBox="1">
              <a:spLocks noChangeArrowheads="1"/>
            </p:cNvSpPr>
            <p:nvPr/>
          </p:nvSpPr>
          <p:spPr bwMode="auto">
            <a:xfrm>
              <a:off x="2641" y="818"/>
              <a:ext cx="644" cy="146"/>
            </a:xfrm>
            <a:prstGeom prst="rect">
              <a:avLst/>
            </a:prstGeom>
            <a:noFill/>
            <a:ln w="9525">
              <a:noFill/>
              <a:miter lim="800000"/>
              <a:headEnd/>
              <a:tailEnd/>
            </a:ln>
          </p:spPr>
          <p:txBody>
            <a:bodyPr wrap="none">
              <a:spAutoFit/>
            </a:bodyPr>
            <a:lstStyle/>
            <a:p>
              <a:pPr hangingPunct="0">
                <a:lnSpc>
                  <a:spcPct val="71000"/>
                </a:lnSpc>
                <a:buClr>
                  <a:srgbClr val="000000"/>
                </a:buClr>
                <a:buSzPct val="45000"/>
                <a:buFont typeface="StarSymbol" charset="0"/>
                <a:buNone/>
              </a:pPr>
              <a:r>
                <a:rPr lang="fr-FR" sz="1100" b="1" u="sng" smtClean="0">
                  <a:solidFill>
                    <a:srgbClr val="0066FF"/>
                  </a:solidFill>
                  <a:ea typeface="Arial Unicode MS" pitchFamily="34" charset="-128"/>
                  <a:cs typeface="Vrinda" pitchFamily="2" charset="0"/>
                </a:rPr>
                <a:t>Température</a:t>
              </a:r>
              <a:endParaRPr lang="fr-FR" sz="1100" b="1" u="sng">
                <a:solidFill>
                  <a:srgbClr val="0066FF"/>
                </a:solidFill>
                <a:ea typeface="Arial Unicode MS" pitchFamily="34" charset="-128"/>
                <a:cs typeface="Vrinda" pitchFamily="2" charset="0"/>
              </a:endParaRPr>
            </a:p>
          </p:txBody>
        </p:sp>
        <p:sp>
          <p:nvSpPr>
            <p:cNvPr id="7192" name="Line 73"/>
            <p:cNvSpPr>
              <a:spLocks noChangeShapeType="1"/>
            </p:cNvSpPr>
            <p:nvPr/>
          </p:nvSpPr>
          <p:spPr bwMode="auto">
            <a:xfrm>
              <a:off x="3304" y="959"/>
              <a:ext cx="1097" cy="573"/>
            </a:xfrm>
            <a:prstGeom prst="line">
              <a:avLst/>
            </a:prstGeom>
            <a:noFill/>
            <a:ln w="9525">
              <a:solidFill>
                <a:srgbClr val="0066FF"/>
              </a:solidFill>
              <a:prstDash val="dashDot"/>
              <a:round/>
              <a:headEnd/>
              <a:tailEnd type="triangle" w="med" len="med"/>
            </a:ln>
          </p:spPr>
          <p:txBody>
            <a:bodyPr/>
            <a:lstStyle/>
            <a:p>
              <a:endParaRPr lang="fr-FR" sz="1100"/>
            </a:p>
          </p:txBody>
        </p:sp>
        <p:sp>
          <p:nvSpPr>
            <p:cNvPr id="7193" name="Line 74"/>
            <p:cNvSpPr>
              <a:spLocks noChangeShapeType="1"/>
            </p:cNvSpPr>
            <p:nvPr/>
          </p:nvSpPr>
          <p:spPr bwMode="auto">
            <a:xfrm flipH="1">
              <a:off x="1667" y="962"/>
              <a:ext cx="1035" cy="517"/>
            </a:xfrm>
            <a:prstGeom prst="line">
              <a:avLst/>
            </a:prstGeom>
            <a:noFill/>
            <a:ln w="9525">
              <a:solidFill>
                <a:srgbClr val="0066FF"/>
              </a:solidFill>
              <a:prstDash val="dashDot"/>
              <a:round/>
              <a:headEnd/>
              <a:tailEnd type="triangle" w="med" len="med"/>
            </a:ln>
          </p:spPr>
          <p:txBody>
            <a:bodyPr/>
            <a:lstStyle/>
            <a:p>
              <a:endParaRPr lang="fr-FR" sz="1100"/>
            </a:p>
          </p:txBody>
        </p:sp>
        <p:sp>
          <p:nvSpPr>
            <p:cNvPr id="7194" name="Line 75"/>
            <p:cNvSpPr>
              <a:spLocks noChangeShapeType="1"/>
            </p:cNvSpPr>
            <p:nvPr/>
          </p:nvSpPr>
          <p:spPr bwMode="auto">
            <a:xfrm flipH="1" flipV="1">
              <a:off x="1711" y="2052"/>
              <a:ext cx="340" cy="466"/>
            </a:xfrm>
            <a:prstGeom prst="line">
              <a:avLst/>
            </a:prstGeom>
            <a:noFill/>
            <a:ln w="9525">
              <a:solidFill>
                <a:schemeClr val="tx1"/>
              </a:solidFill>
              <a:prstDash val="dash"/>
              <a:round/>
              <a:headEnd/>
              <a:tailEnd type="triangle" w="med" len="med"/>
            </a:ln>
          </p:spPr>
          <p:txBody>
            <a:bodyPr/>
            <a:lstStyle/>
            <a:p>
              <a:endParaRPr lang="fr-FR" sz="1100"/>
            </a:p>
          </p:txBody>
        </p:sp>
        <p:sp>
          <p:nvSpPr>
            <p:cNvPr id="7195" name="Text Box 76"/>
            <p:cNvSpPr txBox="1">
              <a:spLocks noChangeArrowheads="1"/>
            </p:cNvSpPr>
            <p:nvPr/>
          </p:nvSpPr>
          <p:spPr bwMode="auto">
            <a:xfrm>
              <a:off x="2716" y="3037"/>
              <a:ext cx="644" cy="146"/>
            </a:xfrm>
            <a:prstGeom prst="rect">
              <a:avLst/>
            </a:prstGeom>
            <a:noFill/>
            <a:ln w="9525">
              <a:noFill/>
              <a:miter lim="800000"/>
              <a:headEnd/>
              <a:tailEnd/>
            </a:ln>
          </p:spPr>
          <p:txBody>
            <a:bodyPr wrap="none">
              <a:spAutoFit/>
            </a:bodyPr>
            <a:lstStyle/>
            <a:p>
              <a:pPr hangingPunct="0">
                <a:lnSpc>
                  <a:spcPct val="71000"/>
                </a:lnSpc>
                <a:buClr>
                  <a:srgbClr val="000000"/>
                </a:buClr>
                <a:buSzPct val="45000"/>
                <a:buFont typeface="StarSymbol" charset="0"/>
                <a:buNone/>
              </a:pPr>
              <a:r>
                <a:rPr lang="fr-FR" sz="1100" b="1" u="sng" smtClean="0">
                  <a:solidFill>
                    <a:srgbClr val="0066FF"/>
                  </a:solidFill>
                  <a:ea typeface="Arial Unicode MS" pitchFamily="34" charset="-128"/>
                  <a:cs typeface="Vrinda" pitchFamily="2" charset="0"/>
                </a:rPr>
                <a:t>Température</a:t>
              </a:r>
              <a:endParaRPr lang="fr-FR" sz="1100" b="1" u="sng">
                <a:solidFill>
                  <a:srgbClr val="0066FF"/>
                </a:solidFill>
                <a:ea typeface="Arial Unicode MS" pitchFamily="34" charset="-128"/>
                <a:cs typeface="Vrinda" pitchFamily="2" charset="0"/>
              </a:endParaRPr>
            </a:p>
          </p:txBody>
        </p:sp>
        <p:sp>
          <p:nvSpPr>
            <p:cNvPr id="7196" name="Line 77"/>
            <p:cNvSpPr>
              <a:spLocks noChangeShapeType="1"/>
            </p:cNvSpPr>
            <p:nvPr/>
          </p:nvSpPr>
          <p:spPr bwMode="auto">
            <a:xfrm flipH="1" flipV="1">
              <a:off x="2784" y="2780"/>
              <a:ext cx="223" cy="209"/>
            </a:xfrm>
            <a:prstGeom prst="line">
              <a:avLst/>
            </a:prstGeom>
            <a:noFill/>
            <a:ln w="9525">
              <a:solidFill>
                <a:srgbClr val="0066FF"/>
              </a:solidFill>
              <a:prstDash val="dashDot"/>
              <a:round/>
              <a:headEnd/>
              <a:tailEnd type="triangle" w="med" len="med"/>
            </a:ln>
          </p:spPr>
          <p:txBody>
            <a:bodyPr/>
            <a:lstStyle/>
            <a:p>
              <a:endParaRPr lang="fr-FR" sz="1100"/>
            </a:p>
          </p:txBody>
        </p:sp>
        <p:sp>
          <p:nvSpPr>
            <p:cNvPr id="7197" name="Rectangle 79"/>
            <p:cNvSpPr>
              <a:spLocks noChangeArrowheads="1"/>
            </p:cNvSpPr>
            <p:nvPr/>
          </p:nvSpPr>
          <p:spPr bwMode="auto">
            <a:xfrm>
              <a:off x="474" y="3037"/>
              <a:ext cx="1299" cy="738"/>
            </a:xfrm>
            <a:prstGeom prst="rect">
              <a:avLst/>
            </a:prstGeom>
            <a:solidFill>
              <a:srgbClr val="EAEAEA"/>
            </a:solidFill>
            <a:ln w="9525">
              <a:solidFill>
                <a:schemeClr val="tx1"/>
              </a:solidFill>
              <a:miter lim="800000"/>
              <a:headEnd/>
              <a:tailEnd/>
            </a:ln>
          </p:spPr>
          <p:txBody>
            <a:bodyPr wrap="none" anchor="ctr"/>
            <a:lstStyle/>
            <a:p>
              <a:endParaRPr lang="fr-FR" sz="1100"/>
            </a:p>
          </p:txBody>
        </p:sp>
        <p:sp>
          <p:nvSpPr>
            <p:cNvPr id="7198" name="Line 80"/>
            <p:cNvSpPr>
              <a:spLocks noChangeShapeType="1"/>
            </p:cNvSpPr>
            <p:nvPr/>
          </p:nvSpPr>
          <p:spPr bwMode="auto">
            <a:xfrm>
              <a:off x="499" y="3423"/>
              <a:ext cx="219" cy="0"/>
            </a:xfrm>
            <a:prstGeom prst="line">
              <a:avLst/>
            </a:prstGeom>
            <a:noFill/>
            <a:ln w="9525">
              <a:solidFill>
                <a:schemeClr val="tx1"/>
              </a:solidFill>
              <a:prstDash val="dash"/>
              <a:round/>
              <a:headEnd/>
              <a:tailEnd type="triangle" w="med" len="med"/>
            </a:ln>
          </p:spPr>
          <p:txBody>
            <a:bodyPr/>
            <a:lstStyle/>
            <a:p>
              <a:endParaRPr lang="fr-FR" sz="1100"/>
            </a:p>
          </p:txBody>
        </p:sp>
        <p:sp>
          <p:nvSpPr>
            <p:cNvPr id="7199" name="Line 81"/>
            <p:cNvSpPr>
              <a:spLocks noChangeShapeType="1"/>
            </p:cNvSpPr>
            <p:nvPr/>
          </p:nvSpPr>
          <p:spPr bwMode="auto">
            <a:xfrm flipV="1">
              <a:off x="490" y="3552"/>
              <a:ext cx="234" cy="0"/>
            </a:xfrm>
            <a:prstGeom prst="line">
              <a:avLst/>
            </a:prstGeom>
            <a:noFill/>
            <a:ln w="9525">
              <a:solidFill>
                <a:srgbClr val="FF5050"/>
              </a:solidFill>
              <a:round/>
              <a:headEnd/>
              <a:tailEnd type="triangle" w="med" len="med"/>
            </a:ln>
          </p:spPr>
          <p:txBody>
            <a:bodyPr/>
            <a:lstStyle/>
            <a:p>
              <a:endParaRPr lang="fr-FR" sz="1100"/>
            </a:p>
          </p:txBody>
        </p:sp>
        <p:sp>
          <p:nvSpPr>
            <p:cNvPr id="7200" name="Line 82"/>
            <p:cNvSpPr>
              <a:spLocks noChangeShapeType="1"/>
            </p:cNvSpPr>
            <p:nvPr/>
          </p:nvSpPr>
          <p:spPr bwMode="auto">
            <a:xfrm flipV="1">
              <a:off x="499" y="3701"/>
              <a:ext cx="216" cy="0"/>
            </a:xfrm>
            <a:prstGeom prst="line">
              <a:avLst/>
            </a:prstGeom>
            <a:noFill/>
            <a:ln w="9525">
              <a:solidFill>
                <a:srgbClr val="0066FF"/>
              </a:solidFill>
              <a:prstDash val="dashDot"/>
              <a:round/>
              <a:headEnd/>
              <a:tailEnd type="triangle" w="med" len="med"/>
            </a:ln>
          </p:spPr>
          <p:txBody>
            <a:bodyPr/>
            <a:lstStyle/>
            <a:p>
              <a:endParaRPr lang="fr-FR" sz="1100"/>
            </a:p>
          </p:txBody>
        </p:sp>
        <p:sp>
          <p:nvSpPr>
            <p:cNvPr id="7201" name="Text Box 83"/>
            <p:cNvSpPr txBox="1">
              <a:spLocks noChangeArrowheads="1"/>
            </p:cNvSpPr>
            <p:nvPr/>
          </p:nvSpPr>
          <p:spPr bwMode="auto">
            <a:xfrm>
              <a:off x="694" y="3371"/>
              <a:ext cx="1402" cy="146"/>
            </a:xfrm>
            <a:prstGeom prst="rect">
              <a:avLst/>
            </a:prstGeom>
            <a:noFill/>
            <a:ln w="9525">
              <a:noFill/>
              <a:miter lim="800000"/>
              <a:headEnd/>
              <a:tailEnd/>
            </a:ln>
          </p:spPr>
          <p:txBody>
            <a:bodyPr wrap="none">
              <a:spAutoFit/>
            </a:bodyPr>
            <a:lstStyle/>
            <a:p>
              <a:pPr hangingPunct="0">
                <a:lnSpc>
                  <a:spcPct val="71000"/>
                </a:lnSpc>
                <a:buClr>
                  <a:srgbClr val="000000"/>
                </a:buClr>
                <a:buSzPct val="45000"/>
                <a:buFont typeface="StarSymbol" charset="0"/>
                <a:buNone/>
              </a:pPr>
              <a:r>
                <a:rPr lang="fr-FR" sz="1100" dirty="0" smtClean="0">
                  <a:ea typeface="Arial Unicode MS" pitchFamily="34" charset="-128"/>
                  <a:cs typeface="Vrinda" pitchFamily="2" charset="0"/>
                </a:rPr>
                <a:t>Flux de matière ou d’information</a:t>
              </a:r>
              <a:endParaRPr lang="fr-FR" sz="1100" dirty="0">
                <a:ea typeface="Arial Unicode MS" pitchFamily="34" charset="-128"/>
                <a:cs typeface="Vrinda" pitchFamily="2" charset="0"/>
              </a:endParaRPr>
            </a:p>
          </p:txBody>
        </p:sp>
        <p:sp>
          <p:nvSpPr>
            <p:cNvPr id="7202" name="Text Box 84"/>
            <p:cNvSpPr txBox="1">
              <a:spLocks noChangeArrowheads="1"/>
            </p:cNvSpPr>
            <p:nvPr/>
          </p:nvSpPr>
          <p:spPr bwMode="auto">
            <a:xfrm>
              <a:off x="694" y="3500"/>
              <a:ext cx="846" cy="146"/>
            </a:xfrm>
            <a:prstGeom prst="rect">
              <a:avLst/>
            </a:prstGeom>
            <a:noFill/>
            <a:ln w="9525">
              <a:noFill/>
              <a:miter lim="800000"/>
              <a:headEnd/>
              <a:tailEnd/>
            </a:ln>
          </p:spPr>
          <p:txBody>
            <a:bodyPr wrap="none">
              <a:spAutoFit/>
            </a:bodyPr>
            <a:lstStyle/>
            <a:p>
              <a:pPr hangingPunct="0">
                <a:lnSpc>
                  <a:spcPct val="71000"/>
                </a:lnSpc>
                <a:buClr>
                  <a:srgbClr val="000000"/>
                </a:buClr>
                <a:buSzPct val="45000"/>
                <a:buFont typeface="StarSymbol" charset="0"/>
                <a:buNone/>
              </a:pPr>
              <a:r>
                <a:rPr lang="fr-FR" sz="1100" b="1" i="1" dirty="0" smtClean="0">
                  <a:solidFill>
                    <a:srgbClr val="FF5050"/>
                  </a:solidFill>
                  <a:ea typeface="Arial Unicode MS" pitchFamily="34" charset="-128"/>
                  <a:cs typeface="Vrinda" pitchFamily="2" charset="0"/>
                </a:rPr>
                <a:t>Sorties principales</a:t>
              </a:r>
              <a:endParaRPr lang="fr-FR" sz="1100" b="1" i="1" dirty="0">
                <a:solidFill>
                  <a:srgbClr val="FF5050"/>
                </a:solidFill>
                <a:ea typeface="Arial Unicode MS" pitchFamily="34" charset="-128"/>
                <a:cs typeface="Vrinda" pitchFamily="2" charset="0"/>
              </a:endParaRPr>
            </a:p>
          </p:txBody>
        </p:sp>
        <p:sp>
          <p:nvSpPr>
            <p:cNvPr id="7203" name="Text Box 85"/>
            <p:cNvSpPr txBox="1">
              <a:spLocks noChangeArrowheads="1"/>
            </p:cNvSpPr>
            <p:nvPr/>
          </p:nvSpPr>
          <p:spPr bwMode="auto">
            <a:xfrm>
              <a:off x="694" y="3638"/>
              <a:ext cx="1015" cy="146"/>
            </a:xfrm>
            <a:prstGeom prst="rect">
              <a:avLst/>
            </a:prstGeom>
            <a:noFill/>
            <a:ln w="9525" algn="ctr">
              <a:noFill/>
              <a:miter lim="800000"/>
              <a:headEnd/>
              <a:tailEnd/>
            </a:ln>
          </p:spPr>
          <p:txBody>
            <a:bodyPr>
              <a:spAutoFit/>
            </a:bodyPr>
            <a:lstStyle/>
            <a:p>
              <a:pPr hangingPunct="0">
                <a:lnSpc>
                  <a:spcPct val="71000"/>
                </a:lnSpc>
                <a:buClr>
                  <a:srgbClr val="000000"/>
                </a:buClr>
                <a:buSzPct val="45000"/>
                <a:buFont typeface="StarSymbol" charset="0"/>
                <a:buNone/>
              </a:pPr>
              <a:r>
                <a:rPr lang="fr-FR" sz="1100" b="1" u="sng" dirty="0" smtClean="0">
                  <a:solidFill>
                    <a:srgbClr val="0066FF"/>
                  </a:solidFill>
                  <a:ea typeface="Arial Unicode MS" pitchFamily="34" charset="-128"/>
                  <a:cs typeface="Vrinda" pitchFamily="2" charset="0"/>
                </a:rPr>
                <a:t>Environnement</a:t>
              </a:r>
              <a:endParaRPr lang="fr-FR" sz="1100" b="1" u="sng" dirty="0">
                <a:solidFill>
                  <a:srgbClr val="0066FF"/>
                </a:solidFill>
                <a:ea typeface="Arial Unicode MS" pitchFamily="34" charset="-128"/>
                <a:cs typeface="Vrinda" pitchFamily="2" charset="0"/>
              </a:endParaRPr>
            </a:p>
          </p:txBody>
        </p:sp>
        <p:sp>
          <p:nvSpPr>
            <p:cNvPr id="5206" name="Text Box 86"/>
            <p:cNvSpPr txBox="1">
              <a:spLocks noChangeArrowheads="1"/>
            </p:cNvSpPr>
            <p:nvPr/>
          </p:nvSpPr>
          <p:spPr bwMode="auto">
            <a:xfrm>
              <a:off x="511" y="3080"/>
              <a:ext cx="750" cy="226"/>
            </a:xfrm>
            <a:prstGeom prst="rect">
              <a:avLst/>
            </a:prstGeom>
            <a:solidFill>
              <a:schemeClr val="bg1">
                <a:lumMod val="65000"/>
              </a:schemeClr>
            </a:solidFill>
            <a:ln w="9525">
              <a:solidFill>
                <a:schemeClr val="tx1"/>
              </a:solidFill>
              <a:miter lim="800000"/>
              <a:headEnd/>
              <a:tailEnd/>
            </a:ln>
            <a:effectLst/>
          </p:spPr>
          <p:txBody>
            <a:bodyPr>
              <a:spAutoFit/>
            </a:bodyPr>
            <a:lstStyle/>
            <a:p>
              <a:pPr algn="ctr" hangingPunct="0">
                <a:lnSpc>
                  <a:spcPct val="50000"/>
                </a:lnSpc>
                <a:spcBef>
                  <a:spcPct val="40000"/>
                </a:spcBef>
                <a:buClr>
                  <a:srgbClr val="000000"/>
                </a:buClr>
                <a:buSzPct val="45000"/>
                <a:buFont typeface="StarSymbol" charset="0"/>
                <a:buNone/>
                <a:defRPr/>
              </a:pPr>
              <a:r>
                <a:rPr lang="fr-FR" sz="1100" b="1" dirty="0" smtClean="0">
                  <a:solidFill>
                    <a:schemeClr val="bg1"/>
                  </a:solidFill>
                  <a:ea typeface="Arial Unicode MS" pitchFamily="34" charset="-128"/>
                  <a:cs typeface="Vrinda" pitchFamily="2" charset="0"/>
                </a:rPr>
                <a:t>Sous-model</a:t>
              </a:r>
            </a:p>
            <a:p>
              <a:pPr algn="ctr" hangingPunct="0">
                <a:lnSpc>
                  <a:spcPct val="50000"/>
                </a:lnSpc>
                <a:spcBef>
                  <a:spcPct val="40000"/>
                </a:spcBef>
                <a:buClr>
                  <a:srgbClr val="000000"/>
                </a:buClr>
                <a:buSzPct val="45000"/>
                <a:buFont typeface="StarSymbol" charset="0"/>
                <a:buNone/>
                <a:defRPr/>
              </a:pPr>
              <a:r>
                <a:rPr lang="fr-FR" sz="1100" b="1" dirty="0" smtClean="0">
                  <a:solidFill>
                    <a:schemeClr val="bg1"/>
                  </a:solidFill>
                  <a:ea typeface="Arial Unicode MS" pitchFamily="34" charset="-128"/>
                  <a:cs typeface="Vrinda" pitchFamily="2" charset="0"/>
                </a:rPr>
                <a:t>variables</a:t>
              </a:r>
              <a:endParaRPr lang="fr-FR" sz="1100" b="1" dirty="0">
                <a:solidFill>
                  <a:schemeClr val="bg1"/>
                </a:solidFill>
                <a:ea typeface="Arial Unicode MS" pitchFamily="34" charset="-128"/>
                <a:cs typeface="Vrinda" pitchFamily="2" charset="0"/>
              </a:endParaRPr>
            </a:p>
          </p:txBody>
        </p:sp>
        <p:sp>
          <p:nvSpPr>
            <p:cNvPr id="5207" name="Text Box 87"/>
            <p:cNvSpPr txBox="1">
              <a:spLocks noChangeArrowheads="1"/>
            </p:cNvSpPr>
            <p:nvPr/>
          </p:nvSpPr>
          <p:spPr bwMode="auto">
            <a:xfrm>
              <a:off x="450" y="1501"/>
              <a:ext cx="1359" cy="552"/>
            </a:xfrm>
            <a:prstGeom prst="rect">
              <a:avLst/>
            </a:prstGeom>
            <a:solidFill>
              <a:schemeClr val="bg1">
                <a:lumMod val="65000"/>
              </a:schemeClr>
            </a:solidFill>
            <a:ln w="9525">
              <a:solidFill>
                <a:schemeClr val="tx1"/>
              </a:solidFill>
              <a:miter lim="800000"/>
              <a:headEnd/>
              <a:tailEnd/>
            </a:ln>
            <a:effectLst/>
          </p:spPr>
          <p:txBody>
            <a:bodyPr>
              <a:spAutoFit/>
            </a:bodyPr>
            <a:lstStyle/>
            <a:p>
              <a:pPr algn="ctr" hangingPunct="0">
                <a:lnSpc>
                  <a:spcPct val="70000"/>
                </a:lnSpc>
                <a:spcBef>
                  <a:spcPct val="70000"/>
                </a:spcBef>
                <a:buClr>
                  <a:srgbClr val="000000"/>
                </a:buClr>
                <a:buSzPct val="45000"/>
                <a:buFont typeface="StarSymbol" charset="0"/>
                <a:buNone/>
                <a:defRPr/>
              </a:pPr>
              <a:r>
                <a:rPr lang="fr-FR" sz="1100" b="1" dirty="0" smtClean="0">
                  <a:solidFill>
                    <a:schemeClr val="bg1"/>
                  </a:solidFill>
                  <a:ea typeface="Arial Unicode MS" pitchFamily="34" charset="-128"/>
                  <a:cs typeface="Vrinda" pitchFamily="2" charset="0"/>
                </a:rPr>
                <a:t>Carbone</a:t>
              </a:r>
            </a:p>
            <a:p>
              <a:pPr algn="ctr" hangingPunct="0">
                <a:lnSpc>
                  <a:spcPct val="50000"/>
                </a:lnSpc>
                <a:spcBef>
                  <a:spcPct val="50000"/>
                </a:spcBef>
                <a:buClr>
                  <a:srgbClr val="000000"/>
                </a:buClr>
                <a:buSzPct val="45000"/>
                <a:buFont typeface="StarSymbol" charset="0"/>
                <a:buNone/>
                <a:defRPr/>
              </a:pPr>
              <a:r>
                <a:rPr lang="fr-FR" sz="1100" b="1" dirty="0" smtClean="0">
                  <a:solidFill>
                    <a:schemeClr val="bg1"/>
                  </a:solidFill>
                  <a:ea typeface="Arial Unicode MS" pitchFamily="34" charset="-128"/>
                  <a:cs typeface="Vrinda" pitchFamily="2" charset="0"/>
                </a:rPr>
                <a:t>photosynthèse</a:t>
              </a:r>
            </a:p>
            <a:p>
              <a:pPr algn="ctr" hangingPunct="0">
                <a:lnSpc>
                  <a:spcPct val="50000"/>
                </a:lnSpc>
                <a:spcBef>
                  <a:spcPct val="50000"/>
                </a:spcBef>
                <a:buClr>
                  <a:srgbClr val="000000"/>
                </a:buClr>
                <a:buSzPct val="45000"/>
                <a:buFont typeface="StarSymbol" charset="0"/>
                <a:buNone/>
                <a:defRPr/>
              </a:pPr>
              <a:r>
                <a:rPr lang="fr-FR" sz="1100" b="1" dirty="0" smtClean="0">
                  <a:solidFill>
                    <a:schemeClr val="bg1"/>
                  </a:solidFill>
                  <a:ea typeface="Arial Unicode MS" pitchFamily="34" charset="-128"/>
                  <a:cs typeface="Vrinda" pitchFamily="2" charset="0"/>
                </a:rPr>
                <a:t>Balance carbone du rameau</a:t>
              </a:r>
            </a:p>
            <a:p>
              <a:pPr algn="ctr" hangingPunct="0">
                <a:lnSpc>
                  <a:spcPct val="50000"/>
                </a:lnSpc>
                <a:spcBef>
                  <a:spcPct val="50000"/>
                </a:spcBef>
                <a:buClr>
                  <a:srgbClr val="000000"/>
                </a:buClr>
                <a:buSzPct val="45000"/>
                <a:buFont typeface="StarSymbol" charset="0"/>
                <a:buNone/>
                <a:defRPr/>
              </a:pPr>
              <a:r>
                <a:rPr lang="fr-FR" sz="1100" b="1" dirty="0" smtClean="0">
                  <a:solidFill>
                    <a:schemeClr val="bg1"/>
                  </a:solidFill>
                  <a:ea typeface="Arial Unicode MS" pitchFamily="34" charset="-128"/>
                  <a:cs typeface="Vrinda" pitchFamily="2" charset="0"/>
                </a:rPr>
                <a:t>Croissance en MS du noyau et de la pulpe</a:t>
              </a:r>
              <a:endParaRPr lang="fr-FR" sz="1100" b="1" dirty="0">
                <a:solidFill>
                  <a:schemeClr val="bg1"/>
                </a:solidFill>
                <a:ea typeface="Arial Unicode MS" pitchFamily="34" charset="-128"/>
                <a:cs typeface="Vrinda" pitchFamily="2" charset="0"/>
              </a:endParaRPr>
            </a:p>
          </p:txBody>
        </p:sp>
        <p:sp>
          <p:nvSpPr>
            <p:cNvPr id="7206" name="Text Box 88"/>
            <p:cNvSpPr txBox="1">
              <a:spLocks noChangeArrowheads="1"/>
            </p:cNvSpPr>
            <p:nvPr/>
          </p:nvSpPr>
          <p:spPr bwMode="auto">
            <a:xfrm>
              <a:off x="1278" y="992"/>
              <a:ext cx="507" cy="146"/>
            </a:xfrm>
            <a:prstGeom prst="rect">
              <a:avLst/>
            </a:prstGeom>
            <a:noFill/>
            <a:ln w="9525">
              <a:noFill/>
              <a:miter lim="800000"/>
              <a:headEnd/>
              <a:tailEnd/>
            </a:ln>
          </p:spPr>
          <p:txBody>
            <a:bodyPr wrap="none">
              <a:spAutoFit/>
            </a:bodyPr>
            <a:lstStyle/>
            <a:p>
              <a:pPr hangingPunct="0">
                <a:lnSpc>
                  <a:spcPct val="71000"/>
                </a:lnSpc>
                <a:buClr>
                  <a:srgbClr val="000000"/>
                </a:buClr>
                <a:buSzPct val="45000"/>
                <a:buFont typeface="StarSymbol" charset="0"/>
                <a:buNone/>
              </a:pPr>
              <a:r>
                <a:rPr lang="fr-FR" sz="1100" b="1" u="sng" smtClean="0">
                  <a:solidFill>
                    <a:srgbClr val="0066FF"/>
                  </a:solidFill>
                  <a:ea typeface="Arial Unicode MS" pitchFamily="34" charset="-128"/>
                  <a:cs typeface="Vrinda" pitchFamily="2" charset="0"/>
                </a:rPr>
                <a:t>Radiation</a:t>
              </a:r>
              <a:endParaRPr lang="fr-FR" sz="1100" b="1" u="sng">
                <a:solidFill>
                  <a:srgbClr val="0066FF"/>
                </a:solidFill>
                <a:ea typeface="Arial Unicode MS" pitchFamily="34" charset="-128"/>
                <a:cs typeface="Vrinda" pitchFamily="2" charset="0"/>
              </a:endParaRPr>
            </a:p>
          </p:txBody>
        </p:sp>
        <p:sp>
          <p:nvSpPr>
            <p:cNvPr id="7207" name="Line 89"/>
            <p:cNvSpPr>
              <a:spLocks noChangeShapeType="1"/>
            </p:cNvSpPr>
            <p:nvPr/>
          </p:nvSpPr>
          <p:spPr bwMode="auto">
            <a:xfrm>
              <a:off x="1550" y="1138"/>
              <a:ext cx="0" cy="353"/>
            </a:xfrm>
            <a:prstGeom prst="line">
              <a:avLst/>
            </a:prstGeom>
            <a:noFill/>
            <a:ln w="9525">
              <a:solidFill>
                <a:srgbClr val="0066FF"/>
              </a:solidFill>
              <a:prstDash val="dashDot"/>
              <a:round/>
              <a:headEnd/>
              <a:tailEnd type="triangle" w="med" len="med"/>
            </a:ln>
          </p:spPr>
          <p:txBody>
            <a:bodyPr/>
            <a:lstStyle/>
            <a:p>
              <a:endParaRPr lang="fr-FR" sz="1100"/>
            </a:p>
          </p:txBody>
        </p:sp>
        <p:sp>
          <p:nvSpPr>
            <p:cNvPr id="7208" name="Text Box 90"/>
            <p:cNvSpPr txBox="1">
              <a:spLocks noChangeArrowheads="1"/>
            </p:cNvSpPr>
            <p:nvPr/>
          </p:nvSpPr>
          <p:spPr bwMode="auto">
            <a:xfrm>
              <a:off x="764" y="827"/>
              <a:ext cx="702" cy="311"/>
            </a:xfrm>
            <a:prstGeom prst="rect">
              <a:avLst/>
            </a:prstGeom>
            <a:noFill/>
            <a:ln w="9525">
              <a:noFill/>
              <a:miter lim="800000"/>
              <a:headEnd/>
              <a:tailEnd/>
            </a:ln>
          </p:spPr>
          <p:txBody>
            <a:bodyPr>
              <a:spAutoFit/>
            </a:bodyPr>
            <a:lstStyle/>
            <a:p>
              <a:pPr algn="ctr" hangingPunct="0">
                <a:lnSpc>
                  <a:spcPct val="71000"/>
                </a:lnSpc>
                <a:buClr>
                  <a:srgbClr val="000000"/>
                </a:buClr>
                <a:buSzPct val="45000"/>
                <a:buFont typeface="StarSymbol" charset="0"/>
                <a:buNone/>
              </a:pPr>
              <a:r>
                <a:rPr lang="fr-FR" sz="1100" b="1" u="sng" smtClean="0">
                  <a:solidFill>
                    <a:srgbClr val="0066FF"/>
                  </a:solidFill>
                  <a:ea typeface="Arial Unicode MS" pitchFamily="34" charset="-128"/>
                  <a:cs typeface="Vrinda" pitchFamily="2" charset="0"/>
                </a:rPr>
                <a:t>Potentiel hydrique foliaire</a:t>
              </a:r>
              <a:endParaRPr lang="fr-FR" sz="1100" b="1" u="sng">
                <a:solidFill>
                  <a:srgbClr val="0066FF"/>
                </a:solidFill>
                <a:ea typeface="Arial Unicode MS" pitchFamily="34" charset="-128"/>
                <a:cs typeface="Vrinda" pitchFamily="2" charset="0"/>
              </a:endParaRPr>
            </a:p>
          </p:txBody>
        </p:sp>
        <p:sp>
          <p:nvSpPr>
            <p:cNvPr id="7209" name="Line 91"/>
            <p:cNvSpPr>
              <a:spLocks noChangeShapeType="1"/>
            </p:cNvSpPr>
            <p:nvPr/>
          </p:nvSpPr>
          <p:spPr bwMode="auto">
            <a:xfrm>
              <a:off x="1079" y="1053"/>
              <a:ext cx="0" cy="438"/>
            </a:xfrm>
            <a:prstGeom prst="line">
              <a:avLst/>
            </a:prstGeom>
            <a:noFill/>
            <a:ln w="9525">
              <a:solidFill>
                <a:srgbClr val="0066FF"/>
              </a:solidFill>
              <a:prstDash val="dashDot"/>
              <a:round/>
              <a:headEnd/>
              <a:tailEnd type="triangle" w="med" len="med"/>
            </a:ln>
          </p:spPr>
          <p:txBody>
            <a:bodyPr/>
            <a:lstStyle/>
            <a:p>
              <a:endParaRPr lang="fr-FR" sz="1100"/>
            </a:p>
          </p:txBody>
        </p:sp>
        <p:sp>
          <p:nvSpPr>
            <p:cNvPr id="7210" name="Text Box 92"/>
            <p:cNvSpPr txBox="1">
              <a:spLocks noChangeArrowheads="1"/>
            </p:cNvSpPr>
            <p:nvPr/>
          </p:nvSpPr>
          <p:spPr bwMode="auto">
            <a:xfrm>
              <a:off x="390" y="994"/>
              <a:ext cx="632" cy="229"/>
            </a:xfrm>
            <a:prstGeom prst="rect">
              <a:avLst/>
            </a:prstGeom>
            <a:noFill/>
            <a:ln w="9525">
              <a:noFill/>
              <a:miter lim="800000"/>
              <a:headEnd/>
              <a:tailEnd/>
            </a:ln>
          </p:spPr>
          <p:txBody>
            <a:bodyPr>
              <a:spAutoFit/>
            </a:bodyPr>
            <a:lstStyle/>
            <a:p>
              <a:pPr algn="ctr" hangingPunct="0">
                <a:lnSpc>
                  <a:spcPct val="71000"/>
                </a:lnSpc>
                <a:buClr>
                  <a:srgbClr val="000000"/>
                </a:buClr>
                <a:buSzPct val="45000"/>
                <a:buFont typeface="StarSymbol" charset="0"/>
                <a:buNone/>
              </a:pPr>
              <a:r>
                <a:rPr lang="fr-FR" sz="1100" b="1" u="sng" smtClean="0">
                  <a:solidFill>
                    <a:srgbClr val="0066FF"/>
                  </a:solidFill>
                  <a:ea typeface="Arial Unicode MS" pitchFamily="34" charset="-128"/>
                  <a:cs typeface="Vrinda" pitchFamily="2" charset="0"/>
                </a:rPr>
                <a:t>État du système</a:t>
              </a:r>
              <a:endParaRPr lang="fr-FR" sz="1100" b="1" u="sng">
                <a:solidFill>
                  <a:srgbClr val="0066FF"/>
                </a:solidFill>
                <a:ea typeface="Arial Unicode MS" pitchFamily="34" charset="-128"/>
                <a:cs typeface="Vrinda" pitchFamily="2" charset="0"/>
              </a:endParaRPr>
            </a:p>
          </p:txBody>
        </p:sp>
        <p:sp>
          <p:nvSpPr>
            <p:cNvPr id="7211" name="Line 93"/>
            <p:cNvSpPr>
              <a:spLocks noChangeShapeType="1"/>
            </p:cNvSpPr>
            <p:nvPr/>
          </p:nvSpPr>
          <p:spPr bwMode="auto">
            <a:xfrm>
              <a:off x="686" y="1218"/>
              <a:ext cx="0" cy="285"/>
            </a:xfrm>
            <a:prstGeom prst="line">
              <a:avLst/>
            </a:prstGeom>
            <a:noFill/>
            <a:ln w="9525">
              <a:solidFill>
                <a:srgbClr val="0066FF"/>
              </a:solidFill>
              <a:prstDash val="dashDot"/>
              <a:round/>
              <a:headEnd/>
              <a:tailEnd type="triangle" w="med" len="med"/>
            </a:ln>
          </p:spPr>
          <p:txBody>
            <a:bodyPr/>
            <a:lstStyle/>
            <a:p>
              <a:endParaRPr lang="fr-FR" sz="1100"/>
            </a:p>
          </p:txBody>
        </p:sp>
        <p:sp>
          <p:nvSpPr>
            <p:cNvPr id="5214" name="Text Box 94"/>
            <p:cNvSpPr txBox="1">
              <a:spLocks noChangeArrowheads="1"/>
            </p:cNvSpPr>
            <p:nvPr/>
          </p:nvSpPr>
          <p:spPr bwMode="auto">
            <a:xfrm>
              <a:off x="4266" y="1572"/>
              <a:ext cx="943" cy="552"/>
            </a:xfrm>
            <a:prstGeom prst="rect">
              <a:avLst/>
            </a:prstGeom>
            <a:solidFill>
              <a:schemeClr val="bg1">
                <a:lumMod val="65000"/>
              </a:schemeClr>
            </a:solidFill>
            <a:ln w="9525" algn="ctr">
              <a:solidFill>
                <a:schemeClr val="tx1"/>
              </a:solidFill>
              <a:miter lim="800000"/>
              <a:headEnd/>
              <a:tailEnd/>
            </a:ln>
            <a:effectLst/>
          </p:spPr>
          <p:txBody>
            <a:bodyPr>
              <a:spAutoFit/>
            </a:bodyPr>
            <a:lstStyle/>
            <a:p>
              <a:pPr algn="ctr" hangingPunct="0">
                <a:lnSpc>
                  <a:spcPct val="70000"/>
                </a:lnSpc>
                <a:spcBef>
                  <a:spcPct val="70000"/>
                </a:spcBef>
                <a:buClr>
                  <a:srgbClr val="000000"/>
                </a:buClr>
                <a:buSzPct val="45000"/>
                <a:buFont typeface="StarSymbol" charset="0"/>
                <a:buNone/>
                <a:defRPr/>
              </a:pPr>
              <a:r>
                <a:rPr lang="fr-FR" sz="1100" b="1" dirty="0" smtClean="0">
                  <a:solidFill>
                    <a:schemeClr val="bg1"/>
                  </a:solidFill>
                  <a:ea typeface="Arial Unicode MS" pitchFamily="34" charset="-128"/>
                  <a:cs typeface="Vrinda" pitchFamily="2" charset="0"/>
                </a:rPr>
                <a:t>EAU</a:t>
              </a:r>
            </a:p>
            <a:p>
              <a:pPr algn="ctr" hangingPunct="0">
                <a:lnSpc>
                  <a:spcPct val="50000"/>
                </a:lnSpc>
                <a:spcBef>
                  <a:spcPct val="50000"/>
                </a:spcBef>
                <a:buClr>
                  <a:srgbClr val="000000"/>
                </a:buClr>
                <a:buSzPct val="45000"/>
                <a:buFont typeface="StarSymbol" charset="0"/>
                <a:buNone/>
                <a:defRPr/>
              </a:pPr>
              <a:r>
                <a:rPr lang="fr-FR" sz="1100" b="1" dirty="0" smtClean="0">
                  <a:solidFill>
                    <a:schemeClr val="bg1"/>
                  </a:solidFill>
                  <a:ea typeface="Arial Unicode MS" pitchFamily="34" charset="-128"/>
                  <a:cs typeface="Vrinda" pitchFamily="2" charset="0"/>
                </a:rPr>
                <a:t>Pression osmotique</a:t>
              </a:r>
            </a:p>
            <a:p>
              <a:pPr algn="ctr" hangingPunct="0">
                <a:lnSpc>
                  <a:spcPct val="50000"/>
                </a:lnSpc>
                <a:spcBef>
                  <a:spcPct val="50000"/>
                </a:spcBef>
                <a:buClr>
                  <a:srgbClr val="000000"/>
                </a:buClr>
                <a:buSzPct val="45000"/>
                <a:buFont typeface="StarSymbol" charset="0"/>
                <a:buNone/>
                <a:defRPr/>
              </a:pPr>
              <a:r>
                <a:rPr lang="fr-FR" sz="1100" b="1" dirty="0" smtClean="0">
                  <a:solidFill>
                    <a:schemeClr val="bg1"/>
                  </a:solidFill>
                  <a:ea typeface="Arial Unicode MS" pitchFamily="34" charset="-128"/>
                  <a:cs typeface="Vrinda" pitchFamily="2" charset="0"/>
                </a:rPr>
                <a:t>Pression de </a:t>
              </a:r>
              <a:r>
                <a:rPr lang="fr-FR" sz="1100" b="1" dirty="0" err="1" smtClean="0">
                  <a:solidFill>
                    <a:schemeClr val="bg1"/>
                  </a:solidFill>
                  <a:ea typeface="Arial Unicode MS" pitchFamily="34" charset="-128"/>
                  <a:cs typeface="Vrinda" pitchFamily="2" charset="0"/>
                </a:rPr>
                <a:t>turgecence</a:t>
              </a:r>
              <a:endParaRPr lang="fr-FR" sz="1100" b="1" dirty="0" smtClean="0">
                <a:solidFill>
                  <a:schemeClr val="bg1"/>
                </a:solidFill>
                <a:ea typeface="Arial Unicode MS" pitchFamily="34" charset="-128"/>
                <a:cs typeface="Vrinda" pitchFamily="2" charset="0"/>
              </a:endParaRPr>
            </a:p>
            <a:p>
              <a:pPr algn="ctr" hangingPunct="0">
                <a:lnSpc>
                  <a:spcPct val="50000"/>
                </a:lnSpc>
                <a:spcBef>
                  <a:spcPct val="50000"/>
                </a:spcBef>
                <a:buClr>
                  <a:srgbClr val="000000"/>
                </a:buClr>
                <a:buSzPct val="45000"/>
                <a:buFont typeface="StarSymbol" charset="0"/>
                <a:buNone/>
                <a:defRPr/>
              </a:pPr>
              <a:r>
                <a:rPr lang="fr-FR" sz="1100" b="1" dirty="0" smtClean="0">
                  <a:solidFill>
                    <a:schemeClr val="bg1"/>
                  </a:solidFill>
                  <a:ea typeface="Arial Unicode MS" pitchFamily="34" charset="-128"/>
                  <a:cs typeface="Vrinda" pitchFamily="2" charset="0"/>
                </a:rPr>
                <a:t>Plasticité du tissue </a:t>
              </a:r>
              <a:endParaRPr lang="fr-FR" sz="1100" b="1" dirty="0">
                <a:solidFill>
                  <a:schemeClr val="bg1"/>
                </a:solidFill>
                <a:ea typeface="Arial Unicode MS" pitchFamily="34" charset="-128"/>
                <a:cs typeface="Vrinda" pitchFamily="2" charset="0"/>
              </a:endParaRPr>
            </a:p>
          </p:txBody>
        </p:sp>
        <p:sp>
          <p:nvSpPr>
            <p:cNvPr id="7213" name="Text Box 95"/>
            <p:cNvSpPr txBox="1">
              <a:spLocks noChangeArrowheads="1"/>
            </p:cNvSpPr>
            <p:nvPr/>
          </p:nvSpPr>
          <p:spPr bwMode="auto">
            <a:xfrm>
              <a:off x="4560" y="830"/>
              <a:ext cx="747" cy="311"/>
            </a:xfrm>
            <a:prstGeom prst="rect">
              <a:avLst/>
            </a:prstGeom>
            <a:noFill/>
            <a:ln w="9525">
              <a:noFill/>
              <a:miter lim="800000"/>
              <a:headEnd/>
              <a:tailEnd/>
            </a:ln>
          </p:spPr>
          <p:txBody>
            <a:bodyPr>
              <a:spAutoFit/>
            </a:bodyPr>
            <a:lstStyle/>
            <a:p>
              <a:pPr algn="ctr" hangingPunct="0">
                <a:lnSpc>
                  <a:spcPct val="71000"/>
                </a:lnSpc>
                <a:buClr>
                  <a:srgbClr val="000000"/>
                </a:buClr>
                <a:buSzPct val="45000"/>
                <a:buFont typeface="StarSymbol" charset="0"/>
                <a:buNone/>
              </a:pPr>
              <a:r>
                <a:rPr lang="fr-FR" sz="1100" b="1" u="sng" smtClean="0">
                  <a:solidFill>
                    <a:srgbClr val="0066FF"/>
                  </a:solidFill>
                  <a:ea typeface="Arial Unicode MS" pitchFamily="34" charset="-128"/>
                  <a:cs typeface="Vrinda" pitchFamily="2" charset="0"/>
                </a:rPr>
                <a:t>Potentiel hydrique rameau</a:t>
              </a:r>
              <a:endParaRPr lang="fr-FR" sz="1100" b="1" u="sng">
                <a:solidFill>
                  <a:srgbClr val="0066FF"/>
                </a:solidFill>
                <a:ea typeface="Arial Unicode MS" pitchFamily="34" charset="-128"/>
                <a:cs typeface="Vrinda" pitchFamily="2" charset="0"/>
              </a:endParaRPr>
            </a:p>
          </p:txBody>
        </p:sp>
        <p:sp>
          <p:nvSpPr>
            <p:cNvPr id="7214" name="Line 96"/>
            <p:cNvSpPr>
              <a:spLocks noChangeShapeType="1"/>
            </p:cNvSpPr>
            <p:nvPr/>
          </p:nvSpPr>
          <p:spPr bwMode="auto">
            <a:xfrm>
              <a:off x="4950" y="1071"/>
              <a:ext cx="0" cy="491"/>
            </a:xfrm>
            <a:prstGeom prst="line">
              <a:avLst/>
            </a:prstGeom>
            <a:noFill/>
            <a:ln w="9525">
              <a:solidFill>
                <a:srgbClr val="0066FF"/>
              </a:solidFill>
              <a:prstDash val="dashDot"/>
              <a:round/>
              <a:headEnd/>
              <a:tailEnd type="triangle" w="med" len="med"/>
            </a:ln>
          </p:spPr>
          <p:txBody>
            <a:bodyPr/>
            <a:lstStyle/>
            <a:p>
              <a:endParaRPr lang="fr-FR" sz="1100"/>
            </a:p>
          </p:txBody>
        </p:sp>
        <p:sp>
          <p:nvSpPr>
            <p:cNvPr id="5217" name="Text Box 97"/>
            <p:cNvSpPr txBox="1">
              <a:spLocks noChangeArrowheads="1"/>
            </p:cNvSpPr>
            <p:nvPr/>
          </p:nvSpPr>
          <p:spPr bwMode="auto">
            <a:xfrm>
              <a:off x="2403" y="1537"/>
              <a:ext cx="1119" cy="377"/>
            </a:xfrm>
            <a:prstGeom prst="rect">
              <a:avLst/>
            </a:prstGeom>
            <a:solidFill>
              <a:schemeClr val="bg1">
                <a:lumMod val="65000"/>
              </a:schemeClr>
            </a:solidFill>
            <a:ln w="9525" algn="ctr">
              <a:solidFill>
                <a:schemeClr val="tx1"/>
              </a:solidFill>
              <a:miter lim="800000"/>
              <a:headEnd/>
              <a:tailEnd/>
            </a:ln>
            <a:effectLst/>
          </p:spPr>
          <p:txBody>
            <a:bodyPr>
              <a:spAutoFit/>
            </a:bodyPr>
            <a:lstStyle/>
            <a:p>
              <a:pPr algn="ctr" hangingPunct="0">
                <a:lnSpc>
                  <a:spcPct val="70000"/>
                </a:lnSpc>
                <a:spcBef>
                  <a:spcPct val="70000"/>
                </a:spcBef>
                <a:buClr>
                  <a:srgbClr val="000000"/>
                </a:buClr>
                <a:buSzPct val="45000"/>
                <a:buFont typeface="StarSymbol" charset="0"/>
                <a:buNone/>
                <a:defRPr/>
              </a:pPr>
              <a:r>
                <a:rPr lang="fr-FR" sz="1100" b="1" dirty="0" smtClean="0">
                  <a:solidFill>
                    <a:schemeClr val="bg1"/>
                  </a:solidFill>
                  <a:ea typeface="Arial Unicode MS" pitchFamily="34" charset="-128"/>
                  <a:cs typeface="Vrinda" pitchFamily="2" charset="0"/>
                </a:rPr>
                <a:t>Sucres</a:t>
              </a:r>
            </a:p>
            <a:p>
              <a:pPr algn="ctr" hangingPunct="0">
                <a:lnSpc>
                  <a:spcPct val="50000"/>
                </a:lnSpc>
                <a:spcBef>
                  <a:spcPct val="50000"/>
                </a:spcBef>
                <a:buClr>
                  <a:srgbClr val="000000"/>
                </a:buClr>
                <a:buSzPct val="45000"/>
                <a:buFont typeface="StarSymbol" charset="0"/>
                <a:buNone/>
                <a:defRPr/>
              </a:pPr>
              <a:r>
                <a:rPr lang="fr-FR" sz="1100" b="1" dirty="0" smtClean="0">
                  <a:solidFill>
                    <a:schemeClr val="bg1"/>
                  </a:solidFill>
                  <a:ea typeface="Arial Unicode MS" pitchFamily="34" charset="-128"/>
                  <a:cs typeface="Vrinda" pitchFamily="2" charset="0"/>
                </a:rPr>
                <a:t>sucrose, sorbitol, </a:t>
              </a:r>
            </a:p>
            <a:p>
              <a:pPr algn="ctr" hangingPunct="0">
                <a:lnSpc>
                  <a:spcPct val="50000"/>
                </a:lnSpc>
                <a:spcBef>
                  <a:spcPct val="50000"/>
                </a:spcBef>
                <a:buClr>
                  <a:srgbClr val="000000"/>
                </a:buClr>
                <a:buSzPct val="45000"/>
                <a:buFont typeface="StarSymbol" charset="0"/>
                <a:buNone/>
                <a:defRPr/>
              </a:pPr>
              <a:r>
                <a:rPr lang="fr-FR" sz="1100" b="1" dirty="0" smtClean="0">
                  <a:solidFill>
                    <a:schemeClr val="bg1"/>
                  </a:solidFill>
                  <a:ea typeface="Arial Unicode MS" pitchFamily="34" charset="-128"/>
                  <a:cs typeface="Vrinda" pitchFamily="2" charset="0"/>
                </a:rPr>
                <a:t>glucose et fructose</a:t>
              </a:r>
              <a:endParaRPr lang="fr-FR" sz="1100" b="1" dirty="0">
                <a:solidFill>
                  <a:schemeClr val="bg1"/>
                </a:solidFill>
                <a:ea typeface="Arial Unicode MS" pitchFamily="34" charset="-128"/>
                <a:cs typeface="Vrinda" pitchFamily="2" charset="0"/>
              </a:endParaRPr>
            </a:p>
          </p:txBody>
        </p:sp>
        <p:sp>
          <p:nvSpPr>
            <p:cNvPr id="7216" name="Line 98"/>
            <p:cNvSpPr>
              <a:spLocks noChangeShapeType="1"/>
            </p:cNvSpPr>
            <p:nvPr/>
          </p:nvSpPr>
          <p:spPr bwMode="auto">
            <a:xfrm>
              <a:off x="3196" y="1959"/>
              <a:ext cx="444" cy="308"/>
            </a:xfrm>
            <a:prstGeom prst="line">
              <a:avLst/>
            </a:prstGeom>
            <a:noFill/>
            <a:ln w="9525">
              <a:solidFill>
                <a:srgbClr val="FF5050"/>
              </a:solidFill>
              <a:round/>
              <a:headEnd/>
              <a:tailEnd type="triangle" w="med" len="med"/>
            </a:ln>
          </p:spPr>
          <p:txBody>
            <a:bodyPr/>
            <a:lstStyle/>
            <a:p>
              <a:endParaRPr lang="fr-FR" sz="1100"/>
            </a:p>
          </p:txBody>
        </p:sp>
        <p:sp>
          <p:nvSpPr>
            <p:cNvPr id="7217" name="Line 99"/>
            <p:cNvSpPr>
              <a:spLocks noChangeShapeType="1"/>
            </p:cNvSpPr>
            <p:nvPr/>
          </p:nvSpPr>
          <p:spPr bwMode="auto">
            <a:xfrm>
              <a:off x="3557" y="1856"/>
              <a:ext cx="679" cy="0"/>
            </a:xfrm>
            <a:prstGeom prst="line">
              <a:avLst/>
            </a:prstGeom>
            <a:noFill/>
            <a:ln w="9525">
              <a:solidFill>
                <a:schemeClr val="tx1"/>
              </a:solidFill>
              <a:prstDash val="dash"/>
              <a:round/>
              <a:headEnd/>
              <a:tailEnd type="triangle" w="med" len="med"/>
            </a:ln>
          </p:spPr>
          <p:txBody>
            <a:bodyPr/>
            <a:lstStyle/>
            <a:p>
              <a:endParaRPr lang="fr-FR" sz="1100"/>
            </a:p>
          </p:txBody>
        </p:sp>
        <p:sp>
          <p:nvSpPr>
            <p:cNvPr id="7218" name="Text Box 100"/>
            <p:cNvSpPr txBox="1">
              <a:spLocks noChangeArrowheads="1"/>
            </p:cNvSpPr>
            <p:nvPr/>
          </p:nvSpPr>
          <p:spPr bwMode="auto">
            <a:xfrm>
              <a:off x="3578" y="1718"/>
              <a:ext cx="547" cy="273"/>
            </a:xfrm>
            <a:prstGeom prst="rect">
              <a:avLst/>
            </a:prstGeom>
            <a:noFill/>
            <a:ln w="9525">
              <a:noFill/>
              <a:miter lim="800000"/>
              <a:headEnd/>
              <a:tailEnd/>
            </a:ln>
          </p:spPr>
          <p:txBody>
            <a:bodyPr wrap="none">
              <a:spAutoFit/>
            </a:bodyPr>
            <a:lstStyle/>
            <a:p>
              <a:pPr hangingPunct="0">
                <a:lnSpc>
                  <a:spcPct val="90000"/>
                </a:lnSpc>
                <a:buClr>
                  <a:srgbClr val="000000"/>
                </a:buClr>
                <a:buSzPct val="45000"/>
                <a:buFont typeface="StarSymbol" charset="0"/>
                <a:buNone/>
              </a:pPr>
              <a:r>
                <a:rPr lang="fr-FR" sz="1100" dirty="0" smtClean="0">
                  <a:ea typeface="Arial Unicode MS" pitchFamily="34" charset="-128"/>
                  <a:cs typeface="Vrinda" pitchFamily="2" charset="0"/>
                </a:rPr>
                <a:t>Quantités  </a:t>
              </a:r>
            </a:p>
            <a:p>
              <a:pPr hangingPunct="0">
                <a:lnSpc>
                  <a:spcPct val="90000"/>
                </a:lnSpc>
                <a:buClr>
                  <a:srgbClr val="000000"/>
                </a:buClr>
                <a:buSzPct val="45000"/>
                <a:buFont typeface="StarSymbol" charset="0"/>
                <a:buNone/>
              </a:pPr>
              <a:r>
                <a:rPr lang="fr-FR" sz="1100" dirty="0" smtClean="0">
                  <a:ea typeface="Arial Unicode MS" pitchFamily="34" charset="-128"/>
                  <a:cs typeface="Vrinda" pitchFamily="2" charset="0"/>
                </a:rPr>
                <a:t>de sucres</a:t>
              </a:r>
              <a:endParaRPr lang="fr-FR" sz="1100" dirty="0">
                <a:ea typeface="Arial Unicode MS" pitchFamily="34" charset="-128"/>
                <a:cs typeface="Vrinda" pitchFamily="2" charset="0"/>
              </a:endParaRPr>
            </a:p>
          </p:txBody>
        </p:sp>
        <p:sp>
          <p:nvSpPr>
            <p:cNvPr id="5221" name="Text Box 101"/>
            <p:cNvSpPr txBox="1">
              <a:spLocks noChangeArrowheads="1"/>
            </p:cNvSpPr>
            <p:nvPr/>
          </p:nvSpPr>
          <p:spPr bwMode="auto">
            <a:xfrm>
              <a:off x="1722" y="2551"/>
              <a:ext cx="1026" cy="319"/>
            </a:xfrm>
            <a:prstGeom prst="rect">
              <a:avLst/>
            </a:prstGeom>
            <a:solidFill>
              <a:schemeClr val="bg1">
                <a:lumMod val="65000"/>
              </a:schemeClr>
            </a:solidFill>
            <a:ln w="9525" algn="ctr">
              <a:solidFill>
                <a:schemeClr val="tx1"/>
              </a:solidFill>
              <a:miter lim="800000"/>
              <a:headEnd/>
              <a:tailEnd/>
            </a:ln>
            <a:effectLst/>
          </p:spPr>
          <p:txBody>
            <a:bodyPr>
              <a:spAutoFit/>
            </a:bodyPr>
            <a:lstStyle/>
            <a:p>
              <a:pPr algn="ctr" hangingPunct="0">
                <a:lnSpc>
                  <a:spcPct val="70000"/>
                </a:lnSpc>
                <a:spcBef>
                  <a:spcPct val="70000"/>
                </a:spcBef>
                <a:buClr>
                  <a:srgbClr val="000000"/>
                </a:buClr>
                <a:buSzPct val="45000"/>
                <a:buFont typeface="StarSymbol" charset="0"/>
                <a:buNone/>
                <a:defRPr/>
              </a:pPr>
              <a:r>
                <a:rPr lang="fr-FR" sz="1100" b="1" dirty="0" smtClean="0">
                  <a:solidFill>
                    <a:schemeClr val="bg1"/>
                  </a:solidFill>
                  <a:ea typeface="Arial Unicode MS" pitchFamily="34" charset="-128"/>
                  <a:cs typeface="Vrinda" pitchFamily="2" charset="0"/>
                </a:rPr>
                <a:t>Respiration</a:t>
              </a:r>
            </a:p>
            <a:p>
              <a:pPr algn="ctr" hangingPunct="0">
                <a:lnSpc>
                  <a:spcPct val="50000"/>
                </a:lnSpc>
                <a:spcBef>
                  <a:spcPct val="50000"/>
                </a:spcBef>
                <a:buClr>
                  <a:srgbClr val="000000"/>
                </a:buClr>
                <a:buSzPct val="45000"/>
                <a:buFont typeface="StarSymbol" charset="0"/>
                <a:buNone/>
                <a:defRPr/>
              </a:pPr>
              <a:r>
                <a:rPr lang="fr-FR" sz="1100" b="1" dirty="0" smtClean="0">
                  <a:solidFill>
                    <a:schemeClr val="bg1"/>
                  </a:solidFill>
                  <a:ea typeface="Arial Unicode MS" pitchFamily="34" charset="-128"/>
                  <a:cs typeface="Vrinda" pitchFamily="2" charset="0"/>
                </a:rPr>
                <a:t>Maintenance et croissance </a:t>
              </a:r>
              <a:endParaRPr lang="fr-FR" sz="1100" b="1" dirty="0">
                <a:solidFill>
                  <a:schemeClr val="bg1"/>
                </a:solidFill>
                <a:ea typeface="Arial Unicode MS" pitchFamily="34" charset="-128"/>
                <a:cs typeface="Vrinda" pitchFamily="2" charset="0"/>
              </a:endParaRPr>
            </a:p>
          </p:txBody>
        </p:sp>
        <p:sp>
          <p:nvSpPr>
            <p:cNvPr id="5222" name="Text Box 102"/>
            <p:cNvSpPr txBox="1">
              <a:spLocks noChangeArrowheads="1"/>
            </p:cNvSpPr>
            <p:nvPr/>
          </p:nvSpPr>
          <p:spPr bwMode="auto">
            <a:xfrm>
              <a:off x="3759" y="2671"/>
              <a:ext cx="1252" cy="552"/>
            </a:xfrm>
            <a:prstGeom prst="rect">
              <a:avLst/>
            </a:prstGeom>
            <a:solidFill>
              <a:schemeClr val="bg1">
                <a:lumMod val="65000"/>
              </a:schemeClr>
            </a:solidFill>
            <a:ln w="9525" algn="ctr">
              <a:solidFill>
                <a:schemeClr val="tx1"/>
              </a:solidFill>
              <a:miter lim="800000"/>
              <a:headEnd/>
              <a:tailEnd/>
            </a:ln>
            <a:effectLst/>
          </p:spPr>
          <p:txBody>
            <a:bodyPr>
              <a:spAutoFit/>
            </a:bodyPr>
            <a:lstStyle/>
            <a:p>
              <a:pPr algn="ctr" hangingPunct="0">
                <a:lnSpc>
                  <a:spcPct val="70000"/>
                </a:lnSpc>
                <a:spcBef>
                  <a:spcPct val="70000"/>
                </a:spcBef>
                <a:buClr>
                  <a:srgbClr val="000000"/>
                </a:buClr>
                <a:buSzPct val="45000"/>
                <a:buFont typeface="StarSymbol" charset="0"/>
                <a:buNone/>
                <a:defRPr/>
              </a:pPr>
              <a:r>
                <a:rPr lang="fr-FR" sz="1100" b="1" dirty="0" smtClean="0">
                  <a:solidFill>
                    <a:schemeClr val="bg1"/>
                  </a:solidFill>
                  <a:ea typeface="Arial Unicode MS" pitchFamily="34" charset="-128"/>
                  <a:cs typeface="Vrinda" pitchFamily="2" charset="0"/>
                </a:rPr>
                <a:t>Transpiration</a:t>
              </a:r>
            </a:p>
            <a:p>
              <a:pPr algn="ctr" hangingPunct="0">
                <a:lnSpc>
                  <a:spcPct val="50000"/>
                </a:lnSpc>
                <a:spcBef>
                  <a:spcPct val="50000"/>
                </a:spcBef>
                <a:buClr>
                  <a:srgbClr val="000000"/>
                </a:buClr>
                <a:buSzPct val="45000"/>
                <a:buFont typeface="StarSymbol" charset="0"/>
                <a:buNone/>
                <a:defRPr/>
              </a:pPr>
              <a:r>
                <a:rPr lang="fr-FR" sz="1100" b="1" dirty="0" smtClean="0">
                  <a:solidFill>
                    <a:schemeClr val="bg1"/>
                  </a:solidFill>
                  <a:ea typeface="Arial Unicode MS" pitchFamily="34" charset="-128"/>
                  <a:cs typeface="Vrinda" pitchFamily="2" charset="0"/>
                </a:rPr>
                <a:t>Conductance de la peau</a:t>
              </a:r>
            </a:p>
            <a:p>
              <a:pPr algn="ctr" hangingPunct="0">
                <a:lnSpc>
                  <a:spcPct val="50000"/>
                </a:lnSpc>
                <a:spcBef>
                  <a:spcPct val="50000"/>
                </a:spcBef>
                <a:buClr>
                  <a:srgbClr val="000000"/>
                </a:buClr>
                <a:buSzPct val="45000"/>
                <a:buFont typeface="StarSymbol" charset="0"/>
                <a:buNone/>
                <a:defRPr/>
              </a:pPr>
              <a:r>
                <a:rPr lang="fr-FR" sz="1100" b="1" dirty="0" smtClean="0">
                  <a:solidFill>
                    <a:schemeClr val="bg1"/>
                  </a:solidFill>
                  <a:ea typeface="Arial Unicode MS" pitchFamily="34" charset="-128"/>
                  <a:cs typeface="Vrinda" pitchFamily="2" charset="0"/>
                </a:rPr>
                <a:t>Microfissure de la peau</a:t>
              </a:r>
            </a:p>
            <a:p>
              <a:pPr algn="ctr" hangingPunct="0">
                <a:lnSpc>
                  <a:spcPct val="50000"/>
                </a:lnSpc>
                <a:spcBef>
                  <a:spcPct val="50000"/>
                </a:spcBef>
                <a:buClr>
                  <a:srgbClr val="000000"/>
                </a:buClr>
                <a:buSzPct val="45000"/>
                <a:buFont typeface="StarSymbol" charset="0"/>
                <a:buNone/>
                <a:defRPr/>
              </a:pPr>
              <a:r>
                <a:rPr lang="fr-FR" sz="1100" b="1" dirty="0" smtClean="0">
                  <a:solidFill>
                    <a:schemeClr val="bg1"/>
                  </a:solidFill>
                  <a:ea typeface="Arial Unicode MS" pitchFamily="34" charset="-128"/>
                  <a:cs typeface="Vrinda" pitchFamily="2" charset="0"/>
                </a:rPr>
                <a:t>Taux d’extension de la cuticule</a:t>
              </a:r>
              <a:endParaRPr lang="fr-FR" sz="1100" b="1" dirty="0">
                <a:solidFill>
                  <a:schemeClr val="bg1"/>
                </a:solidFill>
                <a:ea typeface="Arial Unicode MS" pitchFamily="34" charset="-128"/>
                <a:cs typeface="Vrinda" pitchFamily="2" charset="0"/>
              </a:endParaRPr>
            </a:p>
          </p:txBody>
        </p:sp>
        <p:sp>
          <p:nvSpPr>
            <p:cNvPr id="7221" name="Line 75"/>
            <p:cNvSpPr>
              <a:spLocks noChangeShapeType="1"/>
            </p:cNvSpPr>
            <p:nvPr/>
          </p:nvSpPr>
          <p:spPr bwMode="auto">
            <a:xfrm>
              <a:off x="1785" y="2060"/>
              <a:ext cx="320" cy="434"/>
            </a:xfrm>
            <a:prstGeom prst="line">
              <a:avLst/>
            </a:prstGeom>
            <a:noFill/>
            <a:ln w="9525">
              <a:solidFill>
                <a:schemeClr val="tx1"/>
              </a:solidFill>
              <a:prstDash val="dash"/>
              <a:round/>
              <a:headEnd/>
              <a:tailEnd type="triangle" w="med" len="med"/>
            </a:ln>
          </p:spPr>
          <p:txBody>
            <a:bodyPr/>
            <a:lstStyle/>
            <a:p>
              <a:endParaRPr lang="fr-FR" sz="1100"/>
            </a:p>
          </p:txBody>
        </p:sp>
        <p:sp>
          <p:nvSpPr>
            <p:cNvPr id="7222" name="Line 56"/>
            <p:cNvSpPr>
              <a:spLocks noChangeShapeType="1"/>
            </p:cNvSpPr>
            <p:nvPr/>
          </p:nvSpPr>
          <p:spPr bwMode="auto">
            <a:xfrm flipV="1">
              <a:off x="4474" y="2105"/>
              <a:ext cx="189" cy="541"/>
            </a:xfrm>
            <a:prstGeom prst="line">
              <a:avLst/>
            </a:prstGeom>
            <a:noFill/>
            <a:ln w="9525">
              <a:solidFill>
                <a:schemeClr val="tx1"/>
              </a:solidFill>
              <a:prstDash val="dash"/>
              <a:round/>
              <a:headEnd/>
              <a:tailEnd type="triangle" w="med" len="med"/>
            </a:ln>
          </p:spPr>
          <p:txBody>
            <a:bodyPr/>
            <a:lstStyle/>
            <a:p>
              <a:endParaRPr lang="fr-FR" sz="1100"/>
            </a:p>
          </p:txBody>
        </p:sp>
      </p:grpSp>
      <p:sp>
        <p:nvSpPr>
          <p:cNvPr id="57" name="Text Box 5"/>
          <p:cNvSpPr txBox="1">
            <a:spLocks noChangeArrowheads="1"/>
          </p:cNvSpPr>
          <p:nvPr/>
        </p:nvSpPr>
        <p:spPr bwMode="auto">
          <a:xfrm>
            <a:off x="0" y="0"/>
            <a:ext cx="9144000" cy="457200"/>
          </a:xfrm>
          <a:prstGeom prst="rect">
            <a:avLst/>
          </a:prstGeom>
          <a:solidFill>
            <a:srgbClr val="009900"/>
          </a:solidFill>
          <a:ln w="9525" algn="ctr">
            <a:noFill/>
            <a:miter lim="800000"/>
            <a:headEnd/>
            <a:tailEnd/>
          </a:ln>
        </p:spPr>
        <p:txBody>
          <a:bodyPr>
            <a:spAutoFit/>
          </a:bodyPr>
          <a:lstStyle/>
          <a:p>
            <a:pPr algn="ctr"/>
            <a:r>
              <a:rPr lang="fr-FR" sz="2400" b="1" dirty="0" smtClean="0">
                <a:solidFill>
                  <a:schemeClr val="bg1"/>
                </a:solidFill>
              </a:rPr>
              <a:t>Introduction </a:t>
            </a:r>
            <a:endParaRPr lang="fr-FR" sz="2400" b="1" dirty="0">
              <a:solidFill>
                <a:schemeClr val="bg1"/>
              </a:solidFill>
            </a:endParaRPr>
          </a:p>
        </p:txBody>
      </p:sp>
      <p:sp>
        <p:nvSpPr>
          <p:cNvPr id="58" name="Rectangle 54"/>
          <p:cNvSpPr>
            <a:spLocks noChangeArrowheads="1"/>
          </p:cNvSpPr>
          <p:nvPr/>
        </p:nvSpPr>
        <p:spPr bwMode="auto">
          <a:xfrm>
            <a:off x="6172674" y="6229643"/>
            <a:ext cx="2303463" cy="274638"/>
          </a:xfrm>
          <a:prstGeom prst="rect">
            <a:avLst/>
          </a:prstGeom>
          <a:noFill/>
          <a:ln w="9525">
            <a:noFill/>
            <a:miter lim="800000"/>
            <a:headEnd/>
            <a:tailEnd/>
          </a:ln>
        </p:spPr>
        <p:txBody>
          <a:bodyPr anchor="ctr">
            <a:spAutoFit/>
          </a:bodyPr>
          <a:lstStyle/>
          <a:p>
            <a:r>
              <a:rPr lang="en-GB" sz="1200" i="1" dirty="0" err="1" smtClean="0"/>
              <a:t>N.Bertin</a:t>
            </a:r>
            <a:r>
              <a:rPr lang="en-GB" sz="1200" i="1" dirty="0" smtClean="0"/>
              <a:t> </a:t>
            </a:r>
            <a:r>
              <a:rPr lang="en-GB" sz="1200" i="1" dirty="0"/>
              <a:t>et al, 2010</a:t>
            </a:r>
            <a:r>
              <a:rPr lang="fr-FR" sz="1200" dirty="0"/>
              <a:t> </a:t>
            </a:r>
          </a:p>
        </p:txBody>
      </p:sp>
      <p:sp>
        <p:nvSpPr>
          <p:cNvPr id="61" name="ZoneTexte 60"/>
          <p:cNvSpPr txBox="1"/>
          <p:nvPr/>
        </p:nvSpPr>
        <p:spPr>
          <a:xfrm>
            <a:off x="445466" y="623866"/>
            <a:ext cx="9144000" cy="461665"/>
          </a:xfrm>
          <a:prstGeom prst="rect">
            <a:avLst/>
          </a:prstGeom>
          <a:noFill/>
        </p:spPr>
        <p:txBody>
          <a:bodyPr wrap="square" rtlCol="0">
            <a:spAutoFit/>
          </a:bodyPr>
          <a:lstStyle/>
          <a:p>
            <a:r>
              <a:rPr lang="fr-FR" sz="2400" b="1" dirty="0" smtClean="0">
                <a:solidFill>
                  <a:srgbClr val="40822E"/>
                </a:solidFill>
              </a:rPr>
              <a:t>Modèle Fruit Virtuel</a:t>
            </a:r>
          </a:p>
        </p:txBody>
      </p:sp>
      <p:sp>
        <p:nvSpPr>
          <p:cNvPr id="59"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marL="0" lvl="1" algn="ctr"/>
            <a:r>
              <a:rPr lang="fr-FR" sz="2400" b="1" dirty="0">
                <a:solidFill>
                  <a:schemeClr val="bg1"/>
                </a:solidFill>
                <a:latin typeface="+mj-lt"/>
              </a:rPr>
              <a:t>Optimisation des interactions G x  E x P : pêcher/moniliose </a:t>
            </a:r>
            <a:r>
              <a:rPr lang="fr-FR" sz="2400" b="1" dirty="0" smtClean="0">
                <a:solidFill>
                  <a:schemeClr val="bg1"/>
                </a:solidFill>
                <a:latin typeface="+mj-lt"/>
              </a:rPr>
              <a:t>  </a:t>
            </a:r>
            <a:endParaRPr lang="fr-FR" sz="2400" b="1" dirty="0">
              <a:solidFill>
                <a:schemeClr val="bg1"/>
              </a:solidFill>
              <a:latin typeface="+mj-lt"/>
            </a:endParaRPr>
          </a:p>
        </p:txBody>
      </p:sp>
    </p:spTree>
    <p:extLst>
      <p:ext uri="{BB962C8B-B14F-4D97-AF65-F5344CB8AC3E}">
        <p14:creationId xmlns:p14="http://schemas.microsoft.com/office/powerpoint/2010/main" val="1659532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noChangeAspect="1"/>
          </p:cNvGraphicFramePr>
          <p:nvPr>
            <p:ph idx="1"/>
            <p:extLst>
              <p:ext uri="{D42A27DB-BD31-4B8C-83A1-F6EECF244321}">
                <p14:modId xmlns:p14="http://schemas.microsoft.com/office/powerpoint/2010/main" val="163137247"/>
              </p:ext>
            </p:extLst>
          </p:nvPr>
        </p:nvGraphicFramePr>
        <p:xfrm>
          <a:off x="4139952" y="1988840"/>
          <a:ext cx="4176712" cy="2898775"/>
        </p:xfrm>
        <a:graphic>
          <a:graphicData uri="http://schemas.openxmlformats.org/presentationml/2006/ole">
            <mc:AlternateContent xmlns:mc="http://schemas.openxmlformats.org/markup-compatibility/2006">
              <mc:Choice xmlns:v="urn:schemas-microsoft-com:vml" Requires="v">
                <p:oleObj spid="_x0000_s2064" name="Equation" r:id="rId3" imgW="1536480" imgH="1066680" progId="Equation.DSMT4">
                  <p:embed/>
                </p:oleObj>
              </mc:Choice>
              <mc:Fallback>
                <p:oleObj name="Equation" r:id="rId3" imgW="1536480" imgH="1066680" progId="Equation.DSMT4">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1988840"/>
                        <a:ext cx="4176712" cy="289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138523" y="786805"/>
            <a:ext cx="8700677" cy="461665"/>
          </a:xfrm>
          <a:prstGeom prst="rect">
            <a:avLst/>
          </a:prstGeom>
        </p:spPr>
        <p:txBody>
          <a:bodyPr wrap="square">
            <a:spAutoFit/>
          </a:bodyPr>
          <a:lstStyle/>
          <a:p>
            <a:pPr marL="0" lvl="1" indent="-342900" eaLnBrk="0" hangingPunct="0"/>
            <a:r>
              <a:rPr lang="fr-FR" sz="2400" b="1" dirty="0" smtClean="0">
                <a:solidFill>
                  <a:srgbClr val="40822E"/>
                </a:solidFill>
              </a:rPr>
              <a:t>Formulation </a:t>
            </a:r>
          </a:p>
        </p:txBody>
      </p:sp>
      <p:sp>
        <p:nvSpPr>
          <p:cNvPr id="6"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marL="0" lvl="1" algn="ctr"/>
            <a:r>
              <a:rPr lang="fr-FR" sz="2400" b="1" dirty="0">
                <a:solidFill>
                  <a:schemeClr val="bg1"/>
                </a:solidFill>
                <a:latin typeface="+mj-lt"/>
              </a:rPr>
              <a:t>Optimisation des interactions G x  E x P : pêcher/moniliose </a:t>
            </a:r>
            <a:r>
              <a:rPr lang="fr-FR" sz="2400" b="1" dirty="0" smtClean="0">
                <a:solidFill>
                  <a:schemeClr val="bg1"/>
                </a:solidFill>
                <a:latin typeface="+mj-lt"/>
              </a:rPr>
              <a:t>  </a:t>
            </a:r>
            <a:endParaRPr lang="fr-FR" sz="2400" b="1" dirty="0">
              <a:solidFill>
                <a:schemeClr val="bg1"/>
              </a:solidFill>
              <a:latin typeface="+mj-lt"/>
            </a:endParaRPr>
          </a:p>
        </p:txBody>
      </p:sp>
      <p:graphicFrame>
        <p:nvGraphicFramePr>
          <p:cNvPr id="10" name="Group 52"/>
          <p:cNvGraphicFramePr>
            <a:graphicFrameLocks noGrp="1"/>
          </p:cNvGraphicFramePr>
          <p:nvPr>
            <p:extLst>
              <p:ext uri="{D42A27DB-BD31-4B8C-83A1-F6EECF244321}">
                <p14:modId xmlns:p14="http://schemas.microsoft.com/office/powerpoint/2010/main" val="2330950595"/>
              </p:ext>
            </p:extLst>
          </p:nvPr>
        </p:nvGraphicFramePr>
        <p:xfrm>
          <a:off x="773332" y="2471504"/>
          <a:ext cx="2762460" cy="1020894"/>
        </p:xfrm>
        <a:graphic>
          <a:graphicData uri="http://schemas.openxmlformats.org/drawingml/2006/table">
            <a:tbl>
              <a:tblPr>
                <a:tableStyleId>{2D5ABB26-0587-4C30-8999-92F81FD0307C}</a:tableStyleId>
              </a:tblPr>
              <a:tblGrid>
                <a:gridCol w="1690878"/>
                <a:gridCol w="1071582"/>
              </a:tblGrid>
              <a:tr h="340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u="none" strike="noStrike" cap="none" normalizeH="0" baseline="0" dirty="0" smtClean="0">
                          <a:ln>
                            <a:noFill/>
                          </a:ln>
                          <a:effectLst/>
                          <a:latin typeface="+mn-lt"/>
                          <a:cs typeface="Arial" pitchFamily="34" charset="0"/>
                        </a:rPr>
                        <a:t>Masse fruit (g)</a:t>
                      </a:r>
                      <a:endParaRPr kumimoji="0" lang="fr-FR" sz="1400" b="0" i="0" u="none" strike="noStrike" cap="none" normalizeH="0" baseline="0" dirty="0" smtClean="0">
                        <a:ln>
                          <a:noFill/>
                        </a:ln>
                        <a:solidFill>
                          <a:schemeClr val="tx1"/>
                        </a:solidFill>
                        <a:effectLst/>
                        <a:latin typeface="+mn-lt"/>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u="none" strike="noStrike" cap="none" normalizeH="0" baseline="0" dirty="0" smtClean="0">
                          <a:ln>
                            <a:noFill/>
                          </a:ln>
                          <a:effectLst/>
                          <a:latin typeface="+mn-lt"/>
                          <a:cs typeface="Arial" pitchFamily="34" charset="0"/>
                        </a:rPr>
                        <a:t>maximiser</a:t>
                      </a:r>
                      <a:endParaRPr kumimoji="0" lang="fr-FR" sz="1400" b="0" i="0" u="none" strike="noStrike" cap="none" normalizeH="0" baseline="0" dirty="0" smtClean="0">
                        <a:ln>
                          <a:noFill/>
                        </a:ln>
                        <a:solidFill>
                          <a:schemeClr val="tx1"/>
                        </a:solidFill>
                        <a:effectLst/>
                        <a:latin typeface="+mn-lt"/>
                        <a:cs typeface="Arial" pitchFamily="34" charset="0"/>
                      </a:endParaRPr>
                    </a:p>
                  </a:txBody>
                  <a:tcPr horzOverflow="overflow"/>
                </a:tc>
              </a:tr>
              <a:tr h="340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u="none" strike="noStrike" cap="none" normalizeH="0" baseline="0" dirty="0" err="1" smtClean="0">
                          <a:ln>
                            <a:noFill/>
                          </a:ln>
                          <a:effectLst/>
                          <a:latin typeface="+mn-lt"/>
                          <a:cs typeface="Arial" pitchFamily="34" charset="0"/>
                        </a:rPr>
                        <a:t>Sweetness</a:t>
                      </a:r>
                      <a:r>
                        <a:rPr kumimoji="0" lang="fr-FR" sz="1400" u="none" strike="noStrike" cap="none" normalizeH="0" baseline="0" dirty="0" smtClean="0">
                          <a:ln>
                            <a:noFill/>
                          </a:ln>
                          <a:effectLst/>
                          <a:latin typeface="+mn-lt"/>
                          <a:cs typeface="Arial" pitchFamily="34" charset="0"/>
                        </a:rPr>
                        <a:t> (%)</a:t>
                      </a:r>
                      <a:endParaRPr kumimoji="0" lang="fr-FR" sz="1400" b="0" i="0" u="none" strike="noStrike" cap="none" normalizeH="0" baseline="0" dirty="0" smtClean="0">
                        <a:ln>
                          <a:noFill/>
                        </a:ln>
                        <a:solidFill>
                          <a:schemeClr val="tx1"/>
                        </a:solidFill>
                        <a:effectLst/>
                        <a:latin typeface="+mn-lt"/>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u="none" strike="noStrike" cap="none" normalizeH="0" baseline="0" dirty="0" smtClean="0">
                          <a:ln>
                            <a:noFill/>
                          </a:ln>
                          <a:effectLst/>
                          <a:latin typeface="+mn-lt"/>
                          <a:cs typeface="Arial" pitchFamily="34" charset="0"/>
                        </a:rPr>
                        <a:t>maximiser</a:t>
                      </a:r>
                      <a:endParaRPr kumimoji="0" lang="fr-FR" sz="1400" b="0" i="0" u="none" strike="noStrike" cap="none" normalizeH="0" baseline="0" dirty="0" smtClean="0">
                        <a:ln>
                          <a:noFill/>
                        </a:ln>
                        <a:solidFill>
                          <a:schemeClr val="tx1"/>
                        </a:solidFill>
                        <a:effectLst/>
                        <a:latin typeface="+mn-lt"/>
                        <a:cs typeface="Arial" pitchFamily="34" charset="0"/>
                      </a:endParaRPr>
                    </a:p>
                  </a:txBody>
                  <a:tcPr horzOverflow="overflow"/>
                </a:tc>
              </a:tr>
              <a:tr h="340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u="none" strike="noStrike" cap="none" normalizeH="0" baseline="0" dirty="0" smtClean="0">
                          <a:ln>
                            <a:noFill/>
                          </a:ln>
                          <a:effectLst/>
                          <a:latin typeface="+mn-lt"/>
                          <a:cs typeface="Arial" pitchFamily="34" charset="0"/>
                        </a:rPr>
                        <a:t>Densité cracks (%)</a:t>
                      </a:r>
                      <a:endParaRPr kumimoji="0" lang="fr-FR" sz="1400" b="0" i="0" u="none" strike="noStrike" cap="none" normalizeH="0" baseline="0" dirty="0" smtClean="0">
                        <a:ln>
                          <a:noFill/>
                        </a:ln>
                        <a:solidFill>
                          <a:schemeClr val="tx1"/>
                        </a:solidFill>
                        <a:effectLst/>
                        <a:latin typeface="+mn-lt"/>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u="none" strike="noStrike" cap="none" normalizeH="0" baseline="0" dirty="0" smtClean="0">
                          <a:ln>
                            <a:noFill/>
                          </a:ln>
                          <a:effectLst/>
                          <a:latin typeface="+mn-lt"/>
                          <a:cs typeface="Arial" pitchFamily="34" charset="0"/>
                        </a:rPr>
                        <a:t>minimiser</a:t>
                      </a:r>
                      <a:endParaRPr kumimoji="0" lang="fr-FR" sz="1400" b="0" i="0" u="none" strike="noStrike" cap="none" normalizeH="0" baseline="0" dirty="0" smtClean="0">
                        <a:ln>
                          <a:noFill/>
                        </a:ln>
                        <a:solidFill>
                          <a:schemeClr val="tx1"/>
                        </a:solidFill>
                        <a:effectLst/>
                        <a:latin typeface="+mn-lt"/>
                        <a:cs typeface="Arial" pitchFamily="34" charset="0"/>
                      </a:endParaRPr>
                    </a:p>
                  </a:txBody>
                  <a:tcPr horzOverflow="overflow"/>
                </a:tc>
              </a:tr>
            </a:tbl>
          </a:graphicData>
        </a:graphic>
      </p:graphicFrame>
      <p:sp>
        <p:nvSpPr>
          <p:cNvPr id="11" name="ZoneTexte 7"/>
          <p:cNvSpPr txBox="1">
            <a:spLocks noChangeArrowheads="1"/>
          </p:cNvSpPr>
          <p:nvPr/>
        </p:nvSpPr>
        <p:spPr bwMode="auto">
          <a:xfrm>
            <a:off x="748231" y="1412776"/>
            <a:ext cx="8506539" cy="584765"/>
          </a:xfrm>
          <a:prstGeom prst="rect">
            <a:avLst/>
          </a:prstGeom>
          <a:noFill/>
          <a:ln w="9525">
            <a:noFill/>
            <a:miter lim="800000"/>
            <a:headEnd/>
            <a:tailEnd/>
          </a:ln>
        </p:spPr>
        <p:txBody>
          <a:bodyPr wrap="none" lIns="91430" tIns="45715" rIns="91430" bIns="45715">
            <a:spAutoFit/>
          </a:bodyPr>
          <a:lstStyle/>
          <a:p>
            <a:r>
              <a:rPr lang="fr-FR" sz="1600" dirty="0">
                <a:solidFill>
                  <a:srgbClr val="CC0000"/>
                </a:solidFill>
                <a:cs typeface="Arial" pitchFamily="34" charset="0"/>
              </a:rPr>
              <a:t>6 paramètres </a:t>
            </a:r>
            <a:r>
              <a:rPr lang="fr-FR" sz="1600" dirty="0" smtClean="0">
                <a:solidFill>
                  <a:srgbClr val="CC0000"/>
                </a:solidFill>
                <a:cs typeface="Arial" pitchFamily="34" charset="0"/>
              </a:rPr>
              <a:t>génétiques identifiés par analyse de sensibilité du modèle FV comme les plus influents</a:t>
            </a:r>
          </a:p>
          <a:p>
            <a:r>
              <a:rPr lang="fr-FR" sz="1600" dirty="0" smtClean="0">
                <a:solidFill>
                  <a:srgbClr val="CC0000"/>
                </a:solidFill>
                <a:cs typeface="Arial" pitchFamily="34" charset="0"/>
              </a:rPr>
              <a:t>sur les sorties d’intérêt: </a:t>
            </a:r>
            <a:endParaRPr lang="fr-FR" sz="1600" dirty="0">
              <a:solidFill>
                <a:srgbClr val="CC0000"/>
              </a:solidFill>
              <a:cs typeface="Arial" pitchFamily="34" charset="0"/>
            </a:endParaRPr>
          </a:p>
        </p:txBody>
      </p:sp>
      <p:sp>
        <p:nvSpPr>
          <p:cNvPr id="12" name="ZoneTexte 8"/>
          <p:cNvSpPr txBox="1">
            <a:spLocks noChangeArrowheads="1"/>
          </p:cNvSpPr>
          <p:nvPr/>
        </p:nvSpPr>
        <p:spPr bwMode="auto">
          <a:xfrm>
            <a:off x="765007" y="2121093"/>
            <a:ext cx="962038" cy="338544"/>
          </a:xfrm>
          <a:prstGeom prst="rect">
            <a:avLst/>
          </a:prstGeom>
          <a:noFill/>
          <a:ln w="9525">
            <a:noFill/>
            <a:miter lim="800000"/>
            <a:headEnd/>
            <a:tailEnd/>
          </a:ln>
        </p:spPr>
        <p:txBody>
          <a:bodyPr wrap="none" lIns="91430" tIns="45715" rIns="91430" bIns="45715">
            <a:spAutoFit/>
          </a:bodyPr>
          <a:lstStyle/>
          <a:p>
            <a:r>
              <a:rPr lang="fr-FR" sz="1600" dirty="0">
                <a:solidFill>
                  <a:srgbClr val="CC0000"/>
                </a:solidFill>
                <a:cs typeface="Arial" pitchFamily="34" charset="0"/>
              </a:rPr>
              <a:t>3 critères</a:t>
            </a:r>
          </a:p>
        </p:txBody>
      </p:sp>
      <p:sp>
        <p:nvSpPr>
          <p:cNvPr id="13" name="ZoneTexte 12"/>
          <p:cNvSpPr txBox="1"/>
          <p:nvPr/>
        </p:nvSpPr>
        <p:spPr>
          <a:xfrm>
            <a:off x="755576" y="6199592"/>
            <a:ext cx="8160888" cy="646331"/>
          </a:xfrm>
          <a:prstGeom prst="rect">
            <a:avLst/>
          </a:prstGeom>
          <a:noFill/>
        </p:spPr>
        <p:txBody>
          <a:bodyPr wrap="none" rtlCol="0">
            <a:spAutoFit/>
          </a:bodyPr>
          <a:lstStyle/>
          <a:p>
            <a:pPr lvl="0"/>
            <a:r>
              <a:rPr lang="fr-FR" sz="1200" dirty="0">
                <a:solidFill>
                  <a:srgbClr val="FF0000"/>
                </a:solidFill>
              </a:rPr>
              <a:t>M-M. </a:t>
            </a:r>
            <a:r>
              <a:rPr lang="fr-FR" sz="1200" dirty="0" err="1">
                <a:solidFill>
                  <a:srgbClr val="FF0000"/>
                </a:solidFill>
              </a:rPr>
              <a:t>Ould</a:t>
            </a:r>
            <a:r>
              <a:rPr lang="fr-FR" sz="1200" dirty="0">
                <a:solidFill>
                  <a:srgbClr val="FF0000"/>
                </a:solidFill>
              </a:rPr>
              <a:t>-Sidi, B. </a:t>
            </a:r>
            <a:r>
              <a:rPr lang="fr-FR" sz="1200" dirty="0" err="1">
                <a:solidFill>
                  <a:srgbClr val="FF0000"/>
                </a:solidFill>
              </a:rPr>
              <a:t>Quilot</a:t>
            </a:r>
            <a:r>
              <a:rPr lang="fr-FR" sz="1200" dirty="0">
                <a:solidFill>
                  <a:srgbClr val="FF0000"/>
                </a:solidFill>
              </a:rPr>
              <a:t>-Turion, A. </a:t>
            </a:r>
            <a:r>
              <a:rPr lang="fr-FR" sz="1200" dirty="0" err="1">
                <a:solidFill>
                  <a:srgbClr val="FF0000"/>
                </a:solidFill>
              </a:rPr>
              <a:t>Kadrani</a:t>
            </a:r>
            <a:r>
              <a:rPr lang="fr-FR" sz="1200" dirty="0">
                <a:solidFill>
                  <a:srgbClr val="FF0000"/>
                </a:solidFill>
              </a:rPr>
              <a:t>, G. Michel, F. </a:t>
            </a:r>
            <a:r>
              <a:rPr lang="fr-FR" sz="1200" dirty="0" err="1">
                <a:solidFill>
                  <a:srgbClr val="FF0000"/>
                </a:solidFill>
              </a:rPr>
              <a:t>Lescourret</a:t>
            </a:r>
            <a:r>
              <a:rPr lang="fr-FR" sz="1200" dirty="0">
                <a:solidFill>
                  <a:srgbClr val="FF0000"/>
                </a:solidFill>
              </a:rPr>
              <a:t> (2014). The Relationship </a:t>
            </a:r>
            <a:r>
              <a:rPr lang="fr-FR" sz="1200" dirty="0" err="1">
                <a:solidFill>
                  <a:srgbClr val="FF0000"/>
                </a:solidFill>
              </a:rPr>
              <a:t>between</a:t>
            </a:r>
            <a:r>
              <a:rPr lang="fr-FR" sz="1200" dirty="0">
                <a:solidFill>
                  <a:srgbClr val="FF0000"/>
                </a:solidFill>
              </a:rPr>
              <a:t> Metaheuristics </a:t>
            </a:r>
            <a:r>
              <a:rPr lang="fr-FR" sz="1200" dirty="0" err="1">
                <a:solidFill>
                  <a:srgbClr val="FF0000"/>
                </a:solidFill>
              </a:rPr>
              <a:t>Stopping</a:t>
            </a:r>
            <a:r>
              <a:rPr lang="fr-FR" sz="1200" dirty="0">
                <a:solidFill>
                  <a:srgbClr val="FF0000"/>
                </a:solidFill>
              </a:rPr>
              <a:t> </a:t>
            </a:r>
            <a:endParaRPr lang="fr-FR" sz="1200" dirty="0" smtClean="0">
              <a:solidFill>
                <a:srgbClr val="FF0000"/>
              </a:solidFill>
            </a:endParaRPr>
          </a:p>
          <a:p>
            <a:pPr lvl="0"/>
            <a:r>
              <a:rPr lang="fr-FR" sz="1200" dirty="0" err="1" smtClean="0">
                <a:solidFill>
                  <a:srgbClr val="FF0000"/>
                </a:solidFill>
              </a:rPr>
              <a:t>Criteria</a:t>
            </a:r>
            <a:r>
              <a:rPr lang="fr-FR" sz="1200" dirty="0" smtClean="0">
                <a:solidFill>
                  <a:srgbClr val="FF0000"/>
                </a:solidFill>
              </a:rPr>
              <a:t> </a:t>
            </a:r>
            <a:r>
              <a:rPr lang="fr-FR" sz="1200" dirty="0">
                <a:solidFill>
                  <a:srgbClr val="FF0000"/>
                </a:solidFill>
              </a:rPr>
              <a:t>and Performances: Cases of NSGA-II and MOPSO-CD for </a:t>
            </a:r>
            <a:r>
              <a:rPr lang="fr-FR" sz="1200" dirty="0" err="1">
                <a:solidFill>
                  <a:srgbClr val="FF0000"/>
                </a:solidFill>
              </a:rPr>
              <a:t>Sustainable</a:t>
            </a:r>
            <a:r>
              <a:rPr lang="fr-FR" sz="1200" dirty="0">
                <a:solidFill>
                  <a:srgbClr val="FF0000"/>
                </a:solidFill>
              </a:rPr>
              <a:t> </a:t>
            </a:r>
            <a:r>
              <a:rPr lang="fr-FR" sz="1200" dirty="0" err="1">
                <a:solidFill>
                  <a:srgbClr val="FF0000"/>
                </a:solidFill>
              </a:rPr>
              <a:t>Peach</a:t>
            </a:r>
            <a:r>
              <a:rPr lang="fr-FR" sz="1200" dirty="0">
                <a:solidFill>
                  <a:srgbClr val="FF0000"/>
                </a:solidFill>
              </a:rPr>
              <a:t> Fruit Design. </a:t>
            </a:r>
            <a:endParaRPr lang="fr-FR" sz="1200" dirty="0" smtClean="0">
              <a:solidFill>
                <a:srgbClr val="FF0000"/>
              </a:solidFill>
            </a:endParaRPr>
          </a:p>
          <a:p>
            <a:pPr lvl="0"/>
            <a:r>
              <a:rPr lang="fr-FR" sz="1200" dirty="0" smtClean="0">
                <a:solidFill>
                  <a:srgbClr val="FF0000"/>
                </a:solidFill>
              </a:rPr>
              <a:t>International </a:t>
            </a:r>
            <a:r>
              <a:rPr lang="fr-FR" sz="1200" dirty="0">
                <a:solidFill>
                  <a:srgbClr val="FF0000"/>
                </a:solidFill>
              </a:rPr>
              <a:t>Journal of </a:t>
            </a:r>
            <a:r>
              <a:rPr lang="fr-FR" sz="1200" dirty="0" err="1">
                <a:solidFill>
                  <a:srgbClr val="FF0000"/>
                </a:solidFill>
              </a:rPr>
              <a:t>Applied</a:t>
            </a:r>
            <a:r>
              <a:rPr lang="fr-FR" sz="1200" dirty="0">
                <a:solidFill>
                  <a:srgbClr val="FF0000"/>
                </a:solidFill>
              </a:rPr>
              <a:t> Metaheuristics </a:t>
            </a:r>
            <a:r>
              <a:rPr lang="fr-FR" sz="1200" dirty="0" err="1">
                <a:solidFill>
                  <a:srgbClr val="FF0000"/>
                </a:solidFill>
              </a:rPr>
              <a:t>Computing</a:t>
            </a:r>
            <a:r>
              <a:rPr lang="fr-FR" sz="1200" dirty="0">
                <a:solidFill>
                  <a:srgbClr val="FF0000"/>
                </a:solidFill>
              </a:rPr>
              <a:t> (IJAMC), 5(3), pp. 44-70</a:t>
            </a:r>
            <a:r>
              <a:rPr lang="fr-FR" sz="1200" dirty="0" smtClean="0">
                <a:solidFill>
                  <a:srgbClr val="FF0000"/>
                </a:solidFill>
              </a:rPr>
              <a:t>.</a:t>
            </a:r>
            <a:endParaRPr lang="fr-FR" sz="1200" dirty="0">
              <a:solidFill>
                <a:srgbClr val="FF0000"/>
              </a:solidFill>
            </a:endParaRPr>
          </a:p>
        </p:txBody>
      </p:sp>
    </p:spTree>
    <p:extLst>
      <p:ext uri="{BB962C8B-B14F-4D97-AF65-F5344CB8AC3E}">
        <p14:creationId xmlns:p14="http://schemas.microsoft.com/office/powerpoint/2010/main" val="558089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1021" y="2458254"/>
            <a:ext cx="4494366" cy="3997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192" y="876005"/>
            <a:ext cx="2915920" cy="2525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 21" descr="thema-adn.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978380">
            <a:off x="2966447" y="3517620"/>
            <a:ext cx="932537" cy="51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ZoneTexte 15"/>
          <p:cNvSpPr txBox="1">
            <a:spLocks noChangeArrowheads="1"/>
          </p:cNvSpPr>
          <p:nvPr/>
        </p:nvSpPr>
        <p:spPr bwMode="auto">
          <a:xfrm>
            <a:off x="60325" y="6543675"/>
            <a:ext cx="272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b="1" i="1">
                <a:solidFill>
                  <a:schemeClr val="bg1"/>
                </a:solidFill>
                <a:latin typeface="Bradley Hand ITC" pitchFamily="66" charset="0"/>
              </a:rPr>
              <a:t>Hortimodel 2012 Nanjing</a:t>
            </a:r>
          </a:p>
        </p:txBody>
      </p:sp>
      <p:sp>
        <p:nvSpPr>
          <p:cNvPr id="69" name="Titre 1"/>
          <p:cNvSpPr>
            <a:spLocks noGrp="1"/>
          </p:cNvSpPr>
          <p:nvPr>
            <p:ph type="title" idx="4294967295"/>
          </p:nvPr>
        </p:nvSpPr>
        <p:spPr bwMode="auto">
          <a:xfrm>
            <a:off x="60324" y="6045200"/>
            <a:ext cx="3521822" cy="8128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p>
            <a:r>
              <a:rPr lang="en-US" altLang="fr-FR" sz="1800" b="1" dirty="0" smtClean="0">
                <a:solidFill>
                  <a:srgbClr val="0070C0"/>
                </a:solidFill>
                <a:latin typeface="Arial" pitchFamily="34" charset="0"/>
                <a:cs typeface="Arial" pitchFamily="34" charset="0"/>
              </a:rPr>
              <a:t>NSGA-II : un </a:t>
            </a:r>
            <a:r>
              <a:rPr lang="en-US" altLang="fr-FR" sz="1800" b="1" dirty="0" err="1" smtClean="0">
                <a:solidFill>
                  <a:srgbClr val="0070C0"/>
                </a:solidFill>
                <a:latin typeface="Arial" pitchFamily="34" charset="0"/>
                <a:cs typeface="Arial" pitchFamily="34" charset="0"/>
              </a:rPr>
              <a:t>algorithme</a:t>
            </a:r>
            <a:r>
              <a:rPr lang="en-US" altLang="fr-FR" sz="1800" b="1" dirty="0" smtClean="0">
                <a:solidFill>
                  <a:srgbClr val="0070C0"/>
                </a:solidFill>
                <a:latin typeface="Arial" pitchFamily="34" charset="0"/>
                <a:cs typeface="Arial" pitchFamily="34" charset="0"/>
              </a:rPr>
              <a:t/>
            </a:r>
            <a:br>
              <a:rPr lang="en-US" altLang="fr-FR" sz="1800" b="1" dirty="0" smtClean="0">
                <a:solidFill>
                  <a:srgbClr val="0070C0"/>
                </a:solidFill>
                <a:latin typeface="Arial" pitchFamily="34" charset="0"/>
                <a:cs typeface="Arial" pitchFamily="34" charset="0"/>
              </a:rPr>
            </a:br>
            <a:r>
              <a:rPr lang="en-US" altLang="fr-FR" sz="1800" b="1" dirty="0" err="1" smtClean="0">
                <a:solidFill>
                  <a:srgbClr val="0070C0"/>
                </a:solidFill>
                <a:latin typeface="Arial" pitchFamily="34" charset="0"/>
                <a:cs typeface="Arial" pitchFamily="34" charset="0"/>
              </a:rPr>
              <a:t>évolutionnaire</a:t>
            </a:r>
            <a:r>
              <a:rPr lang="en-US" altLang="fr-FR" sz="1800" b="1" dirty="0" smtClean="0">
                <a:solidFill>
                  <a:srgbClr val="0070C0"/>
                </a:solidFill>
                <a:latin typeface="Arial" pitchFamily="34" charset="0"/>
                <a:cs typeface="Arial" pitchFamily="34" charset="0"/>
              </a:rPr>
              <a:t>  </a:t>
            </a:r>
            <a:r>
              <a:rPr lang="en-US" altLang="fr-FR" sz="1800" b="1" dirty="0" err="1" smtClean="0">
                <a:solidFill>
                  <a:srgbClr val="0070C0"/>
                </a:solidFill>
                <a:latin typeface="Arial" pitchFamily="34" charset="0"/>
                <a:cs typeface="Arial" pitchFamily="34" charset="0"/>
              </a:rPr>
              <a:t>multiobjectif</a:t>
            </a:r>
            <a:endParaRPr lang="en-US" altLang="fr-FR" sz="1800" b="1" dirty="0" smtClean="0">
              <a:solidFill>
                <a:srgbClr val="0070C0"/>
              </a:solidFill>
              <a:latin typeface="Arial" pitchFamily="34" charset="0"/>
              <a:cs typeface="Arial" pitchFamily="34" charset="0"/>
            </a:endParaRPr>
          </a:p>
        </p:txBody>
      </p:sp>
      <p:pic>
        <p:nvPicPr>
          <p:cNvPr id="3" name="Imag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12" y="4136614"/>
            <a:ext cx="3461357" cy="195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ouble flèche horizontale 7"/>
          <p:cNvSpPr/>
          <p:nvPr/>
        </p:nvSpPr>
        <p:spPr>
          <a:xfrm rot="5400000">
            <a:off x="1390708" y="3501322"/>
            <a:ext cx="536887" cy="300216"/>
          </a:xfrm>
          <a:prstGeom prst="leftRightArrow">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2" name="Rectangle 1"/>
          <p:cNvSpPr>
            <a:spLocks noChangeArrowheads="1"/>
          </p:cNvSpPr>
          <p:nvPr/>
        </p:nvSpPr>
        <p:spPr bwMode="auto">
          <a:xfrm>
            <a:off x="3112910" y="1570742"/>
            <a:ext cx="2172156"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pPr>
            <a:endParaRPr lang="en-GB" altLang="fr-FR" sz="1200" dirty="0"/>
          </a:p>
          <a:p>
            <a:pPr>
              <a:spcBef>
                <a:spcPts val="600"/>
              </a:spcBef>
            </a:pPr>
            <a:r>
              <a:rPr lang="en-GB" altLang="fr-FR" sz="1200" dirty="0" smtClean="0"/>
              <a:t>&gt;</a:t>
            </a:r>
            <a:r>
              <a:rPr lang="en-US" altLang="fr-FR" sz="1200" dirty="0" smtClean="0"/>
              <a:t> 10</a:t>
            </a:r>
            <a:r>
              <a:rPr lang="en-US" altLang="fr-FR" sz="1200" baseline="30000" dirty="0" smtClean="0"/>
              <a:t>6</a:t>
            </a:r>
            <a:r>
              <a:rPr lang="en-US" altLang="fr-FR" sz="1200" dirty="0" smtClean="0"/>
              <a:t> </a:t>
            </a:r>
            <a:r>
              <a:rPr lang="en-US" altLang="fr-FR" sz="1200" dirty="0" err="1"/>
              <a:t>idéotypes</a:t>
            </a:r>
            <a:r>
              <a:rPr lang="en-US" altLang="fr-FR" sz="1200" dirty="0"/>
              <a:t> </a:t>
            </a:r>
            <a:r>
              <a:rPr lang="en-US" altLang="fr-FR" sz="1200" dirty="0" err="1"/>
              <a:t>testés</a:t>
            </a:r>
            <a:endParaRPr lang="en-US" altLang="fr-FR" sz="1200" dirty="0"/>
          </a:p>
          <a:p>
            <a:pPr eaLnBrk="1" hangingPunct="1">
              <a:spcBef>
                <a:spcPts val="600"/>
              </a:spcBef>
            </a:pPr>
            <a:r>
              <a:rPr lang="en-GB" altLang="fr-FR" sz="1200" dirty="0"/>
              <a:t>		</a:t>
            </a:r>
            <a:endParaRPr lang="en-GB" altLang="fr-FR" sz="1200" dirty="0">
              <a:solidFill>
                <a:srgbClr val="0070C0"/>
              </a:solidFill>
            </a:endParaRPr>
          </a:p>
        </p:txBody>
      </p:sp>
      <p:sp>
        <p:nvSpPr>
          <p:cNvPr id="24" name="ZoneTexte 23"/>
          <p:cNvSpPr txBox="1"/>
          <p:nvPr/>
        </p:nvSpPr>
        <p:spPr>
          <a:xfrm>
            <a:off x="3026844" y="985967"/>
            <a:ext cx="2258222" cy="646331"/>
          </a:xfrm>
          <a:prstGeom prst="rect">
            <a:avLst/>
          </a:prstGeom>
          <a:noFill/>
          <a:ln>
            <a:noFill/>
          </a:ln>
        </p:spPr>
        <p:txBody>
          <a:bodyPr wrap="square" rtlCol="0">
            <a:spAutoFit/>
          </a:bodyPr>
          <a:lstStyle/>
          <a:p>
            <a:r>
              <a:rPr lang="fr-FR" b="1" dirty="0" smtClean="0">
                <a:solidFill>
                  <a:srgbClr val="0070C0"/>
                </a:solidFill>
              </a:rPr>
              <a:t>Modèle de</a:t>
            </a:r>
          </a:p>
          <a:p>
            <a:r>
              <a:rPr lang="fr-FR" b="1" dirty="0" smtClean="0">
                <a:solidFill>
                  <a:srgbClr val="0070C0"/>
                </a:solidFill>
              </a:rPr>
              <a:t>rameau fructifère</a:t>
            </a:r>
          </a:p>
        </p:txBody>
      </p:sp>
      <p:sp>
        <p:nvSpPr>
          <p:cNvPr id="14" name="Flèche gauche 13"/>
          <p:cNvSpPr/>
          <p:nvPr/>
        </p:nvSpPr>
        <p:spPr>
          <a:xfrm rot="2745338">
            <a:off x="2848545" y="3522060"/>
            <a:ext cx="537132" cy="126004"/>
          </a:xfrm>
          <a:prstGeom prst="leftArrow">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5783390" y="1432242"/>
            <a:ext cx="2929007" cy="1200329"/>
          </a:xfrm>
          <a:prstGeom prst="rect">
            <a:avLst/>
          </a:prstGeom>
          <a:solidFill>
            <a:schemeClr val="bg1"/>
          </a:solidFill>
        </p:spPr>
        <p:txBody>
          <a:bodyPr wrap="none" rtlCol="0">
            <a:spAutoFit/>
          </a:bodyPr>
          <a:lstStyle/>
          <a:p>
            <a:r>
              <a:rPr lang="fr-FR" b="1" dirty="0" smtClean="0"/>
              <a:t>Sensibilité à la moniliose</a:t>
            </a:r>
          </a:p>
          <a:p>
            <a:r>
              <a:rPr lang="fr-FR" dirty="0" smtClean="0"/>
              <a:t>~ % de microfissures</a:t>
            </a:r>
          </a:p>
          <a:p>
            <a:r>
              <a:rPr lang="fr-FR" dirty="0" smtClean="0"/>
              <a:t>       </a:t>
            </a:r>
            <a:r>
              <a:rPr lang="fr-FR" dirty="0" smtClean="0">
                <a:solidFill>
                  <a:srgbClr val="00FF00"/>
                </a:solidFill>
              </a:rPr>
              <a:t>●</a:t>
            </a:r>
            <a:r>
              <a:rPr lang="fr-FR" dirty="0" smtClean="0"/>
              <a:t> &lt; 7%</a:t>
            </a:r>
          </a:p>
          <a:p>
            <a:r>
              <a:rPr lang="fr-FR" dirty="0"/>
              <a:t> </a:t>
            </a:r>
            <a:r>
              <a:rPr lang="fr-FR" dirty="0" smtClean="0"/>
              <a:t>      </a:t>
            </a:r>
            <a:r>
              <a:rPr lang="fr-FR" dirty="0" smtClean="0">
                <a:solidFill>
                  <a:srgbClr val="FF0000"/>
                </a:solidFill>
              </a:rPr>
              <a:t>●</a:t>
            </a:r>
            <a:r>
              <a:rPr lang="fr-FR" dirty="0" smtClean="0"/>
              <a:t> &gt; 14%</a:t>
            </a:r>
          </a:p>
        </p:txBody>
      </p:sp>
      <p:sp>
        <p:nvSpPr>
          <p:cNvPr id="22" name="Ellipse 21"/>
          <p:cNvSpPr/>
          <p:nvPr/>
        </p:nvSpPr>
        <p:spPr>
          <a:xfrm>
            <a:off x="7057629" y="3911319"/>
            <a:ext cx="952061" cy="98978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p:cNvSpPr/>
          <p:nvPr/>
        </p:nvSpPr>
        <p:spPr>
          <a:xfrm>
            <a:off x="5783390" y="3084328"/>
            <a:ext cx="869627" cy="972418"/>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6" name="Picture 2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68344" y="338444"/>
            <a:ext cx="1065213"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7169" name="ZoneTexte 7168"/>
          <p:cNvSpPr txBox="1"/>
          <p:nvPr/>
        </p:nvSpPr>
        <p:spPr>
          <a:xfrm>
            <a:off x="6792506" y="2897199"/>
            <a:ext cx="2185214" cy="646331"/>
          </a:xfrm>
          <a:prstGeom prst="rect">
            <a:avLst/>
          </a:prstGeom>
          <a:noFill/>
        </p:spPr>
        <p:txBody>
          <a:bodyPr wrap="none" rtlCol="0">
            <a:spAutoFit/>
          </a:bodyPr>
          <a:lstStyle/>
          <a:p>
            <a:r>
              <a:rPr lang="fr-FR" dirty="0" smtClean="0"/>
              <a:t>Front =</a:t>
            </a:r>
          </a:p>
          <a:p>
            <a:r>
              <a:rPr lang="fr-FR" dirty="0" smtClean="0"/>
              <a:t>meilleur compromis</a:t>
            </a:r>
            <a:endParaRPr lang="fr-FR" dirty="0"/>
          </a:p>
        </p:txBody>
      </p:sp>
      <p:cxnSp>
        <p:nvCxnSpPr>
          <p:cNvPr id="7171" name="Connecteur droit avec flèche 7170"/>
          <p:cNvCxnSpPr/>
          <p:nvPr/>
        </p:nvCxnSpPr>
        <p:spPr>
          <a:xfrm flipH="1">
            <a:off x="6836829" y="3645024"/>
            <a:ext cx="220800" cy="31015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 name="Text Box 4"/>
          <p:cNvSpPr txBox="1">
            <a:spLocks noChangeArrowheads="1"/>
          </p:cNvSpPr>
          <p:nvPr/>
        </p:nvSpPr>
        <p:spPr bwMode="auto">
          <a:xfrm>
            <a:off x="125946" y="591071"/>
            <a:ext cx="7330190" cy="461665"/>
          </a:xfrm>
          <a:prstGeom prst="rect">
            <a:avLst/>
          </a:prstGeom>
          <a:no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hangingPunct="0"/>
            <a:r>
              <a:rPr lang="en-US" altLang="fr-FR" sz="2400" b="1" dirty="0" smtClean="0">
                <a:solidFill>
                  <a:srgbClr val="C00000"/>
                </a:solidFill>
                <a:cs typeface="Arial" charset="0"/>
              </a:rPr>
              <a:t>Des </a:t>
            </a:r>
            <a:r>
              <a:rPr lang="en-US" altLang="fr-FR" sz="2400" b="1" dirty="0" err="1" smtClean="0">
                <a:solidFill>
                  <a:srgbClr val="C00000"/>
                </a:solidFill>
                <a:cs typeface="Arial" charset="0"/>
              </a:rPr>
              <a:t>idéotypes</a:t>
            </a:r>
            <a:r>
              <a:rPr lang="en-US" altLang="fr-FR" sz="2400" b="1" dirty="0" smtClean="0">
                <a:solidFill>
                  <a:srgbClr val="C00000"/>
                </a:solidFill>
                <a:cs typeface="Arial" charset="0"/>
              </a:rPr>
              <a:t> </a:t>
            </a:r>
            <a:r>
              <a:rPr lang="en-US" altLang="fr-FR" sz="2400" b="1" dirty="0" err="1" smtClean="0">
                <a:solidFill>
                  <a:srgbClr val="C00000"/>
                </a:solidFill>
                <a:cs typeface="Arial" charset="0"/>
              </a:rPr>
              <a:t>moins</a:t>
            </a:r>
            <a:r>
              <a:rPr lang="en-US" altLang="fr-FR" sz="2400" b="1" dirty="0" smtClean="0">
                <a:solidFill>
                  <a:srgbClr val="C00000"/>
                </a:solidFill>
                <a:cs typeface="Arial" charset="0"/>
              </a:rPr>
              <a:t> </a:t>
            </a:r>
            <a:r>
              <a:rPr lang="en-US" altLang="fr-FR" sz="2400" b="1" dirty="0" err="1" smtClean="0">
                <a:solidFill>
                  <a:srgbClr val="C00000"/>
                </a:solidFill>
                <a:cs typeface="Arial" charset="0"/>
              </a:rPr>
              <a:t>sensibles</a:t>
            </a:r>
            <a:r>
              <a:rPr lang="en-US" altLang="fr-FR" sz="2400" b="1" dirty="0" smtClean="0">
                <a:solidFill>
                  <a:srgbClr val="C00000"/>
                </a:solidFill>
                <a:cs typeface="Arial" charset="0"/>
              </a:rPr>
              <a:t> à la </a:t>
            </a:r>
            <a:r>
              <a:rPr lang="en-US" altLang="fr-FR" sz="2400" b="1" dirty="0" err="1" smtClean="0">
                <a:solidFill>
                  <a:srgbClr val="C00000"/>
                </a:solidFill>
                <a:cs typeface="Arial" charset="0"/>
              </a:rPr>
              <a:t>moniliose</a:t>
            </a:r>
            <a:endParaRPr lang="en-US" altLang="fr-FR" sz="2400" b="1" dirty="0">
              <a:solidFill>
                <a:srgbClr val="C00000"/>
              </a:solidFill>
              <a:cs typeface="Arial" charset="0"/>
            </a:endParaRPr>
          </a:p>
        </p:txBody>
      </p:sp>
      <p:sp>
        <p:nvSpPr>
          <p:cNvPr id="27"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marL="0" lvl="1" algn="ctr"/>
            <a:r>
              <a:rPr lang="fr-FR" sz="2400" b="1" dirty="0">
                <a:solidFill>
                  <a:schemeClr val="bg1"/>
                </a:solidFill>
                <a:latin typeface="+mj-lt"/>
              </a:rPr>
              <a:t>Optimisation des interactions G x  E x P : pêcher/moniliose </a:t>
            </a:r>
            <a:r>
              <a:rPr lang="fr-FR" sz="2400" b="1" dirty="0" smtClean="0">
                <a:solidFill>
                  <a:schemeClr val="bg1"/>
                </a:solidFill>
                <a:latin typeface="+mj-lt"/>
              </a:rPr>
              <a:t>  </a:t>
            </a:r>
            <a:endParaRPr lang="fr-FR" sz="2400" b="1" dirty="0">
              <a:solidFill>
                <a:schemeClr val="bg1"/>
              </a:solidFill>
              <a:latin typeface="+mj-lt"/>
            </a:endParaRPr>
          </a:p>
        </p:txBody>
      </p:sp>
    </p:spTree>
    <p:extLst>
      <p:ext uri="{BB962C8B-B14F-4D97-AF65-F5344CB8AC3E}">
        <p14:creationId xmlns:p14="http://schemas.microsoft.com/office/powerpoint/2010/main" val="3829007076"/>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uble flèche horizontale 33"/>
          <p:cNvSpPr/>
          <p:nvPr/>
        </p:nvSpPr>
        <p:spPr>
          <a:xfrm rot="5400000">
            <a:off x="3342939" y="2354645"/>
            <a:ext cx="902436" cy="552531"/>
          </a:xfrm>
          <a:prstGeom prst="leftRightArrow">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227" y="1529818"/>
            <a:ext cx="4903982" cy="490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ZoneTexte 14"/>
          <p:cNvSpPr txBox="1"/>
          <p:nvPr/>
        </p:nvSpPr>
        <p:spPr>
          <a:xfrm rot="16200000">
            <a:off x="173283" y="3377251"/>
            <a:ext cx="702628" cy="369332"/>
          </a:xfrm>
          <a:prstGeom prst="rect">
            <a:avLst/>
          </a:prstGeom>
          <a:solidFill>
            <a:schemeClr val="bg1"/>
          </a:solidFill>
        </p:spPr>
        <p:txBody>
          <a:bodyPr wrap="none" rtlCol="0">
            <a:spAutoFit/>
          </a:bodyPr>
          <a:lstStyle/>
          <a:p>
            <a:r>
              <a:rPr lang="fr-FR" dirty="0" smtClean="0"/>
              <a:t>Sucre</a:t>
            </a:r>
            <a:endParaRPr lang="fr-FR" dirty="0"/>
          </a:p>
        </p:txBody>
      </p:sp>
      <p:sp>
        <p:nvSpPr>
          <p:cNvPr id="27" name="ZoneTexte 26"/>
          <p:cNvSpPr txBox="1"/>
          <p:nvPr/>
        </p:nvSpPr>
        <p:spPr>
          <a:xfrm>
            <a:off x="2918950" y="6370637"/>
            <a:ext cx="986342" cy="369332"/>
          </a:xfrm>
          <a:prstGeom prst="rect">
            <a:avLst/>
          </a:prstGeom>
          <a:solidFill>
            <a:schemeClr val="bg1"/>
          </a:solidFill>
        </p:spPr>
        <p:txBody>
          <a:bodyPr wrap="square" rtlCol="0">
            <a:spAutoFit/>
          </a:bodyPr>
          <a:lstStyle/>
          <a:p>
            <a:r>
              <a:rPr lang="fr-FR" dirty="0" smtClean="0"/>
              <a:t>Masse</a:t>
            </a:r>
            <a:endParaRPr lang="fr-FR" dirty="0"/>
          </a:p>
        </p:txBody>
      </p:sp>
      <p:sp>
        <p:nvSpPr>
          <p:cNvPr id="10" name="ZoneTexte 9"/>
          <p:cNvSpPr txBox="1"/>
          <p:nvPr/>
        </p:nvSpPr>
        <p:spPr>
          <a:xfrm>
            <a:off x="1619672" y="1268760"/>
            <a:ext cx="1660249" cy="338554"/>
          </a:xfrm>
          <a:prstGeom prst="rect">
            <a:avLst/>
          </a:prstGeom>
          <a:noFill/>
        </p:spPr>
        <p:txBody>
          <a:bodyPr wrap="square" rtlCol="0">
            <a:spAutoFit/>
          </a:bodyPr>
          <a:lstStyle/>
          <a:p>
            <a:r>
              <a:rPr lang="fr-FR" sz="1600" dirty="0" smtClean="0"/>
              <a:t>4 fruits/rameau</a:t>
            </a:r>
            <a:endParaRPr lang="fr-FR" sz="1600" dirty="0"/>
          </a:p>
        </p:txBody>
      </p:sp>
      <p:sp>
        <p:nvSpPr>
          <p:cNvPr id="32" name="ZoneTexte 31"/>
          <p:cNvSpPr txBox="1"/>
          <p:nvPr/>
        </p:nvSpPr>
        <p:spPr>
          <a:xfrm>
            <a:off x="3794157" y="1268760"/>
            <a:ext cx="1663971" cy="338554"/>
          </a:xfrm>
          <a:prstGeom prst="rect">
            <a:avLst/>
          </a:prstGeom>
          <a:noFill/>
        </p:spPr>
        <p:txBody>
          <a:bodyPr wrap="square" rtlCol="0">
            <a:spAutoFit/>
          </a:bodyPr>
          <a:lstStyle/>
          <a:p>
            <a:r>
              <a:rPr lang="fr-FR" sz="1600" dirty="0" smtClean="0"/>
              <a:t>20 fruits/rameau</a:t>
            </a:r>
            <a:endParaRPr lang="fr-FR" sz="1600" dirty="0"/>
          </a:p>
        </p:txBody>
      </p:sp>
      <p:cxnSp>
        <p:nvCxnSpPr>
          <p:cNvPr id="12" name="Connecteur droit avec flèche 11"/>
          <p:cNvCxnSpPr/>
          <p:nvPr/>
        </p:nvCxnSpPr>
        <p:spPr>
          <a:xfrm>
            <a:off x="5724128" y="1860901"/>
            <a:ext cx="17655" cy="41603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rot="5400000">
            <a:off x="5071818" y="3518256"/>
            <a:ext cx="1931206" cy="338554"/>
          </a:xfrm>
          <a:prstGeom prst="rect">
            <a:avLst/>
          </a:prstGeom>
          <a:solidFill>
            <a:schemeClr val="bg1"/>
          </a:solidFill>
        </p:spPr>
        <p:txBody>
          <a:bodyPr wrap="square" rtlCol="0">
            <a:spAutoFit/>
          </a:bodyPr>
          <a:lstStyle/>
          <a:p>
            <a:r>
              <a:rPr lang="fr-FR" sz="1600" b="1" dirty="0" smtClean="0"/>
              <a:t>Stress hydrique</a:t>
            </a:r>
            <a:endParaRPr lang="fr-FR" sz="1600" b="1" dirty="0"/>
          </a:p>
        </p:txBody>
      </p:sp>
      <p:cxnSp>
        <p:nvCxnSpPr>
          <p:cNvPr id="38" name="Connecteur droit avec flèche 37"/>
          <p:cNvCxnSpPr/>
          <p:nvPr/>
        </p:nvCxnSpPr>
        <p:spPr>
          <a:xfrm>
            <a:off x="1259632" y="1628800"/>
            <a:ext cx="439248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Ellipse 21"/>
          <p:cNvSpPr/>
          <p:nvPr/>
        </p:nvSpPr>
        <p:spPr>
          <a:xfrm>
            <a:off x="2419606" y="2576100"/>
            <a:ext cx="499344" cy="495252"/>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p:cNvSpPr/>
          <p:nvPr/>
        </p:nvSpPr>
        <p:spPr>
          <a:xfrm>
            <a:off x="1742655" y="2163863"/>
            <a:ext cx="499344" cy="495252"/>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llipse 44"/>
          <p:cNvSpPr/>
          <p:nvPr/>
        </p:nvSpPr>
        <p:spPr>
          <a:xfrm>
            <a:off x="1742655" y="4564278"/>
            <a:ext cx="499344" cy="495252"/>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6"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542255"/>
            <a:ext cx="1065213"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grpSp>
        <p:nvGrpSpPr>
          <p:cNvPr id="7172" name="Groupe 7171"/>
          <p:cNvGrpSpPr/>
          <p:nvPr/>
        </p:nvGrpSpPr>
        <p:grpSpPr>
          <a:xfrm>
            <a:off x="6146582" y="4811904"/>
            <a:ext cx="2852457" cy="923330"/>
            <a:chOff x="3033424" y="5092902"/>
            <a:chExt cx="2852457" cy="923330"/>
          </a:xfrm>
        </p:grpSpPr>
        <p:sp>
          <p:nvSpPr>
            <p:cNvPr id="7168" name="ZoneTexte 7167"/>
            <p:cNvSpPr txBox="1"/>
            <p:nvPr/>
          </p:nvSpPr>
          <p:spPr>
            <a:xfrm>
              <a:off x="3033424" y="5092902"/>
              <a:ext cx="2852457" cy="923330"/>
            </a:xfrm>
            <a:prstGeom prst="rect">
              <a:avLst/>
            </a:prstGeom>
            <a:solidFill>
              <a:schemeClr val="accent3">
                <a:lumMod val="20000"/>
                <a:lumOff val="80000"/>
              </a:schemeClr>
            </a:solidFill>
          </p:spPr>
          <p:txBody>
            <a:bodyPr wrap="square" rtlCol="0">
              <a:spAutoFit/>
            </a:bodyPr>
            <a:lstStyle/>
            <a:p>
              <a:pPr marL="627063"/>
              <a:r>
                <a:rPr lang="fr-FR" dirty="0" smtClean="0"/>
                <a:t>Moins sensible, plus sucrés,</a:t>
              </a:r>
            </a:p>
            <a:p>
              <a:pPr marL="627063"/>
              <a:r>
                <a:rPr lang="fr-FR" dirty="0" smtClean="0"/>
                <a:t>mais plus petits</a:t>
              </a:r>
              <a:endParaRPr lang="fr-FR" dirty="0"/>
            </a:p>
          </p:txBody>
        </p:sp>
        <p:sp>
          <p:nvSpPr>
            <p:cNvPr id="48" name="Ellipse 47"/>
            <p:cNvSpPr/>
            <p:nvPr/>
          </p:nvSpPr>
          <p:spPr>
            <a:xfrm>
              <a:off x="3119255" y="5186845"/>
              <a:ext cx="437579" cy="458443"/>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8" name="Text Box 4"/>
          <p:cNvSpPr txBox="1">
            <a:spLocks noChangeArrowheads="1"/>
          </p:cNvSpPr>
          <p:nvPr/>
        </p:nvSpPr>
        <p:spPr bwMode="auto">
          <a:xfrm>
            <a:off x="125946" y="437763"/>
            <a:ext cx="7330190" cy="830997"/>
          </a:xfrm>
          <a:prstGeom prst="rect">
            <a:avLst/>
          </a:prstGeom>
          <a:no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hangingPunct="0"/>
            <a:r>
              <a:rPr lang="en-US" altLang="fr-FR" sz="2400" b="1" dirty="0" smtClean="0">
                <a:solidFill>
                  <a:srgbClr val="C00000"/>
                </a:solidFill>
                <a:cs typeface="Arial" charset="0"/>
              </a:rPr>
              <a:t>Des </a:t>
            </a:r>
            <a:r>
              <a:rPr lang="en-US" altLang="fr-FR" sz="2400" b="1" dirty="0" err="1" smtClean="0">
                <a:solidFill>
                  <a:srgbClr val="C00000"/>
                </a:solidFill>
                <a:cs typeface="Arial" charset="0"/>
              </a:rPr>
              <a:t>idéotypes</a:t>
            </a:r>
            <a:r>
              <a:rPr lang="en-US" altLang="fr-FR" sz="2400" b="1" dirty="0" smtClean="0">
                <a:solidFill>
                  <a:srgbClr val="C00000"/>
                </a:solidFill>
                <a:cs typeface="Arial" charset="0"/>
              </a:rPr>
              <a:t> </a:t>
            </a:r>
            <a:r>
              <a:rPr lang="en-US" altLang="fr-FR" sz="2400" b="1" dirty="0" err="1" smtClean="0">
                <a:solidFill>
                  <a:srgbClr val="C00000"/>
                </a:solidFill>
                <a:cs typeface="Arial" charset="0"/>
              </a:rPr>
              <a:t>moins</a:t>
            </a:r>
            <a:r>
              <a:rPr lang="en-US" altLang="fr-FR" sz="2400" b="1" dirty="0" smtClean="0">
                <a:solidFill>
                  <a:srgbClr val="C00000"/>
                </a:solidFill>
                <a:cs typeface="Arial" charset="0"/>
              </a:rPr>
              <a:t> </a:t>
            </a:r>
            <a:r>
              <a:rPr lang="en-US" altLang="fr-FR" sz="2400" b="1" dirty="0" err="1" smtClean="0">
                <a:solidFill>
                  <a:srgbClr val="C00000"/>
                </a:solidFill>
                <a:cs typeface="Arial" charset="0"/>
              </a:rPr>
              <a:t>sensibles</a:t>
            </a:r>
            <a:r>
              <a:rPr lang="en-US" altLang="fr-FR" sz="2400" b="1" dirty="0" smtClean="0">
                <a:solidFill>
                  <a:srgbClr val="C00000"/>
                </a:solidFill>
                <a:cs typeface="Arial" charset="0"/>
              </a:rPr>
              <a:t> à la </a:t>
            </a:r>
            <a:r>
              <a:rPr lang="en-US" altLang="fr-FR" sz="2400" b="1" dirty="0" err="1" smtClean="0">
                <a:solidFill>
                  <a:srgbClr val="C00000"/>
                </a:solidFill>
                <a:cs typeface="Arial" charset="0"/>
              </a:rPr>
              <a:t>moniliose</a:t>
            </a:r>
            <a:endParaRPr lang="en-US" altLang="fr-FR" sz="2400" b="1" dirty="0" smtClean="0">
              <a:solidFill>
                <a:srgbClr val="C00000"/>
              </a:solidFill>
              <a:cs typeface="Arial" charset="0"/>
            </a:endParaRPr>
          </a:p>
          <a:p>
            <a:pPr algn="ctr" eaLnBrk="0" hangingPunct="0"/>
            <a:r>
              <a:rPr lang="en-US" altLang="fr-FR" sz="2400" b="1" dirty="0">
                <a:solidFill>
                  <a:srgbClr val="C00000"/>
                </a:solidFill>
                <a:cs typeface="Arial" charset="0"/>
              </a:rPr>
              <a:t>s</a:t>
            </a:r>
            <a:r>
              <a:rPr lang="en-US" altLang="fr-FR" sz="2400" b="1" dirty="0" smtClean="0">
                <a:solidFill>
                  <a:srgbClr val="C00000"/>
                </a:solidFill>
                <a:cs typeface="Arial" charset="0"/>
              </a:rPr>
              <a:t>ous </a:t>
            </a:r>
            <a:r>
              <a:rPr lang="en-US" altLang="fr-FR" sz="2400" b="1" dirty="0" err="1" smtClean="0">
                <a:solidFill>
                  <a:srgbClr val="C00000"/>
                </a:solidFill>
                <a:cs typeface="Arial" charset="0"/>
              </a:rPr>
              <a:t>différentes</a:t>
            </a:r>
            <a:r>
              <a:rPr lang="en-US" altLang="fr-FR" sz="2400" b="1" dirty="0">
                <a:solidFill>
                  <a:srgbClr val="C00000"/>
                </a:solidFill>
                <a:cs typeface="Arial" charset="0"/>
              </a:rPr>
              <a:t> </a:t>
            </a:r>
            <a:r>
              <a:rPr lang="en-US" altLang="fr-FR" sz="2400" b="1" dirty="0" err="1" smtClean="0">
                <a:solidFill>
                  <a:srgbClr val="C00000"/>
                </a:solidFill>
                <a:cs typeface="Arial" charset="0"/>
              </a:rPr>
              <a:t>pratiques</a:t>
            </a:r>
            <a:r>
              <a:rPr lang="en-US" altLang="fr-FR" sz="2400" b="1" dirty="0" smtClean="0">
                <a:solidFill>
                  <a:srgbClr val="C00000"/>
                </a:solidFill>
                <a:cs typeface="Arial" charset="0"/>
              </a:rPr>
              <a:t> (charge &amp; irrigation)</a:t>
            </a:r>
            <a:endParaRPr lang="en-US" altLang="fr-FR" sz="2400" b="1" dirty="0">
              <a:solidFill>
                <a:srgbClr val="C00000"/>
              </a:solidFill>
              <a:cs typeface="Arial" charset="0"/>
            </a:endParaRPr>
          </a:p>
        </p:txBody>
      </p:sp>
      <p:sp>
        <p:nvSpPr>
          <p:cNvPr id="29" name="ZoneTexte 28"/>
          <p:cNvSpPr txBox="1"/>
          <p:nvPr/>
        </p:nvSpPr>
        <p:spPr>
          <a:xfrm>
            <a:off x="6179497" y="1432242"/>
            <a:ext cx="2629246" cy="1077218"/>
          </a:xfrm>
          <a:prstGeom prst="rect">
            <a:avLst/>
          </a:prstGeom>
          <a:solidFill>
            <a:schemeClr val="bg1"/>
          </a:solidFill>
        </p:spPr>
        <p:txBody>
          <a:bodyPr wrap="none" rtlCol="0">
            <a:spAutoFit/>
          </a:bodyPr>
          <a:lstStyle/>
          <a:p>
            <a:r>
              <a:rPr lang="fr-FR" sz="1600" b="1" dirty="0" smtClean="0"/>
              <a:t>Sensibilité à la moniliose</a:t>
            </a:r>
          </a:p>
          <a:p>
            <a:r>
              <a:rPr lang="fr-FR" sz="1600" dirty="0" smtClean="0"/>
              <a:t>~ % de microfissures</a:t>
            </a:r>
          </a:p>
          <a:p>
            <a:r>
              <a:rPr lang="fr-FR" sz="1600" dirty="0" smtClean="0"/>
              <a:t>       </a:t>
            </a:r>
            <a:r>
              <a:rPr lang="fr-FR" sz="1600" dirty="0" smtClean="0">
                <a:solidFill>
                  <a:srgbClr val="00FF00"/>
                </a:solidFill>
              </a:rPr>
              <a:t>●</a:t>
            </a:r>
            <a:r>
              <a:rPr lang="fr-FR" sz="1600" dirty="0" smtClean="0"/>
              <a:t> &lt; 7%</a:t>
            </a:r>
          </a:p>
          <a:p>
            <a:r>
              <a:rPr lang="fr-FR" sz="1600" dirty="0"/>
              <a:t> </a:t>
            </a:r>
            <a:r>
              <a:rPr lang="fr-FR" sz="1600" dirty="0" smtClean="0"/>
              <a:t>      </a:t>
            </a:r>
            <a:r>
              <a:rPr lang="fr-FR" sz="1600" dirty="0" smtClean="0">
                <a:solidFill>
                  <a:srgbClr val="FF0000"/>
                </a:solidFill>
              </a:rPr>
              <a:t>●</a:t>
            </a:r>
            <a:r>
              <a:rPr lang="fr-FR" sz="1600" dirty="0" smtClean="0"/>
              <a:t> &gt; 14%</a:t>
            </a:r>
          </a:p>
        </p:txBody>
      </p:sp>
      <p:sp>
        <p:nvSpPr>
          <p:cNvPr id="23"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marL="0" lvl="1" algn="ctr"/>
            <a:r>
              <a:rPr lang="fr-FR" sz="2400" b="1" dirty="0">
                <a:solidFill>
                  <a:schemeClr val="bg1"/>
                </a:solidFill>
                <a:latin typeface="+mj-lt"/>
              </a:rPr>
              <a:t>Optimisation des interactions G x  E x P : pêcher/moniliose </a:t>
            </a:r>
            <a:r>
              <a:rPr lang="fr-FR" sz="2400" b="1" dirty="0" smtClean="0">
                <a:solidFill>
                  <a:schemeClr val="bg1"/>
                </a:solidFill>
                <a:latin typeface="+mj-lt"/>
              </a:rPr>
              <a:t>  </a:t>
            </a:r>
            <a:endParaRPr lang="fr-FR" sz="2400" b="1" dirty="0">
              <a:solidFill>
                <a:schemeClr val="bg1"/>
              </a:solidFill>
              <a:latin typeface="+mj-lt"/>
            </a:endParaRPr>
          </a:p>
        </p:txBody>
      </p:sp>
    </p:spTree>
    <p:extLst>
      <p:ext uri="{BB962C8B-B14F-4D97-AF65-F5344CB8AC3E}">
        <p14:creationId xmlns:p14="http://schemas.microsoft.com/office/powerpoint/2010/main" val="1248869751"/>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183" y="2543675"/>
            <a:ext cx="5184576" cy="4320480"/>
          </a:xfrm>
          <a:prstGeom prst="rect">
            <a:avLst/>
          </a:prstGeom>
        </p:spPr>
      </p:pic>
      <p:sp>
        <p:nvSpPr>
          <p:cNvPr id="7" name="Ellipse 6"/>
          <p:cNvSpPr/>
          <p:nvPr/>
        </p:nvSpPr>
        <p:spPr>
          <a:xfrm>
            <a:off x="3860517" y="4822678"/>
            <a:ext cx="1008112"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Ellipse 7"/>
          <p:cNvSpPr/>
          <p:nvPr/>
        </p:nvSpPr>
        <p:spPr>
          <a:xfrm>
            <a:off x="1388513" y="3817548"/>
            <a:ext cx="1008112" cy="100811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sp>
        <p:nvSpPr>
          <p:cNvPr id="11" name="Ellipse 10"/>
          <p:cNvSpPr/>
          <p:nvPr/>
        </p:nvSpPr>
        <p:spPr>
          <a:xfrm>
            <a:off x="2777128" y="4683471"/>
            <a:ext cx="1008112" cy="1008112"/>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solidFill>
                <a:prstClr val="black"/>
              </a:solidFill>
            </a:endParaRPr>
          </a:p>
        </p:txBody>
      </p:sp>
      <p:pic>
        <p:nvPicPr>
          <p:cNvPr id="12" name="Image 11" descr="cercleDesCorrélations.png"/>
          <p:cNvPicPr/>
          <p:nvPr/>
        </p:nvPicPr>
        <p:blipFill>
          <a:blip r:embed="rId4" cstate="print"/>
          <a:srcRect t="10840" r="4009" b="1827"/>
          <a:stretch>
            <a:fillRect/>
          </a:stretch>
        </p:blipFill>
        <p:spPr>
          <a:xfrm>
            <a:off x="5004048" y="3028950"/>
            <a:ext cx="3939927" cy="3581400"/>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1651855096"/>
              </p:ext>
            </p:extLst>
          </p:nvPr>
        </p:nvGraphicFramePr>
        <p:xfrm>
          <a:off x="1273503" y="1436213"/>
          <a:ext cx="7056784" cy="1218572"/>
        </p:xfrm>
        <a:graphic>
          <a:graphicData uri="http://schemas.openxmlformats.org/drawingml/2006/table">
            <a:tbl>
              <a:tblPr firstRow="1" bandRow="1">
                <a:tableStyleId>{0E3FDE45-AF77-4B5C-9715-49D594BDF05E}</a:tableStyleId>
              </a:tblPr>
              <a:tblGrid>
                <a:gridCol w="1008112"/>
                <a:gridCol w="1224138"/>
                <a:gridCol w="1584176"/>
                <a:gridCol w="1296144"/>
                <a:gridCol w="648072"/>
                <a:gridCol w="576064"/>
                <a:gridCol w="720078"/>
              </a:tblGrid>
              <a:tr h="883292">
                <a:tc>
                  <a:txBody>
                    <a:bodyPr/>
                    <a:lstStyle/>
                    <a:p>
                      <a:pPr algn="ctr"/>
                      <a:r>
                        <a:rPr lang="fr-FR" sz="1600" b="0" dirty="0" smtClean="0"/>
                        <a:t>Taille</a:t>
                      </a:r>
                      <a:r>
                        <a:rPr lang="fr-FR" sz="1600" b="0" baseline="0" dirty="0" smtClean="0"/>
                        <a:t> de l’essaim </a:t>
                      </a:r>
                      <a:endParaRPr lang="fr-FR" sz="1600" b="0" dirty="0"/>
                    </a:p>
                  </a:txBody>
                  <a:tcPr/>
                </a:tc>
                <a:tc>
                  <a:txBody>
                    <a:bodyPr/>
                    <a:lstStyle/>
                    <a:p>
                      <a:pPr algn="ctr"/>
                      <a:r>
                        <a:rPr lang="fr-FR" sz="1600" b="0" dirty="0" smtClean="0"/>
                        <a:t>Nombre</a:t>
                      </a:r>
                      <a:r>
                        <a:rPr lang="fr-FR" sz="1600" b="0" baseline="0" dirty="0" smtClean="0"/>
                        <a:t> de générations </a:t>
                      </a:r>
                      <a:endParaRPr lang="fr-FR" sz="1600" b="0" dirty="0"/>
                    </a:p>
                  </a:txBody>
                  <a:tcPr/>
                </a:tc>
                <a:tc>
                  <a:txBody>
                    <a:bodyPr/>
                    <a:lstStyle/>
                    <a:p>
                      <a:pPr algn="ctr"/>
                      <a:r>
                        <a:rPr lang="fr-FR" sz="1600" b="0" dirty="0" smtClean="0"/>
                        <a:t>Taille de l’archive </a:t>
                      </a:r>
                    </a:p>
                    <a:p>
                      <a:pPr algn="ctr"/>
                      <a:r>
                        <a:rPr lang="fr-FR" sz="1600" b="0" dirty="0" smtClean="0"/>
                        <a:t>externe</a:t>
                      </a:r>
                      <a:endParaRPr lang="fr-FR" sz="1600" b="0" dirty="0"/>
                    </a:p>
                  </a:txBody>
                  <a:tcPr/>
                </a:tc>
                <a:tc>
                  <a:txBody>
                    <a:bodyPr/>
                    <a:lstStyle/>
                    <a:p>
                      <a:pPr algn="ctr"/>
                      <a:r>
                        <a:rPr lang="fr-FR" sz="1600" b="0" dirty="0" smtClean="0"/>
                        <a:t>Probabilité</a:t>
                      </a:r>
                      <a:r>
                        <a:rPr lang="fr-FR" sz="1600" b="0" baseline="0" dirty="0" smtClean="0"/>
                        <a:t> de mutation </a:t>
                      </a:r>
                      <a:endParaRPr lang="fr-FR" sz="1600" b="0" dirty="0"/>
                    </a:p>
                  </a:txBody>
                  <a:tcPr/>
                </a:tc>
                <a:tc>
                  <a:txBody>
                    <a:bodyPr/>
                    <a:lstStyle/>
                    <a:p>
                      <a:pPr algn="ctr"/>
                      <a:r>
                        <a:rPr lang="fr-FR" sz="1600" b="0" dirty="0" smtClean="0"/>
                        <a:t>C1</a:t>
                      </a:r>
                      <a:endParaRPr lang="fr-FR" sz="1600" b="0" dirty="0"/>
                    </a:p>
                  </a:txBody>
                  <a:tcPr/>
                </a:tc>
                <a:tc>
                  <a:txBody>
                    <a:bodyPr/>
                    <a:lstStyle/>
                    <a:p>
                      <a:pPr algn="ctr"/>
                      <a:r>
                        <a:rPr lang="fr-FR" sz="1600" b="0" dirty="0" smtClean="0"/>
                        <a:t>C2</a:t>
                      </a:r>
                      <a:endParaRPr lang="fr-FR" sz="1600" b="0" dirty="0"/>
                    </a:p>
                  </a:txBody>
                  <a:tcPr/>
                </a:tc>
                <a:tc>
                  <a:txBody>
                    <a:bodyPr/>
                    <a:lstStyle/>
                    <a:p>
                      <a:pPr algn="ctr"/>
                      <a:r>
                        <a:rPr lang="fr-FR" sz="1600" b="0" dirty="0" smtClean="0"/>
                        <a:t>w</a:t>
                      </a:r>
                      <a:endParaRPr lang="fr-FR" sz="1600" b="0" dirty="0"/>
                    </a:p>
                  </a:txBody>
                  <a:tcPr/>
                </a:tc>
              </a:tr>
              <a:tr h="238815">
                <a:tc>
                  <a:txBody>
                    <a:bodyPr/>
                    <a:lstStyle/>
                    <a:p>
                      <a:pPr algn="ctr"/>
                      <a:r>
                        <a:rPr lang="fr-FR" sz="1600" b="0" dirty="0" smtClean="0"/>
                        <a:t>100</a:t>
                      </a:r>
                      <a:endParaRPr lang="fr-FR" sz="1600" b="0" dirty="0"/>
                    </a:p>
                  </a:txBody>
                  <a:tcPr/>
                </a:tc>
                <a:tc>
                  <a:txBody>
                    <a:bodyPr/>
                    <a:lstStyle/>
                    <a:p>
                      <a:pPr algn="ctr"/>
                      <a:r>
                        <a:rPr lang="fr-FR" sz="1600" b="0" dirty="0" smtClean="0"/>
                        <a:t>400</a:t>
                      </a:r>
                      <a:endParaRPr lang="fr-FR" sz="1600" b="0" dirty="0"/>
                    </a:p>
                  </a:txBody>
                  <a:tcPr/>
                </a:tc>
                <a:tc>
                  <a:txBody>
                    <a:bodyPr/>
                    <a:lstStyle/>
                    <a:p>
                      <a:pPr algn="ctr"/>
                      <a:r>
                        <a:rPr lang="fr-FR" sz="1600" b="0" dirty="0" smtClean="0"/>
                        <a:t>100</a:t>
                      </a:r>
                      <a:endParaRPr lang="fr-FR" sz="1600" b="0" dirty="0"/>
                    </a:p>
                  </a:txBody>
                  <a:tcPr/>
                </a:tc>
                <a:tc>
                  <a:txBody>
                    <a:bodyPr/>
                    <a:lstStyle/>
                    <a:p>
                      <a:pPr algn="ctr"/>
                      <a:r>
                        <a:rPr lang="fr-FR" sz="1600" b="0" dirty="0" smtClean="0"/>
                        <a:t>0.1</a:t>
                      </a:r>
                      <a:endParaRPr lang="fr-FR" sz="1600" b="0" dirty="0"/>
                    </a:p>
                  </a:txBody>
                  <a:tcPr/>
                </a:tc>
                <a:tc>
                  <a:txBody>
                    <a:bodyPr/>
                    <a:lstStyle/>
                    <a:p>
                      <a:pPr algn="ctr"/>
                      <a:r>
                        <a:rPr lang="fr-FR" sz="1600" b="0" dirty="0" smtClean="0"/>
                        <a:t>1</a:t>
                      </a:r>
                      <a:endParaRPr lang="fr-FR" sz="1600" b="0" dirty="0"/>
                    </a:p>
                  </a:txBody>
                  <a:tcPr/>
                </a:tc>
                <a:tc>
                  <a:txBody>
                    <a:bodyPr/>
                    <a:lstStyle/>
                    <a:p>
                      <a:pPr algn="ctr"/>
                      <a:r>
                        <a:rPr lang="fr-FR" sz="1600" b="0" dirty="0" smtClean="0"/>
                        <a:t>1</a:t>
                      </a:r>
                      <a:endParaRPr lang="fr-FR" sz="1600" b="0" dirty="0"/>
                    </a:p>
                  </a:txBody>
                  <a:tcPr/>
                </a:tc>
                <a:tc>
                  <a:txBody>
                    <a:bodyPr/>
                    <a:lstStyle/>
                    <a:p>
                      <a:pPr algn="ctr"/>
                      <a:r>
                        <a:rPr lang="fr-FR" sz="1600" b="0" dirty="0" smtClean="0"/>
                        <a:t>0.4</a:t>
                      </a:r>
                      <a:endParaRPr lang="fr-FR" sz="1600" b="0" dirty="0"/>
                    </a:p>
                  </a:txBody>
                  <a:tcPr/>
                </a:tc>
              </a:tr>
            </a:tbl>
          </a:graphicData>
        </a:graphic>
      </p:graphicFrame>
      <p:sp>
        <p:nvSpPr>
          <p:cNvPr id="15" name="Rectangle 14"/>
          <p:cNvSpPr/>
          <p:nvPr/>
        </p:nvSpPr>
        <p:spPr>
          <a:xfrm>
            <a:off x="138523" y="786805"/>
            <a:ext cx="8700677" cy="461665"/>
          </a:xfrm>
          <a:prstGeom prst="rect">
            <a:avLst/>
          </a:prstGeom>
        </p:spPr>
        <p:txBody>
          <a:bodyPr wrap="square">
            <a:spAutoFit/>
          </a:bodyPr>
          <a:lstStyle/>
          <a:p>
            <a:pPr marL="0" lvl="1" indent="-342900" eaLnBrk="0" hangingPunct="0"/>
            <a:r>
              <a:rPr lang="fr-FR" sz="2400" b="1" dirty="0" smtClean="0">
                <a:solidFill>
                  <a:srgbClr val="40822E"/>
                </a:solidFill>
              </a:rPr>
              <a:t>MOPSO-CD : Scénario cultural WI_LC, Avignon (2009), 18 répétions   </a:t>
            </a:r>
          </a:p>
        </p:txBody>
      </p:sp>
      <p:sp>
        <p:nvSpPr>
          <p:cNvPr id="10"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marL="0" lvl="1" algn="ctr"/>
            <a:r>
              <a:rPr lang="fr-FR" sz="2400" b="1" dirty="0">
                <a:solidFill>
                  <a:schemeClr val="bg1"/>
                </a:solidFill>
                <a:latin typeface="+mj-lt"/>
              </a:rPr>
              <a:t>Optimisation des interactions G x  E x P : pêcher/moniliose </a:t>
            </a:r>
            <a:r>
              <a:rPr lang="fr-FR" sz="2400" b="1" dirty="0" smtClean="0">
                <a:solidFill>
                  <a:schemeClr val="bg1"/>
                </a:solidFill>
                <a:latin typeface="+mj-lt"/>
              </a:rPr>
              <a:t>  </a:t>
            </a:r>
            <a:endParaRPr lang="fr-FR" sz="2400" b="1" dirty="0">
              <a:solidFill>
                <a:schemeClr val="bg1"/>
              </a:solidFill>
              <a:latin typeface="+mj-lt"/>
            </a:endParaRPr>
          </a:p>
        </p:txBody>
      </p:sp>
    </p:spTree>
    <p:extLst>
      <p:ext uri="{BB962C8B-B14F-4D97-AF65-F5344CB8AC3E}">
        <p14:creationId xmlns:p14="http://schemas.microsoft.com/office/powerpoint/2010/main" val="2165933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5"/>
          <p:cNvSpPr txBox="1">
            <a:spLocks noChangeArrowheads="1"/>
          </p:cNvSpPr>
          <p:nvPr/>
        </p:nvSpPr>
        <p:spPr bwMode="auto">
          <a:xfrm>
            <a:off x="409575" y="1364367"/>
            <a:ext cx="8410897" cy="265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93750">
              <a:tabLst>
                <a:tab pos="344488" algn="l"/>
                <a:tab pos="749300" algn="l"/>
                <a:tab pos="1198563" algn="l"/>
              </a:tabLst>
              <a:defRPr>
                <a:solidFill>
                  <a:schemeClr val="tx1"/>
                </a:solidFill>
                <a:latin typeface="Arial" pitchFamily="34" charset="0"/>
              </a:defRPr>
            </a:lvl1pPr>
            <a:lvl2pPr defTabSz="793750">
              <a:tabLst>
                <a:tab pos="344488" algn="l"/>
                <a:tab pos="749300" algn="l"/>
                <a:tab pos="1198563" algn="l"/>
              </a:tabLst>
              <a:defRPr>
                <a:solidFill>
                  <a:schemeClr val="tx1"/>
                </a:solidFill>
                <a:latin typeface="Arial" pitchFamily="34" charset="0"/>
              </a:defRPr>
            </a:lvl2pPr>
            <a:lvl3pPr defTabSz="793750">
              <a:tabLst>
                <a:tab pos="344488" algn="l"/>
                <a:tab pos="749300" algn="l"/>
                <a:tab pos="1198563" algn="l"/>
              </a:tabLst>
              <a:defRPr>
                <a:solidFill>
                  <a:schemeClr val="tx1"/>
                </a:solidFill>
                <a:latin typeface="Arial" pitchFamily="34" charset="0"/>
              </a:defRPr>
            </a:lvl3pPr>
            <a:lvl4pPr defTabSz="793750">
              <a:tabLst>
                <a:tab pos="344488" algn="l"/>
                <a:tab pos="749300" algn="l"/>
                <a:tab pos="1198563" algn="l"/>
              </a:tabLst>
              <a:defRPr>
                <a:solidFill>
                  <a:schemeClr val="tx1"/>
                </a:solidFill>
                <a:latin typeface="Arial" pitchFamily="34" charset="0"/>
              </a:defRPr>
            </a:lvl4pPr>
            <a:lvl5pPr defTabSz="793750">
              <a:tabLst>
                <a:tab pos="344488" algn="l"/>
                <a:tab pos="749300" algn="l"/>
                <a:tab pos="1198563" algn="l"/>
              </a:tabLst>
              <a:defRPr>
                <a:solidFill>
                  <a:schemeClr val="tx1"/>
                </a:solidFill>
                <a:latin typeface="Arial" pitchFamily="34" charset="0"/>
              </a:defRPr>
            </a:lvl5pPr>
            <a:lvl6pPr defTabSz="793750" fontAlgn="base">
              <a:spcBef>
                <a:spcPct val="0"/>
              </a:spcBef>
              <a:spcAft>
                <a:spcPct val="0"/>
              </a:spcAft>
              <a:tabLst>
                <a:tab pos="344488" algn="l"/>
                <a:tab pos="749300" algn="l"/>
                <a:tab pos="1198563" algn="l"/>
              </a:tabLst>
              <a:defRPr>
                <a:solidFill>
                  <a:schemeClr val="tx1"/>
                </a:solidFill>
                <a:latin typeface="Arial" pitchFamily="34" charset="0"/>
              </a:defRPr>
            </a:lvl6pPr>
            <a:lvl7pPr defTabSz="793750" fontAlgn="base">
              <a:spcBef>
                <a:spcPct val="0"/>
              </a:spcBef>
              <a:spcAft>
                <a:spcPct val="0"/>
              </a:spcAft>
              <a:tabLst>
                <a:tab pos="344488" algn="l"/>
                <a:tab pos="749300" algn="l"/>
                <a:tab pos="1198563" algn="l"/>
              </a:tabLst>
              <a:defRPr>
                <a:solidFill>
                  <a:schemeClr val="tx1"/>
                </a:solidFill>
                <a:latin typeface="Arial" pitchFamily="34" charset="0"/>
              </a:defRPr>
            </a:lvl7pPr>
            <a:lvl8pPr defTabSz="793750" fontAlgn="base">
              <a:spcBef>
                <a:spcPct val="0"/>
              </a:spcBef>
              <a:spcAft>
                <a:spcPct val="0"/>
              </a:spcAft>
              <a:tabLst>
                <a:tab pos="344488" algn="l"/>
                <a:tab pos="749300" algn="l"/>
                <a:tab pos="1198563" algn="l"/>
              </a:tabLst>
              <a:defRPr>
                <a:solidFill>
                  <a:schemeClr val="tx1"/>
                </a:solidFill>
                <a:latin typeface="Arial" pitchFamily="34" charset="0"/>
              </a:defRPr>
            </a:lvl8pPr>
            <a:lvl9pPr defTabSz="793750" fontAlgn="base">
              <a:spcBef>
                <a:spcPct val="0"/>
              </a:spcBef>
              <a:spcAft>
                <a:spcPct val="0"/>
              </a:spcAft>
              <a:tabLst>
                <a:tab pos="344488" algn="l"/>
                <a:tab pos="749300" algn="l"/>
                <a:tab pos="1198563" algn="l"/>
              </a:tabLst>
              <a:defRPr>
                <a:solidFill>
                  <a:schemeClr val="tx1"/>
                </a:solidFill>
                <a:latin typeface="Arial" pitchFamily="34" charset="0"/>
              </a:defRPr>
            </a:lvl9pPr>
          </a:lstStyle>
          <a:p>
            <a:pPr marL="285750" indent="-285750">
              <a:lnSpc>
                <a:spcPct val="120000"/>
              </a:lnSpc>
              <a:spcBef>
                <a:spcPts val="300"/>
              </a:spcBef>
              <a:buFont typeface="Arial" pitchFamily="34" charset="0"/>
              <a:buChar char="•"/>
            </a:pPr>
            <a:r>
              <a:rPr lang="fr-FR" sz="2000" dirty="0" smtClean="0">
                <a:solidFill>
                  <a:prstClr val="black"/>
                </a:solidFill>
                <a:latin typeface="Calibri"/>
              </a:rPr>
              <a:t>Ne requièrent ni dérivabilité ni continuité de(s) critère(s) et/ou contrainte(s)</a:t>
            </a:r>
            <a:endParaRPr lang="fr-FR" sz="2000" dirty="0">
              <a:solidFill>
                <a:prstClr val="black"/>
              </a:solidFill>
              <a:latin typeface="Calibri"/>
            </a:endParaRPr>
          </a:p>
          <a:p>
            <a:pPr marL="285750" indent="-285750">
              <a:lnSpc>
                <a:spcPct val="120000"/>
              </a:lnSpc>
              <a:spcBef>
                <a:spcPts val="300"/>
              </a:spcBef>
              <a:buFont typeface="Arial" pitchFamily="34" charset="0"/>
              <a:buChar char="•"/>
            </a:pPr>
            <a:r>
              <a:rPr lang="fr-FR" sz="2000" dirty="0" smtClean="0">
                <a:solidFill>
                  <a:prstClr val="black"/>
                </a:solidFill>
                <a:latin typeface="Calibri"/>
              </a:rPr>
              <a:t>Peu de paramètres à spécifier </a:t>
            </a:r>
          </a:p>
          <a:p>
            <a:pPr marL="285750" indent="-285750">
              <a:lnSpc>
                <a:spcPct val="120000"/>
              </a:lnSpc>
              <a:spcBef>
                <a:spcPts val="300"/>
              </a:spcBef>
              <a:buFont typeface="Arial" pitchFamily="34" charset="0"/>
              <a:buChar char="•"/>
            </a:pPr>
            <a:r>
              <a:rPr lang="fr-FR" sz="2000" dirty="0" smtClean="0">
                <a:solidFill>
                  <a:prstClr val="black"/>
                </a:solidFill>
                <a:latin typeface="Calibri"/>
              </a:rPr>
              <a:t>Plusieurs paradigmes  </a:t>
            </a:r>
          </a:p>
          <a:p>
            <a:pPr marL="285750" indent="-285750">
              <a:spcBef>
                <a:spcPts val="300"/>
              </a:spcBef>
              <a:buFont typeface="Arial" pitchFamily="34" charset="0"/>
              <a:buChar char="•"/>
            </a:pPr>
            <a:r>
              <a:rPr lang="fr-FR" sz="2000" dirty="0">
                <a:solidFill>
                  <a:prstClr val="black"/>
                </a:solidFill>
                <a:latin typeface="Calibri"/>
              </a:rPr>
              <a:t>C</a:t>
            </a:r>
            <a:r>
              <a:rPr lang="fr-FR" sz="2000" dirty="0" smtClean="0">
                <a:solidFill>
                  <a:prstClr val="black"/>
                </a:solidFill>
                <a:latin typeface="Calibri"/>
              </a:rPr>
              <a:t>ompromis entre la recherche locale et la recherche globale </a:t>
            </a:r>
          </a:p>
          <a:p>
            <a:pPr marL="285750" indent="-285750">
              <a:spcBef>
                <a:spcPts val="300"/>
              </a:spcBef>
              <a:buFont typeface="Arial" pitchFamily="34" charset="0"/>
              <a:buChar char="•"/>
            </a:pPr>
            <a:r>
              <a:rPr lang="fr-FR" sz="2000" dirty="0" smtClean="0">
                <a:solidFill>
                  <a:prstClr val="black"/>
                </a:solidFill>
                <a:latin typeface="Calibri"/>
              </a:rPr>
              <a:t>Plusieurs variantes pour différentes types de problèmes d’optimisation </a:t>
            </a:r>
          </a:p>
          <a:p>
            <a:pPr indent="-285750">
              <a:lnSpc>
                <a:spcPct val="120000"/>
              </a:lnSpc>
              <a:spcBef>
                <a:spcPts val="300"/>
              </a:spcBef>
              <a:buFontTx/>
              <a:buChar char="•"/>
            </a:pPr>
            <a:r>
              <a:rPr lang="fr-FR" sz="2000" dirty="0" smtClean="0">
                <a:solidFill>
                  <a:prstClr val="black"/>
                </a:solidFill>
                <a:latin typeface="Calibri"/>
              </a:rPr>
              <a:t>Hybridation </a:t>
            </a:r>
            <a:r>
              <a:rPr lang="fr-FR" sz="2000" dirty="0" err="1" smtClean="0">
                <a:solidFill>
                  <a:prstClr val="black"/>
                </a:solidFill>
                <a:latin typeface="Calibri"/>
              </a:rPr>
              <a:t>métaheuristique</a:t>
            </a:r>
            <a:r>
              <a:rPr lang="fr-FR" sz="2000" dirty="0" smtClean="0">
                <a:solidFill>
                  <a:prstClr val="black"/>
                </a:solidFill>
                <a:latin typeface="Calibri"/>
              </a:rPr>
              <a:t>/</a:t>
            </a:r>
            <a:r>
              <a:rPr lang="fr-FR" sz="2000" dirty="0" err="1" smtClean="0">
                <a:solidFill>
                  <a:prstClr val="black"/>
                </a:solidFill>
                <a:latin typeface="Calibri"/>
              </a:rPr>
              <a:t>métaheuristique</a:t>
            </a:r>
            <a:r>
              <a:rPr lang="fr-FR" sz="2000" dirty="0" smtClean="0">
                <a:solidFill>
                  <a:prstClr val="black"/>
                </a:solidFill>
                <a:latin typeface="Calibri"/>
              </a:rPr>
              <a:t> ou </a:t>
            </a:r>
            <a:r>
              <a:rPr lang="fr-FR" sz="2000" dirty="0" err="1" smtClean="0">
                <a:solidFill>
                  <a:prstClr val="black"/>
                </a:solidFill>
                <a:latin typeface="Calibri"/>
              </a:rPr>
              <a:t>métaheuristique</a:t>
            </a:r>
            <a:r>
              <a:rPr lang="fr-FR" sz="2000" dirty="0" smtClean="0">
                <a:solidFill>
                  <a:prstClr val="black"/>
                </a:solidFill>
                <a:latin typeface="Calibri"/>
              </a:rPr>
              <a:t>/autre   	méthode d’optimisation </a:t>
            </a:r>
            <a:endParaRPr lang="fr-FR" sz="2000" dirty="0">
              <a:solidFill>
                <a:prstClr val="black"/>
              </a:solidFill>
              <a:latin typeface="Calibri"/>
            </a:endParaRPr>
          </a:p>
        </p:txBody>
      </p:sp>
      <p:sp>
        <p:nvSpPr>
          <p:cNvPr id="10"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algn="ctr"/>
            <a:r>
              <a:rPr lang="fr-FR" sz="2400" b="1" dirty="0" smtClean="0"/>
              <a:t>Conclusions et perspectives </a:t>
            </a:r>
            <a:endParaRPr lang="fr-FR" sz="2400" b="1" dirty="0">
              <a:solidFill>
                <a:schemeClr val="bg1"/>
              </a:solidFill>
              <a:latin typeface="+mj-lt"/>
            </a:endParaRPr>
          </a:p>
        </p:txBody>
      </p:sp>
      <p:sp>
        <p:nvSpPr>
          <p:cNvPr id="5" name="Rectangle 4"/>
          <p:cNvSpPr/>
          <p:nvPr/>
        </p:nvSpPr>
        <p:spPr>
          <a:xfrm>
            <a:off x="138523" y="786805"/>
            <a:ext cx="8700677" cy="461665"/>
          </a:xfrm>
          <a:prstGeom prst="rect">
            <a:avLst/>
          </a:prstGeom>
        </p:spPr>
        <p:txBody>
          <a:bodyPr wrap="square">
            <a:spAutoFit/>
          </a:bodyPr>
          <a:lstStyle/>
          <a:p>
            <a:pPr marL="0" lvl="1" indent="-342900" eaLnBrk="0" hangingPunct="0"/>
            <a:r>
              <a:rPr lang="fr-FR" sz="2400" b="1" dirty="0" smtClean="0">
                <a:solidFill>
                  <a:srgbClr val="40822E"/>
                </a:solidFill>
              </a:rPr>
              <a:t>Les </a:t>
            </a:r>
            <a:r>
              <a:rPr lang="fr-FR" sz="2400" b="1" dirty="0" err="1" smtClean="0">
                <a:solidFill>
                  <a:srgbClr val="40822E"/>
                </a:solidFill>
              </a:rPr>
              <a:t>métaheuristiques</a:t>
            </a:r>
            <a:endParaRPr lang="fr-FR" sz="2400" b="1" dirty="0" smtClean="0">
              <a:solidFill>
                <a:srgbClr val="40822E"/>
              </a:solidFill>
            </a:endParaRPr>
          </a:p>
        </p:txBody>
      </p:sp>
      <p:sp>
        <p:nvSpPr>
          <p:cNvPr id="6" name="Rectangle 5"/>
          <p:cNvSpPr/>
          <p:nvPr/>
        </p:nvSpPr>
        <p:spPr>
          <a:xfrm>
            <a:off x="147735" y="4479503"/>
            <a:ext cx="8700677" cy="461665"/>
          </a:xfrm>
          <a:prstGeom prst="rect">
            <a:avLst/>
          </a:prstGeom>
        </p:spPr>
        <p:txBody>
          <a:bodyPr wrap="square">
            <a:spAutoFit/>
          </a:bodyPr>
          <a:lstStyle/>
          <a:p>
            <a:pPr marL="0" lvl="1" indent="-342900" eaLnBrk="0" hangingPunct="0"/>
            <a:r>
              <a:rPr lang="fr-FR" sz="2400" b="1" dirty="0" smtClean="0">
                <a:solidFill>
                  <a:srgbClr val="40822E"/>
                </a:solidFill>
              </a:rPr>
              <a:t>Les </a:t>
            </a:r>
            <a:r>
              <a:rPr lang="fr-FR" sz="2400" b="1" dirty="0" err="1" smtClean="0">
                <a:solidFill>
                  <a:srgbClr val="40822E"/>
                </a:solidFill>
              </a:rPr>
              <a:t>métaheuristiques</a:t>
            </a:r>
            <a:endParaRPr lang="fr-FR" sz="2400" b="1" dirty="0" smtClean="0">
              <a:solidFill>
                <a:srgbClr val="40822E"/>
              </a:solidFill>
            </a:endParaRPr>
          </a:p>
        </p:txBody>
      </p:sp>
      <p:sp>
        <p:nvSpPr>
          <p:cNvPr id="7" name="Text Box 5"/>
          <p:cNvSpPr txBox="1">
            <a:spLocks noChangeArrowheads="1"/>
          </p:cNvSpPr>
          <p:nvPr/>
        </p:nvSpPr>
        <p:spPr bwMode="auto">
          <a:xfrm>
            <a:off x="411664" y="5022899"/>
            <a:ext cx="8410897" cy="118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93750">
              <a:tabLst>
                <a:tab pos="344488" algn="l"/>
                <a:tab pos="749300" algn="l"/>
                <a:tab pos="1198563" algn="l"/>
              </a:tabLst>
              <a:defRPr>
                <a:solidFill>
                  <a:schemeClr val="tx1"/>
                </a:solidFill>
                <a:latin typeface="Arial" pitchFamily="34" charset="0"/>
              </a:defRPr>
            </a:lvl1pPr>
            <a:lvl2pPr defTabSz="793750">
              <a:tabLst>
                <a:tab pos="344488" algn="l"/>
                <a:tab pos="749300" algn="l"/>
                <a:tab pos="1198563" algn="l"/>
              </a:tabLst>
              <a:defRPr>
                <a:solidFill>
                  <a:schemeClr val="tx1"/>
                </a:solidFill>
                <a:latin typeface="Arial" pitchFamily="34" charset="0"/>
              </a:defRPr>
            </a:lvl2pPr>
            <a:lvl3pPr defTabSz="793750">
              <a:tabLst>
                <a:tab pos="344488" algn="l"/>
                <a:tab pos="749300" algn="l"/>
                <a:tab pos="1198563" algn="l"/>
              </a:tabLst>
              <a:defRPr>
                <a:solidFill>
                  <a:schemeClr val="tx1"/>
                </a:solidFill>
                <a:latin typeface="Arial" pitchFamily="34" charset="0"/>
              </a:defRPr>
            </a:lvl3pPr>
            <a:lvl4pPr defTabSz="793750">
              <a:tabLst>
                <a:tab pos="344488" algn="l"/>
                <a:tab pos="749300" algn="l"/>
                <a:tab pos="1198563" algn="l"/>
              </a:tabLst>
              <a:defRPr>
                <a:solidFill>
                  <a:schemeClr val="tx1"/>
                </a:solidFill>
                <a:latin typeface="Arial" pitchFamily="34" charset="0"/>
              </a:defRPr>
            </a:lvl4pPr>
            <a:lvl5pPr defTabSz="793750">
              <a:tabLst>
                <a:tab pos="344488" algn="l"/>
                <a:tab pos="749300" algn="l"/>
                <a:tab pos="1198563" algn="l"/>
              </a:tabLst>
              <a:defRPr>
                <a:solidFill>
                  <a:schemeClr val="tx1"/>
                </a:solidFill>
                <a:latin typeface="Arial" pitchFamily="34" charset="0"/>
              </a:defRPr>
            </a:lvl5pPr>
            <a:lvl6pPr defTabSz="793750" fontAlgn="base">
              <a:spcBef>
                <a:spcPct val="0"/>
              </a:spcBef>
              <a:spcAft>
                <a:spcPct val="0"/>
              </a:spcAft>
              <a:tabLst>
                <a:tab pos="344488" algn="l"/>
                <a:tab pos="749300" algn="l"/>
                <a:tab pos="1198563" algn="l"/>
              </a:tabLst>
              <a:defRPr>
                <a:solidFill>
                  <a:schemeClr val="tx1"/>
                </a:solidFill>
                <a:latin typeface="Arial" pitchFamily="34" charset="0"/>
              </a:defRPr>
            </a:lvl6pPr>
            <a:lvl7pPr defTabSz="793750" fontAlgn="base">
              <a:spcBef>
                <a:spcPct val="0"/>
              </a:spcBef>
              <a:spcAft>
                <a:spcPct val="0"/>
              </a:spcAft>
              <a:tabLst>
                <a:tab pos="344488" algn="l"/>
                <a:tab pos="749300" algn="l"/>
                <a:tab pos="1198563" algn="l"/>
              </a:tabLst>
              <a:defRPr>
                <a:solidFill>
                  <a:schemeClr val="tx1"/>
                </a:solidFill>
                <a:latin typeface="Arial" pitchFamily="34" charset="0"/>
              </a:defRPr>
            </a:lvl7pPr>
            <a:lvl8pPr defTabSz="793750" fontAlgn="base">
              <a:spcBef>
                <a:spcPct val="0"/>
              </a:spcBef>
              <a:spcAft>
                <a:spcPct val="0"/>
              </a:spcAft>
              <a:tabLst>
                <a:tab pos="344488" algn="l"/>
                <a:tab pos="749300" algn="l"/>
                <a:tab pos="1198563" algn="l"/>
              </a:tabLst>
              <a:defRPr>
                <a:solidFill>
                  <a:schemeClr val="tx1"/>
                </a:solidFill>
                <a:latin typeface="Arial" pitchFamily="34" charset="0"/>
              </a:defRPr>
            </a:lvl8pPr>
            <a:lvl9pPr defTabSz="793750" fontAlgn="base">
              <a:spcBef>
                <a:spcPct val="0"/>
              </a:spcBef>
              <a:spcAft>
                <a:spcPct val="0"/>
              </a:spcAft>
              <a:tabLst>
                <a:tab pos="344488" algn="l"/>
                <a:tab pos="749300" algn="l"/>
                <a:tab pos="1198563" algn="l"/>
              </a:tabLst>
              <a:defRPr>
                <a:solidFill>
                  <a:schemeClr val="tx1"/>
                </a:solidFill>
                <a:latin typeface="Arial" pitchFamily="34" charset="0"/>
              </a:defRPr>
            </a:lvl9pPr>
          </a:lstStyle>
          <a:p>
            <a:pPr marL="285750" indent="-285750">
              <a:lnSpc>
                <a:spcPct val="120000"/>
              </a:lnSpc>
              <a:spcBef>
                <a:spcPts val="300"/>
              </a:spcBef>
              <a:buFont typeface="Arial" pitchFamily="34" charset="0"/>
              <a:buChar char="•"/>
            </a:pPr>
            <a:r>
              <a:rPr lang="fr-FR" sz="2000" dirty="0" err="1" smtClean="0">
                <a:solidFill>
                  <a:prstClr val="black"/>
                </a:solidFill>
                <a:latin typeface="Calibri"/>
              </a:rPr>
              <a:t>Many</a:t>
            </a:r>
            <a:r>
              <a:rPr lang="fr-FR" sz="2000" dirty="0" smtClean="0">
                <a:solidFill>
                  <a:prstClr val="black"/>
                </a:solidFill>
                <a:latin typeface="Calibri"/>
              </a:rPr>
              <a:t>-objective optimisation</a:t>
            </a:r>
            <a:endParaRPr lang="fr-FR" sz="2000" dirty="0">
              <a:solidFill>
                <a:prstClr val="black"/>
              </a:solidFill>
              <a:latin typeface="Calibri"/>
            </a:endParaRPr>
          </a:p>
          <a:p>
            <a:pPr marL="285750" indent="-285750">
              <a:lnSpc>
                <a:spcPct val="120000"/>
              </a:lnSpc>
              <a:spcBef>
                <a:spcPts val="300"/>
              </a:spcBef>
              <a:buFont typeface="Arial" pitchFamily="34" charset="0"/>
              <a:buChar char="•"/>
            </a:pPr>
            <a:r>
              <a:rPr lang="fr-FR" sz="2000" dirty="0" smtClean="0">
                <a:solidFill>
                  <a:prstClr val="black"/>
                </a:solidFill>
                <a:latin typeface="Calibri"/>
              </a:rPr>
              <a:t>Combinaisons de </a:t>
            </a:r>
            <a:r>
              <a:rPr lang="fr-FR" sz="2000" dirty="0" err="1" smtClean="0">
                <a:solidFill>
                  <a:prstClr val="black"/>
                </a:solidFill>
                <a:latin typeface="Calibri"/>
              </a:rPr>
              <a:t>QTLs</a:t>
            </a:r>
            <a:r>
              <a:rPr lang="fr-FR" sz="2000" dirty="0" smtClean="0">
                <a:solidFill>
                  <a:prstClr val="black"/>
                </a:solidFill>
                <a:latin typeface="Calibri"/>
              </a:rPr>
              <a:t> </a:t>
            </a:r>
          </a:p>
          <a:p>
            <a:pPr marL="285750" indent="-285750">
              <a:lnSpc>
                <a:spcPct val="120000"/>
              </a:lnSpc>
              <a:spcBef>
                <a:spcPts val="300"/>
              </a:spcBef>
              <a:buFont typeface="Arial" pitchFamily="34" charset="0"/>
              <a:buChar char="•"/>
            </a:pPr>
            <a:r>
              <a:rPr lang="fr-FR" sz="2000" dirty="0" smtClean="0">
                <a:solidFill>
                  <a:prstClr val="black"/>
                </a:solidFill>
                <a:latin typeface="Calibri"/>
              </a:rPr>
              <a:t>Paysage   </a:t>
            </a:r>
            <a:endParaRPr lang="fr-FR" sz="2000" dirty="0">
              <a:solidFill>
                <a:prstClr val="black"/>
              </a:solidFill>
              <a:latin typeface="Calibri"/>
            </a:endParaRPr>
          </a:p>
        </p:txBody>
      </p:sp>
    </p:spTree>
    <p:extLst>
      <p:ext uri="{BB962C8B-B14F-4D97-AF65-F5344CB8AC3E}">
        <p14:creationId xmlns:p14="http://schemas.microsoft.com/office/powerpoint/2010/main" val="283462246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0" y="0"/>
            <a:ext cx="9144000" cy="457200"/>
          </a:xfrm>
          <a:prstGeom prst="rect">
            <a:avLst/>
          </a:prstGeom>
          <a:solidFill>
            <a:srgbClr val="009900"/>
          </a:solidFill>
          <a:ln w="9525" algn="ctr">
            <a:noFill/>
            <a:miter lim="800000"/>
            <a:headEnd/>
            <a:tailEnd/>
          </a:ln>
        </p:spPr>
        <p:txBody>
          <a:bodyPr>
            <a:spAutoFit/>
          </a:bodyPr>
          <a:lstStyle/>
          <a:p>
            <a:pPr algn="ctr"/>
            <a:r>
              <a:rPr lang="fr-FR" sz="2400" b="1" dirty="0" smtClean="0">
                <a:solidFill>
                  <a:schemeClr val="bg1"/>
                </a:solidFill>
                <a:latin typeface="+mj-lt"/>
              </a:rPr>
              <a:t>Mon projet de recherche</a:t>
            </a:r>
            <a:endParaRPr lang="fr-FR" sz="2400" b="1" dirty="0">
              <a:solidFill>
                <a:schemeClr val="bg1"/>
              </a:solidFill>
              <a:latin typeface="+mj-lt"/>
            </a:endParaRPr>
          </a:p>
        </p:txBody>
      </p:sp>
      <p:grpSp>
        <p:nvGrpSpPr>
          <p:cNvPr id="51" name="Groupe 74"/>
          <p:cNvGrpSpPr>
            <a:grpSpLocks/>
          </p:cNvGrpSpPr>
          <p:nvPr/>
        </p:nvGrpSpPr>
        <p:grpSpPr bwMode="auto">
          <a:xfrm>
            <a:off x="971600" y="2276872"/>
            <a:ext cx="4968552" cy="1872208"/>
            <a:chOff x="1035050" y="2097088"/>
            <a:chExt cx="7929546" cy="2998789"/>
          </a:xfrm>
        </p:grpSpPr>
        <p:grpSp>
          <p:nvGrpSpPr>
            <p:cNvPr id="52" name="Group 6"/>
            <p:cNvGrpSpPr>
              <a:grpSpLocks noChangeAspect="1"/>
            </p:cNvGrpSpPr>
            <p:nvPr/>
          </p:nvGrpSpPr>
          <p:grpSpPr bwMode="auto">
            <a:xfrm>
              <a:off x="1035050" y="2125663"/>
              <a:ext cx="7929546" cy="2970214"/>
              <a:chOff x="652" y="1339"/>
              <a:chExt cx="4838" cy="1871"/>
            </a:xfrm>
          </p:grpSpPr>
          <p:sp>
            <p:nvSpPr>
              <p:cNvPr id="56" name="AutoShape 5"/>
              <p:cNvSpPr>
                <a:spLocks noChangeAspect="1" noChangeArrowheads="1" noTextEdit="1"/>
              </p:cNvSpPr>
              <p:nvPr/>
            </p:nvSpPr>
            <p:spPr bwMode="auto">
              <a:xfrm>
                <a:off x="657" y="1344"/>
                <a:ext cx="4754" cy="1859"/>
              </a:xfrm>
              <a:prstGeom prst="rect">
                <a:avLst/>
              </a:prstGeom>
              <a:noFill/>
              <a:ln w="9525">
                <a:noFill/>
                <a:miter lim="800000"/>
                <a:headEnd/>
                <a:tailEnd/>
              </a:ln>
            </p:spPr>
            <p:txBody>
              <a:bodyPr/>
              <a:lstStyle/>
              <a:p>
                <a:endParaRPr lang="en-US" sz="1000"/>
              </a:p>
            </p:txBody>
          </p:sp>
          <p:sp>
            <p:nvSpPr>
              <p:cNvPr id="57" name="Rectangle 7"/>
              <p:cNvSpPr>
                <a:spLocks noChangeArrowheads="1"/>
              </p:cNvSpPr>
              <p:nvPr/>
            </p:nvSpPr>
            <p:spPr bwMode="auto">
              <a:xfrm>
                <a:off x="652" y="1339"/>
                <a:ext cx="28" cy="155"/>
              </a:xfrm>
              <a:prstGeom prst="rect">
                <a:avLst/>
              </a:prstGeom>
              <a:noFill/>
              <a:ln w="9525">
                <a:noFill/>
                <a:miter lim="800000"/>
                <a:headEnd/>
                <a:tailEnd/>
              </a:ln>
            </p:spPr>
            <p:txBody>
              <a:bodyPr wrap="none" lIns="0" tIns="0" rIns="0" bIns="0">
                <a:spAutoFit/>
              </a:bodyPr>
              <a:lstStyle/>
              <a:p>
                <a:r>
                  <a:rPr lang="en-US" sz="1000" smtClean="0">
                    <a:solidFill>
                      <a:srgbClr val="000000"/>
                    </a:solidFill>
                  </a:rPr>
                  <a:t> </a:t>
                </a:r>
                <a:endParaRPr lang="en-US" sz="1000"/>
              </a:p>
            </p:txBody>
          </p:sp>
          <p:grpSp>
            <p:nvGrpSpPr>
              <p:cNvPr id="58" name="Group 10"/>
              <p:cNvGrpSpPr>
                <a:grpSpLocks/>
              </p:cNvGrpSpPr>
              <p:nvPr/>
            </p:nvGrpSpPr>
            <p:grpSpPr bwMode="auto">
              <a:xfrm>
                <a:off x="3256" y="2114"/>
                <a:ext cx="920" cy="556"/>
                <a:chOff x="3256" y="2114"/>
                <a:chExt cx="920" cy="556"/>
              </a:xfrm>
            </p:grpSpPr>
            <p:sp>
              <p:nvSpPr>
                <p:cNvPr id="95" name="Freeform 8"/>
                <p:cNvSpPr>
                  <a:spLocks/>
                </p:cNvSpPr>
                <p:nvPr/>
              </p:nvSpPr>
              <p:spPr bwMode="auto">
                <a:xfrm>
                  <a:off x="3256" y="2114"/>
                  <a:ext cx="920" cy="556"/>
                </a:xfrm>
                <a:custGeom>
                  <a:avLst/>
                  <a:gdLst>
                    <a:gd name="T0" fmla="*/ 460 w 920"/>
                    <a:gd name="T1" fmla="*/ 0 h 556"/>
                    <a:gd name="T2" fmla="*/ 276 w 920"/>
                    <a:gd name="T3" fmla="*/ 111 h 556"/>
                    <a:gd name="T4" fmla="*/ 368 w 920"/>
                    <a:gd name="T5" fmla="*/ 111 h 556"/>
                    <a:gd name="T6" fmla="*/ 368 w 920"/>
                    <a:gd name="T7" fmla="*/ 222 h 556"/>
                    <a:gd name="T8" fmla="*/ 184 w 920"/>
                    <a:gd name="T9" fmla="*/ 222 h 556"/>
                    <a:gd name="T10" fmla="*/ 184 w 920"/>
                    <a:gd name="T11" fmla="*/ 167 h 556"/>
                    <a:gd name="T12" fmla="*/ 0 w 920"/>
                    <a:gd name="T13" fmla="*/ 278 h 556"/>
                    <a:gd name="T14" fmla="*/ 184 w 920"/>
                    <a:gd name="T15" fmla="*/ 389 h 556"/>
                    <a:gd name="T16" fmla="*/ 184 w 920"/>
                    <a:gd name="T17" fmla="*/ 333 h 556"/>
                    <a:gd name="T18" fmla="*/ 368 w 920"/>
                    <a:gd name="T19" fmla="*/ 333 h 556"/>
                    <a:gd name="T20" fmla="*/ 368 w 920"/>
                    <a:gd name="T21" fmla="*/ 445 h 556"/>
                    <a:gd name="T22" fmla="*/ 276 w 920"/>
                    <a:gd name="T23" fmla="*/ 445 h 556"/>
                    <a:gd name="T24" fmla="*/ 460 w 920"/>
                    <a:gd name="T25" fmla="*/ 556 h 556"/>
                    <a:gd name="T26" fmla="*/ 644 w 920"/>
                    <a:gd name="T27" fmla="*/ 445 h 556"/>
                    <a:gd name="T28" fmla="*/ 552 w 920"/>
                    <a:gd name="T29" fmla="*/ 445 h 556"/>
                    <a:gd name="T30" fmla="*/ 552 w 920"/>
                    <a:gd name="T31" fmla="*/ 333 h 556"/>
                    <a:gd name="T32" fmla="*/ 736 w 920"/>
                    <a:gd name="T33" fmla="*/ 333 h 556"/>
                    <a:gd name="T34" fmla="*/ 736 w 920"/>
                    <a:gd name="T35" fmla="*/ 389 h 556"/>
                    <a:gd name="T36" fmla="*/ 920 w 920"/>
                    <a:gd name="T37" fmla="*/ 278 h 556"/>
                    <a:gd name="T38" fmla="*/ 736 w 920"/>
                    <a:gd name="T39" fmla="*/ 167 h 556"/>
                    <a:gd name="T40" fmla="*/ 736 w 920"/>
                    <a:gd name="T41" fmla="*/ 222 h 556"/>
                    <a:gd name="T42" fmla="*/ 552 w 920"/>
                    <a:gd name="T43" fmla="*/ 222 h 556"/>
                    <a:gd name="T44" fmla="*/ 552 w 920"/>
                    <a:gd name="T45" fmla="*/ 111 h 556"/>
                    <a:gd name="T46" fmla="*/ 644 w 920"/>
                    <a:gd name="T47" fmla="*/ 111 h 556"/>
                    <a:gd name="T48" fmla="*/ 460 w 920"/>
                    <a:gd name="T49" fmla="*/ 0 h 5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0"/>
                    <a:gd name="T76" fmla="*/ 0 h 556"/>
                    <a:gd name="T77" fmla="*/ 920 w 920"/>
                    <a:gd name="T78" fmla="*/ 556 h 5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0" h="556">
                      <a:moveTo>
                        <a:pt x="460" y="0"/>
                      </a:moveTo>
                      <a:lnTo>
                        <a:pt x="276" y="111"/>
                      </a:lnTo>
                      <a:lnTo>
                        <a:pt x="368" y="111"/>
                      </a:lnTo>
                      <a:lnTo>
                        <a:pt x="368" y="222"/>
                      </a:lnTo>
                      <a:lnTo>
                        <a:pt x="184" y="222"/>
                      </a:lnTo>
                      <a:lnTo>
                        <a:pt x="184" y="167"/>
                      </a:lnTo>
                      <a:lnTo>
                        <a:pt x="0" y="278"/>
                      </a:lnTo>
                      <a:lnTo>
                        <a:pt x="184" y="389"/>
                      </a:lnTo>
                      <a:lnTo>
                        <a:pt x="184" y="333"/>
                      </a:lnTo>
                      <a:lnTo>
                        <a:pt x="368" y="333"/>
                      </a:lnTo>
                      <a:lnTo>
                        <a:pt x="368" y="445"/>
                      </a:lnTo>
                      <a:lnTo>
                        <a:pt x="276" y="445"/>
                      </a:lnTo>
                      <a:lnTo>
                        <a:pt x="460" y="556"/>
                      </a:lnTo>
                      <a:lnTo>
                        <a:pt x="644" y="445"/>
                      </a:lnTo>
                      <a:lnTo>
                        <a:pt x="552" y="445"/>
                      </a:lnTo>
                      <a:lnTo>
                        <a:pt x="552" y="333"/>
                      </a:lnTo>
                      <a:lnTo>
                        <a:pt x="736" y="333"/>
                      </a:lnTo>
                      <a:lnTo>
                        <a:pt x="736" y="389"/>
                      </a:lnTo>
                      <a:lnTo>
                        <a:pt x="920" y="278"/>
                      </a:lnTo>
                      <a:lnTo>
                        <a:pt x="736" y="167"/>
                      </a:lnTo>
                      <a:lnTo>
                        <a:pt x="736" y="222"/>
                      </a:lnTo>
                      <a:lnTo>
                        <a:pt x="552" y="222"/>
                      </a:lnTo>
                      <a:lnTo>
                        <a:pt x="552" y="111"/>
                      </a:lnTo>
                      <a:lnTo>
                        <a:pt x="644" y="111"/>
                      </a:lnTo>
                      <a:lnTo>
                        <a:pt x="460" y="0"/>
                      </a:lnTo>
                      <a:close/>
                    </a:path>
                  </a:pathLst>
                </a:custGeom>
                <a:solidFill>
                  <a:srgbClr val="FFFFFF"/>
                </a:solidFill>
                <a:ln w="9525">
                  <a:noFill/>
                  <a:round/>
                  <a:headEnd/>
                  <a:tailEnd/>
                </a:ln>
              </p:spPr>
              <p:txBody>
                <a:bodyPr/>
                <a:lstStyle/>
                <a:p>
                  <a:endParaRPr lang="en-US" sz="1000"/>
                </a:p>
              </p:txBody>
            </p:sp>
            <p:sp>
              <p:nvSpPr>
                <p:cNvPr id="96" name="Freeform 9"/>
                <p:cNvSpPr>
                  <a:spLocks/>
                </p:cNvSpPr>
                <p:nvPr/>
              </p:nvSpPr>
              <p:spPr bwMode="auto">
                <a:xfrm>
                  <a:off x="3256" y="2114"/>
                  <a:ext cx="920" cy="556"/>
                </a:xfrm>
                <a:custGeom>
                  <a:avLst/>
                  <a:gdLst>
                    <a:gd name="T0" fmla="*/ 460 w 920"/>
                    <a:gd name="T1" fmla="*/ 0 h 556"/>
                    <a:gd name="T2" fmla="*/ 276 w 920"/>
                    <a:gd name="T3" fmla="*/ 111 h 556"/>
                    <a:gd name="T4" fmla="*/ 368 w 920"/>
                    <a:gd name="T5" fmla="*/ 111 h 556"/>
                    <a:gd name="T6" fmla="*/ 368 w 920"/>
                    <a:gd name="T7" fmla="*/ 222 h 556"/>
                    <a:gd name="T8" fmla="*/ 184 w 920"/>
                    <a:gd name="T9" fmla="*/ 222 h 556"/>
                    <a:gd name="T10" fmla="*/ 184 w 920"/>
                    <a:gd name="T11" fmla="*/ 167 h 556"/>
                    <a:gd name="T12" fmla="*/ 0 w 920"/>
                    <a:gd name="T13" fmla="*/ 278 h 556"/>
                    <a:gd name="T14" fmla="*/ 184 w 920"/>
                    <a:gd name="T15" fmla="*/ 389 h 556"/>
                    <a:gd name="T16" fmla="*/ 184 w 920"/>
                    <a:gd name="T17" fmla="*/ 333 h 556"/>
                    <a:gd name="T18" fmla="*/ 368 w 920"/>
                    <a:gd name="T19" fmla="*/ 333 h 556"/>
                    <a:gd name="T20" fmla="*/ 368 w 920"/>
                    <a:gd name="T21" fmla="*/ 445 h 556"/>
                    <a:gd name="T22" fmla="*/ 276 w 920"/>
                    <a:gd name="T23" fmla="*/ 445 h 556"/>
                    <a:gd name="T24" fmla="*/ 460 w 920"/>
                    <a:gd name="T25" fmla="*/ 556 h 556"/>
                    <a:gd name="T26" fmla="*/ 644 w 920"/>
                    <a:gd name="T27" fmla="*/ 445 h 556"/>
                    <a:gd name="T28" fmla="*/ 552 w 920"/>
                    <a:gd name="T29" fmla="*/ 445 h 556"/>
                    <a:gd name="T30" fmla="*/ 552 w 920"/>
                    <a:gd name="T31" fmla="*/ 333 h 556"/>
                    <a:gd name="T32" fmla="*/ 736 w 920"/>
                    <a:gd name="T33" fmla="*/ 333 h 556"/>
                    <a:gd name="T34" fmla="*/ 736 w 920"/>
                    <a:gd name="T35" fmla="*/ 389 h 556"/>
                    <a:gd name="T36" fmla="*/ 920 w 920"/>
                    <a:gd name="T37" fmla="*/ 278 h 556"/>
                    <a:gd name="T38" fmla="*/ 736 w 920"/>
                    <a:gd name="T39" fmla="*/ 167 h 556"/>
                    <a:gd name="T40" fmla="*/ 736 w 920"/>
                    <a:gd name="T41" fmla="*/ 222 h 556"/>
                    <a:gd name="T42" fmla="*/ 552 w 920"/>
                    <a:gd name="T43" fmla="*/ 222 h 556"/>
                    <a:gd name="T44" fmla="*/ 552 w 920"/>
                    <a:gd name="T45" fmla="*/ 111 h 556"/>
                    <a:gd name="T46" fmla="*/ 644 w 920"/>
                    <a:gd name="T47" fmla="*/ 111 h 556"/>
                    <a:gd name="T48" fmla="*/ 460 w 920"/>
                    <a:gd name="T49" fmla="*/ 0 h 5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0"/>
                    <a:gd name="T76" fmla="*/ 0 h 556"/>
                    <a:gd name="T77" fmla="*/ 920 w 920"/>
                    <a:gd name="T78" fmla="*/ 556 h 5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0" h="556">
                      <a:moveTo>
                        <a:pt x="460" y="0"/>
                      </a:moveTo>
                      <a:lnTo>
                        <a:pt x="276" y="111"/>
                      </a:lnTo>
                      <a:lnTo>
                        <a:pt x="368" y="111"/>
                      </a:lnTo>
                      <a:lnTo>
                        <a:pt x="368" y="222"/>
                      </a:lnTo>
                      <a:lnTo>
                        <a:pt x="184" y="222"/>
                      </a:lnTo>
                      <a:lnTo>
                        <a:pt x="184" y="167"/>
                      </a:lnTo>
                      <a:lnTo>
                        <a:pt x="0" y="278"/>
                      </a:lnTo>
                      <a:lnTo>
                        <a:pt x="184" y="389"/>
                      </a:lnTo>
                      <a:lnTo>
                        <a:pt x="184" y="333"/>
                      </a:lnTo>
                      <a:lnTo>
                        <a:pt x="368" y="333"/>
                      </a:lnTo>
                      <a:lnTo>
                        <a:pt x="368" y="445"/>
                      </a:lnTo>
                      <a:lnTo>
                        <a:pt x="276" y="445"/>
                      </a:lnTo>
                      <a:lnTo>
                        <a:pt x="460" y="556"/>
                      </a:lnTo>
                      <a:lnTo>
                        <a:pt x="644" y="445"/>
                      </a:lnTo>
                      <a:lnTo>
                        <a:pt x="552" y="445"/>
                      </a:lnTo>
                      <a:lnTo>
                        <a:pt x="552" y="333"/>
                      </a:lnTo>
                      <a:lnTo>
                        <a:pt x="736" y="333"/>
                      </a:lnTo>
                      <a:lnTo>
                        <a:pt x="736" y="389"/>
                      </a:lnTo>
                      <a:lnTo>
                        <a:pt x="920" y="278"/>
                      </a:lnTo>
                      <a:lnTo>
                        <a:pt x="736" y="167"/>
                      </a:lnTo>
                      <a:lnTo>
                        <a:pt x="736" y="222"/>
                      </a:lnTo>
                      <a:lnTo>
                        <a:pt x="552" y="222"/>
                      </a:lnTo>
                      <a:lnTo>
                        <a:pt x="552" y="111"/>
                      </a:lnTo>
                      <a:lnTo>
                        <a:pt x="644" y="111"/>
                      </a:lnTo>
                      <a:lnTo>
                        <a:pt x="460" y="0"/>
                      </a:lnTo>
                      <a:close/>
                    </a:path>
                  </a:pathLst>
                </a:custGeom>
                <a:noFill/>
                <a:ln w="8" cap="rnd">
                  <a:solidFill>
                    <a:srgbClr val="000000"/>
                  </a:solidFill>
                  <a:prstDash val="solid"/>
                  <a:round/>
                  <a:headEnd/>
                  <a:tailEnd/>
                </a:ln>
              </p:spPr>
              <p:txBody>
                <a:bodyPr/>
                <a:lstStyle/>
                <a:p>
                  <a:endParaRPr lang="en-US" sz="1000"/>
                </a:p>
              </p:txBody>
            </p:sp>
          </p:grpSp>
          <p:sp>
            <p:nvSpPr>
              <p:cNvPr id="59" name="Freeform 11"/>
              <p:cNvSpPr>
                <a:spLocks noEditPoints="1"/>
              </p:cNvSpPr>
              <p:nvPr/>
            </p:nvSpPr>
            <p:spPr bwMode="auto">
              <a:xfrm>
                <a:off x="2148" y="1344"/>
                <a:ext cx="3342" cy="1818"/>
              </a:xfrm>
              <a:custGeom>
                <a:avLst/>
                <a:gdLst>
                  <a:gd name="T0" fmla="*/ 3086 w 3239"/>
                  <a:gd name="T1" fmla="*/ 11 h 1818"/>
                  <a:gd name="T2" fmla="*/ 2897 w 3239"/>
                  <a:gd name="T3" fmla="*/ 11 h 1818"/>
                  <a:gd name="T4" fmla="*/ 2749 w 3239"/>
                  <a:gd name="T5" fmla="*/ 0 h 1818"/>
                  <a:gd name="T6" fmla="*/ 2644 w 3239"/>
                  <a:gd name="T7" fmla="*/ 0 h 1818"/>
                  <a:gd name="T8" fmla="*/ 2496 w 3239"/>
                  <a:gd name="T9" fmla="*/ 11 h 1818"/>
                  <a:gd name="T10" fmla="*/ 2275 w 3239"/>
                  <a:gd name="T11" fmla="*/ 11 h 1818"/>
                  <a:gd name="T12" fmla="*/ 2085 w 3239"/>
                  <a:gd name="T13" fmla="*/ 11 h 1818"/>
                  <a:gd name="T14" fmla="*/ 1938 w 3239"/>
                  <a:gd name="T15" fmla="*/ 0 h 1818"/>
                  <a:gd name="T16" fmla="*/ 1832 w 3239"/>
                  <a:gd name="T17" fmla="*/ 0 h 1818"/>
                  <a:gd name="T18" fmla="*/ 1685 w 3239"/>
                  <a:gd name="T19" fmla="*/ 11 h 1818"/>
                  <a:gd name="T20" fmla="*/ 1463 w 3239"/>
                  <a:gd name="T21" fmla="*/ 11 h 1818"/>
                  <a:gd name="T22" fmla="*/ 1274 w 3239"/>
                  <a:gd name="T23" fmla="*/ 11 h 1818"/>
                  <a:gd name="T24" fmla="*/ 1126 w 3239"/>
                  <a:gd name="T25" fmla="*/ 0 h 1818"/>
                  <a:gd name="T26" fmla="*/ 1021 w 3239"/>
                  <a:gd name="T27" fmla="*/ 0 h 1818"/>
                  <a:gd name="T28" fmla="*/ 873 w 3239"/>
                  <a:gd name="T29" fmla="*/ 11 h 1818"/>
                  <a:gd name="T30" fmla="*/ 652 w 3239"/>
                  <a:gd name="T31" fmla="*/ 11 h 1818"/>
                  <a:gd name="T32" fmla="*/ 462 w 3239"/>
                  <a:gd name="T33" fmla="*/ 11 h 1818"/>
                  <a:gd name="T34" fmla="*/ 315 w 3239"/>
                  <a:gd name="T35" fmla="*/ 0 h 1818"/>
                  <a:gd name="T36" fmla="*/ 209 w 3239"/>
                  <a:gd name="T37" fmla="*/ 0 h 1818"/>
                  <a:gd name="T38" fmla="*/ 62 w 3239"/>
                  <a:gd name="T39" fmla="*/ 11 h 1818"/>
                  <a:gd name="T40" fmla="*/ 10 w 3239"/>
                  <a:gd name="T41" fmla="*/ 170 h 1818"/>
                  <a:gd name="T42" fmla="*/ 10 w 3239"/>
                  <a:gd name="T43" fmla="*/ 360 h 1818"/>
                  <a:gd name="T44" fmla="*/ 0 w 3239"/>
                  <a:gd name="T45" fmla="*/ 507 h 1818"/>
                  <a:gd name="T46" fmla="*/ 0 w 3239"/>
                  <a:gd name="T47" fmla="*/ 612 h 1818"/>
                  <a:gd name="T48" fmla="*/ 10 w 3239"/>
                  <a:gd name="T49" fmla="*/ 760 h 1818"/>
                  <a:gd name="T50" fmla="*/ 10 w 3239"/>
                  <a:gd name="T51" fmla="*/ 981 h 1818"/>
                  <a:gd name="T52" fmla="*/ 10 w 3239"/>
                  <a:gd name="T53" fmla="*/ 1170 h 1818"/>
                  <a:gd name="T54" fmla="*/ 0 w 3239"/>
                  <a:gd name="T55" fmla="*/ 1318 h 1818"/>
                  <a:gd name="T56" fmla="*/ 0 w 3239"/>
                  <a:gd name="T57" fmla="*/ 1423 h 1818"/>
                  <a:gd name="T58" fmla="*/ 10 w 3239"/>
                  <a:gd name="T59" fmla="*/ 1570 h 1818"/>
                  <a:gd name="T60" fmla="*/ 10 w 3239"/>
                  <a:gd name="T61" fmla="*/ 1792 h 1818"/>
                  <a:gd name="T62" fmla="*/ 57 w 3239"/>
                  <a:gd name="T63" fmla="*/ 1818 h 1818"/>
                  <a:gd name="T64" fmla="*/ 205 w 3239"/>
                  <a:gd name="T65" fmla="*/ 1808 h 1818"/>
                  <a:gd name="T66" fmla="*/ 426 w 3239"/>
                  <a:gd name="T67" fmla="*/ 1808 h 1818"/>
                  <a:gd name="T68" fmla="*/ 616 w 3239"/>
                  <a:gd name="T69" fmla="*/ 1808 h 1818"/>
                  <a:gd name="T70" fmla="*/ 763 w 3239"/>
                  <a:gd name="T71" fmla="*/ 1818 h 1818"/>
                  <a:gd name="T72" fmla="*/ 869 w 3239"/>
                  <a:gd name="T73" fmla="*/ 1818 h 1818"/>
                  <a:gd name="T74" fmla="*/ 1016 w 3239"/>
                  <a:gd name="T75" fmla="*/ 1808 h 1818"/>
                  <a:gd name="T76" fmla="*/ 1237 w 3239"/>
                  <a:gd name="T77" fmla="*/ 1808 h 1818"/>
                  <a:gd name="T78" fmla="*/ 1427 w 3239"/>
                  <a:gd name="T79" fmla="*/ 1808 h 1818"/>
                  <a:gd name="T80" fmla="*/ 1575 w 3239"/>
                  <a:gd name="T81" fmla="*/ 1818 h 1818"/>
                  <a:gd name="T82" fmla="*/ 1680 w 3239"/>
                  <a:gd name="T83" fmla="*/ 1818 h 1818"/>
                  <a:gd name="T84" fmla="*/ 1827 w 3239"/>
                  <a:gd name="T85" fmla="*/ 1808 h 1818"/>
                  <a:gd name="T86" fmla="*/ 2049 w 3239"/>
                  <a:gd name="T87" fmla="*/ 1808 h 1818"/>
                  <a:gd name="T88" fmla="*/ 2238 w 3239"/>
                  <a:gd name="T89" fmla="*/ 1808 h 1818"/>
                  <a:gd name="T90" fmla="*/ 2386 w 3239"/>
                  <a:gd name="T91" fmla="*/ 1818 h 1818"/>
                  <a:gd name="T92" fmla="*/ 2491 w 3239"/>
                  <a:gd name="T93" fmla="*/ 1818 h 1818"/>
                  <a:gd name="T94" fmla="*/ 2639 w 3239"/>
                  <a:gd name="T95" fmla="*/ 1808 h 1818"/>
                  <a:gd name="T96" fmla="*/ 2860 w 3239"/>
                  <a:gd name="T97" fmla="*/ 1808 h 1818"/>
                  <a:gd name="T98" fmla="*/ 3050 w 3239"/>
                  <a:gd name="T99" fmla="*/ 1808 h 1818"/>
                  <a:gd name="T100" fmla="*/ 3197 w 3239"/>
                  <a:gd name="T101" fmla="*/ 1818 h 1818"/>
                  <a:gd name="T102" fmla="*/ 3229 w 3239"/>
                  <a:gd name="T103" fmla="*/ 1744 h 1818"/>
                  <a:gd name="T104" fmla="*/ 3229 w 3239"/>
                  <a:gd name="T105" fmla="*/ 1555 h 1818"/>
                  <a:gd name="T106" fmla="*/ 3239 w 3239"/>
                  <a:gd name="T107" fmla="*/ 1407 h 1818"/>
                  <a:gd name="T108" fmla="*/ 3239 w 3239"/>
                  <a:gd name="T109" fmla="*/ 1302 h 1818"/>
                  <a:gd name="T110" fmla="*/ 3229 w 3239"/>
                  <a:gd name="T111" fmla="*/ 1154 h 1818"/>
                  <a:gd name="T112" fmla="*/ 3229 w 3239"/>
                  <a:gd name="T113" fmla="*/ 933 h 1818"/>
                  <a:gd name="T114" fmla="*/ 3229 w 3239"/>
                  <a:gd name="T115" fmla="*/ 744 h 1818"/>
                  <a:gd name="T116" fmla="*/ 3239 w 3239"/>
                  <a:gd name="T117" fmla="*/ 596 h 1818"/>
                  <a:gd name="T118" fmla="*/ 3239 w 3239"/>
                  <a:gd name="T119" fmla="*/ 491 h 1818"/>
                  <a:gd name="T120" fmla="*/ 3229 w 3239"/>
                  <a:gd name="T121" fmla="*/ 344 h 1818"/>
                  <a:gd name="T122" fmla="*/ 3229 w 3239"/>
                  <a:gd name="T123" fmla="*/ 123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39" h="1818">
                    <a:moveTo>
                      <a:pt x="3234" y="11"/>
                    </a:moveTo>
                    <a:lnTo>
                      <a:pt x="3192" y="11"/>
                    </a:lnTo>
                    <a:lnTo>
                      <a:pt x="3192" y="0"/>
                    </a:lnTo>
                    <a:lnTo>
                      <a:pt x="3234" y="0"/>
                    </a:lnTo>
                    <a:lnTo>
                      <a:pt x="3234" y="11"/>
                    </a:lnTo>
                    <a:close/>
                    <a:moveTo>
                      <a:pt x="3160" y="11"/>
                    </a:moveTo>
                    <a:lnTo>
                      <a:pt x="3118" y="11"/>
                    </a:lnTo>
                    <a:lnTo>
                      <a:pt x="3118" y="0"/>
                    </a:lnTo>
                    <a:lnTo>
                      <a:pt x="3160" y="0"/>
                    </a:lnTo>
                    <a:lnTo>
                      <a:pt x="3160" y="11"/>
                    </a:lnTo>
                    <a:close/>
                    <a:moveTo>
                      <a:pt x="3086" y="11"/>
                    </a:moveTo>
                    <a:lnTo>
                      <a:pt x="3044" y="11"/>
                    </a:lnTo>
                    <a:lnTo>
                      <a:pt x="3044" y="0"/>
                    </a:lnTo>
                    <a:lnTo>
                      <a:pt x="3086" y="0"/>
                    </a:lnTo>
                    <a:lnTo>
                      <a:pt x="3086" y="11"/>
                    </a:lnTo>
                    <a:close/>
                    <a:moveTo>
                      <a:pt x="3013" y="11"/>
                    </a:moveTo>
                    <a:lnTo>
                      <a:pt x="2970" y="11"/>
                    </a:lnTo>
                    <a:lnTo>
                      <a:pt x="2970" y="0"/>
                    </a:lnTo>
                    <a:lnTo>
                      <a:pt x="3013" y="0"/>
                    </a:lnTo>
                    <a:lnTo>
                      <a:pt x="3013" y="11"/>
                    </a:lnTo>
                    <a:close/>
                    <a:moveTo>
                      <a:pt x="2939" y="11"/>
                    </a:moveTo>
                    <a:lnTo>
                      <a:pt x="2897" y="11"/>
                    </a:lnTo>
                    <a:lnTo>
                      <a:pt x="2897" y="0"/>
                    </a:lnTo>
                    <a:lnTo>
                      <a:pt x="2939" y="0"/>
                    </a:lnTo>
                    <a:lnTo>
                      <a:pt x="2939" y="11"/>
                    </a:lnTo>
                    <a:close/>
                    <a:moveTo>
                      <a:pt x="2865" y="11"/>
                    </a:moveTo>
                    <a:lnTo>
                      <a:pt x="2823" y="11"/>
                    </a:lnTo>
                    <a:lnTo>
                      <a:pt x="2823" y="0"/>
                    </a:lnTo>
                    <a:lnTo>
                      <a:pt x="2865" y="0"/>
                    </a:lnTo>
                    <a:lnTo>
                      <a:pt x="2865" y="11"/>
                    </a:lnTo>
                    <a:close/>
                    <a:moveTo>
                      <a:pt x="2791" y="11"/>
                    </a:moveTo>
                    <a:lnTo>
                      <a:pt x="2749" y="11"/>
                    </a:lnTo>
                    <a:lnTo>
                      <a:pt x="2749" y="0"/>
                    </a:lnTo>
                    <a:lnTo>
                      <a:pt x="2791" y="0"/>
                    </a:lnTo>
                    <a:lnTo>
                      <a:pt x="2791" y="11"/>
                    </a:lnTo>
                    <a:close/>
                    <a:moveTo>
                      <a:pt x="2717" y="11"/>
                    </a:moveTo>
                    <a:lnTo>
                      <a:pt x="2675" y="11"/>
                    </a:lnTo>
                    <a:lnTo>
                      <a:pt x="2675" y="0"/>
                    </a:lnTo>
                    <a:lnTo>
                      <a:pt x="2717" y="0"/>
                    </a:lnTo>
                    <a:lnTo>
                      <a:pt x="2717" y="11"/>
                    </a:lnTo>
                    <a:close/>
                    <a:moveTo>
                      <a:pt x="2644" y="11"/>
                    </a:moveTo>
                    <a:lnTo>
                      <a:pt x="2602" y="11"/>
                    </a:lnTo>
                    <a:lnTo>
                      <a:pt x="2602" y="0"/>
                    </a:lnTo>
                    <a:lnTo>
                      <a:pt x="2644" y="0"/>
                    </a:lnTo>
                    <a:lnTo>
                      <a:pt x="2644" y="11"/>
                    </a:lnTo>
                    <a:close/>
                    <a:moveTo>
                      <a:pt x="2570" y="11"/>
                    </a:moveTo>
                    <a:lnTo>
                      <a:pt x="2528" y="11"/>
                    </a:lnTo>
                    <a:lnTo>
                      <a:pt x="2528" y="0"/>
                    </a:lnTo>
                    <a:lnTo>
                      <a:pt x="2570" y="0"/>
                    </a:lnTo>
                    <a:lnTo>
                      <a:pt x="2570" y="11"/>
                    </a:lnTo>
                    <a:close/>
                    <a:moveTo>
                      <a:pt x="2496" y="11"/>
                    </a:moveTo>
                    <a:lnTo>
                      <a:pt x="2454" y="11"/>
                    </a:lnTo>
                    <a:lnTo>
                      <a:pt x="2454" y="0"/>
                    </a:lnTo>
                    <a:lnTo>
                      <a:pt x="2496" y="0"/>
                    </a:lnTo>
                    <a:lnTo>
                      <a:pt x="2496" y="11"/>
                    </a:lnTo>
                    <a:close/>
                    <a:moveTo>
                      <a:pt x="2422" y="11"/>
                    </a:moveTo>
                    <a:lnTo>
                      <a:pt x="2380" y="11"/>
                    </a:lnTo>
                    <a:lnTo>
                      <a:pt x="2380" y="0"/>
                    </a:lnTo>
                    <a:lnTo>
                      <a:pt x="2422" y="0"/>
                    </a:lnTo>
                    <a:lnTo>
                      <a:pt x="2422" y="11"/>
                    </a:lnTo>
                    <a:close/>
                    <a:moveTo>
                      <a:pt x="2349" y="11"/>
                    </a:moveTo>
                    <a:lnTo>
                      <a:pt x="2306" y="11"/>
                    </a:lnTo>
                    <a:lnTo>
                      <a:pt x="2306" y="0"/>
                    </a:lnTo>
                    <a:lnTo>
                      <a:pt x="2349" y="0"/>
                    </a:lnTo>
                    <a:lnTo>
                      <a:pt x="2349" y="11"/>
                    </a:lnTo>
                    <a:close/>
                    <a:moveTo>
                      <a:pt x="2275" y="11"/>
                    </a:moveTo>
                    <a:lnTo>
                      <a:pt x="2233" y="11"/>
                    </a:lnTo>
                    <a:lnTo>
                      <a:pt x="2233" y="0"/>
                    </a:lnTo>
                    <a:lnTo>
                      <a:pt x="2275" y="0"/>
                    </a:lnTo>
                    <a:lnTo>
                      <a:pt x="2275" y="11"/>
                    </a:lnTo>
                    <a:close/>
                    <a:moveTo>
                      <a:pt x="2201" y="11"/>
                    </a:moveTo>
                    <a:lnTo>
                      <a:pt x="2159" y="11"/>
                    </a:lnTo>
                    <a:lnTo>
                      <a:pt x="2159" y="0"/>
                    </a:lnTo>
                    <a:lnTo>
                      <a:pt x="2201" y="0"/>
                    </a:lnTo>
                    <a:lnTo>
                      <a:pt x="2201" y="11"/>
                    </a:lnTo>
                    <a:close/>
                    <a:moveTo>
                      <a:pt x="2127" y="11"/>
                    </a:moveTo>
                    <a:lnTo>
                      <a:pt x="2085" y="11"/>
                    </a:lnTo>
                    <a:lnTo>
                      <a:pt x="2085" y="0"/>
                    </a:lnTo>
                    <a:lnTo>
                      <a:pt x="2127" y="0"/>
                    </a:lnTo>
                    <a:lnTo>
                      <a:pt x="2127" y="11"/>
                    </a:lnTo>
                    <a:close/>
                    <a:moveTo>
                      <a:pt x="2054" y="11"/>
                    </a:moveTo>
                    <a:lnTo>
                      <a:pt x="2011" y="11"/>
                    </a:lnTo>
                    <a:lnTo>
                      <a:pt x="2011" y="0"/>
                    </a:lnTo>
                    <a:lnTo>
                      <a:pt x="2054" y="0"/>
                    </a:lnTo>
                    <a:lnTo>
                      <a:pt x="2054" y="11"/>
                    </a:lnTo>
                    <a:close/>
                    <a:moveTo>
                      <a:pt x="1980" y="11"/>
                    </a:moveTo>
                    <a:lnTo>
                      <a:pt x="1938" y="11"/>
                    </a:lnTo>
                    <a:lnTo>
                      <a:pt x="1938" y="0"/>
                    </a:lnTo>
                    <a:lnTo>
                      <a:pt x="1980" y="0"/>
                    </a:lnTo>
                    <a:lnTo>
                      <a:pt x="1980" y="11"/>
                    </a:lnTo>
                    <a:close/>
                    <a:moveTo>
                      <a:pt x="1906" y="11"/>
                    </a:moveTo>
                    <a:lnTo>
                      <a:pt x="1864" y="11"/>
                    </a:lnTo>
                    <a:lnTo>
                      <a:pt x="1864" y="0"/>
                    </a:lnTo>
                    <a:lnTo>
                      <a:pt x="1906" y="0"/>
                    </a:lnTo>
                    <a:lnTo>
                      <a:pt x="1906" y="11"/>
                    </a:lnTo>
                    <a:close/>
                    <a:moveTo>
                      <a:pt x="1832" y="11"/>
                    </a:moveTo>
                    <a:lnTo>
                      <a:pt x="1790" y="11"/>
                    </a:lnTo>
                    <a:lnTo>
                      <a:pt x="1790" y="0"/>
                    </a:lnTo>
                    <a:lnTo>
                      <a:pt x="1832" y="0"/>
                    </a:lnTo>
                    <a:lnTo>
                      <a:pt x="1832" y="11"/>
                    </a:lnTo>
                    <a:close/>
                    <a:moveTo>
                      <a:pt x="1759" y="11"/>
                    </a:moveTo>
                    <a:lnTo>
                      <a:pt x="1716" y="11"/>
                    </a:lnTo>
                    <a:lnTo>
                      <a:pt x="1716" y="0"/>
                    </a:lnTo>
                    <a:lnTo>
                      <a:pt x="1759" y="0"/>
                    </a:lnTo>
                    <a:lnTo>
                      <a:pt x="1759" y="11"/>
                    </a:lnTo>
                    <a:close/>
                    <a:moveTo>
                      <a:pt x="1685" y="11"/>
                    </a:moveTo>
                    <a:lnTo>
                      <a:pt x="1643" y="11"/>
                    </a:lnTo>
                    <a:lnTo>
                      <a:pt x="1643" y="0"/>
                    </a:lnTo>
                    <a:lnTo>
                      <a:pt x="1685" y="0"/>
                    </a:lnTo>
                    <a:lnTo>
                      <a:pt x="1685" y="11"/>
                    </a:lnTo>
                    <a:close/>
                    <a:moveTo>
                      <a:pt x="1611" y="11"/>
                    </a:moveTo>
                    <a:lnTo>
                      <a:pt x="1569" y="11"/>
                    </a:lnTo>
                    <a:lnTo>
                      <a:pt x="1569" y="0"/>
                    </a:lnTo>
                    <a:lnTo>
                      <a:pt x="1611" y="0"/>
                    </a:lnTo>
                    <a:lnTo>
                      <a:pt x="1611" y="11"/>
                    </a:lnTo>
                    <a:close/>
                    <a:moveTo>
                      <a:pt x="1537" y="11"/>
                    </a:moveTo>
                    <a:lnTo>
                      <a:pt x="1495" y="11"/>
                    </a:lnTo>
                    <a:lnTo>
                      <a:pt x="1495" y="0"/>
                    </a:lnTo>
                    <a:lnTo>
                      <a:pt x="1537" y="0"/>
                    </a:lnTo>
                    <a:lnTo>
                      <a:pt x="1537" y="11"/>
                    </a:lnTo>
                    <a:close/>
                    <a:moveTo>
                      <a:pt x="1463" y="11"/>
                    </a:moveTo>
                    <a:lnTo>
                      <a:pt x="1421" y="11"/>
                    </a:lnTo>
                    <a:lnTo>
                      <a:pt x="1421" y="0"/>
                    </a:lnTo>
                    <a:lnTo>
                      <a:pt x="1463" y="0"/>
                    </a:lnTo>
                    <a:lnTo>
                      <a:pt x="1463" y="11"/>
                    </a:lnTo>
                    <a:close/>
                    <a:moveTo>
                      <a:pt x="1390" y="11"/>
                    </a:moveTo>
                    <a:lnTo>
                      <a:pt x="1348" y="11"/>
                    </a:lnTo>
                    <a:lnTo>
                      <a:pt x="1348" y="0"/>
                    </a:lnTo>
                    <a:lnTo>
                      <a:pt x="1390" y="0"/>
                    </a:lnTo>
                    <a:lnTo>
                      <a:pt x="1390" y="11"/>
                    </a:lnTo>
                    <a:close/>
                    <a:moveTo>
                      <a:pt x="1316" y="11"/>
                    </a:moveTo>
                    <a:lnTo>
                      <a:pt x="1274" y="11"/>
                    </a:lnTo>
                    <a:lnTo>
                      <a:pt x="1274" y="0"/>
                    </a:lnTo>
                    <a:lnTo>
                      <a:pt x="1316" y="0"/>
                    </a:lnTo>
                    <a:lnTo>
                      <a:pt x="1316" y="11"/>
                    </a:lnTo>
                    <a:close/>
                    <a:moveTo>
                      <a:pt x="1242" y="11"/>
                    </a:moveTo>
                    <a:lnTo>
                      <a:pt x="1200" y="11"/>
                    </a:lnTo>
                    <a:lnTo>
                      <a:pt x="1200" y="0"/>
                    </a:lnTo>
                    <a:lnTo>
                      <a:pt x="1242" y="0"/>
                    </a:lnTo>
                    <a:lnTo>
                      <a:pt x="1242" y="11"/>
                    </a:lnTo>
                    <a:close/>
                    <a:moveTo>
                      <a:pt x="1168" y="11"/>
                    </a:moveTo>
                    <a:lnTo>
                      <a:pt x="1126" y="11"/>
                    </a:lnTo>
                    <a:lnTo>
                      <a:pt x="1126" y="0"/>
                    </a:lnTo>
                    <a:lnTo>
                      <a:pt x="1168" y="0"/>
                    </a:lnTo>
                    <a:lnTo>
                      <a:pt x="1168" y="11"/>
                    </a:lnTo>
                    <a:close/>
                    <a:moveTo>
                      <a:pt x="1095" y="11"/>
                    </a:moveTo>
                    <a:lnTo>
                      <a:pt x="1052" y="11"/>
                    </a:lnTo>
                    <a:lnTo>
                      <a:pt x="1052" y="0"/>
                    </a:lnTo>
                    <a:lnTo>
                      <a:pt x="1095" y="0"/>
                    </a:lnTo>
                    <a:lnTo>
                      <a:pt x="1095" y="11"/>
                    </a:lnTo>
                    <a:close/>
                    <a:moveTo>
                      <a:pt x="1021" y="11"/>
                    </a:moveTo>
                    <a:lnTo>
                      <a:pt x="979" y="11"/>
                    </a:lnTo>
                    <a:lnTo>
                      <a:pt x="979" y="0"/>
                    </a:lnTo>
                    <a:lnTo>
                      <a:pt x="1021" y="0"/>
                    </a:lnTo>
                    <a:lnTo>
                      <a:pt x="1021" y="11"/>
                    </a:lnTo>
                    <a:close/>
                    <a:moveTo>
                      <a:pt x="947" y="11"/>
                    </a:moveTo>
                    <a:lnTo>
                      <a:pt x="905" y="11"/>
                    </a:lnTo>
                    <a:lnTo>
                      <a:pt x="905" y="0"/>
                    </a:lnTo>
                    <a:lnTo>
                      <a:pt x="947" y="0"/>
                    </a:lnTo>
                    <a:lnTo>
                      <a:pt x="947" y="11"/>
                    </a:lnTo>
                    <a:close/>
                    <a:moveTo>
                      <a:pt x="873" y="11"/>
                    </a:moveTo>
                    <a:lnTo>
                      <a:pt x="831" y="11"/>
                    </a:lnTo>
                    <a:lnTo>
                      <a:pt x="831" y="0"/>
                    </a:lnTo>
                    <a:lnTo>
                      <a:pt x="873" y="0"/>
                    </a:lnTo>
                    <a:lnTo>
                      <a:pt x="873" y="11"/>
                    </a:lnTo>
                    <a:close/>
                    <a:moveTo>
                      <a:pt x="800" y="11"/>
                    </a:moveTo>
                    <a:lnTo>
                      <a:pt x="757" y="11"/>
                    </a:lnTo>
                    <a:lnTo>
                      <a:pt x="757" y="0"/>
                    </a:lnTo>
                    <a:lnTo>
                      <a:pt x="800" y="0"/>
                    </a:lnTo>
                    <a:lnTo>
                      <a:pt x="800" y="11"/>
                    </a:lnTo>
                    <a:close/>
                    <a:moveTo>
                      <a:pt x="726" y="11"/>
                    </a:moveTo>
                    <a:lnTo>
                      <a:pt x="684" y="11"/>
                    </a:lnTo>
                    <a:lnTo>
                      <a:pt x="684" y="0"/>
                    </a:lnTo>
                    <a:lnTo>
                      <a:pt x="726" y="0"/>
                    </a:lnTo>
                    <a:lnTo>
                      <a:pt x="726" y="11"/>
                    </a:lnTo>
                    <a:close/>
                    <a:moveTo>
                      <a:pt x="652" y="11"/>
                    </a:moveTo>
                    <a:lnTo>
                      <a:pt x="610" y="11"/>
                    </a:lnTo>
                    <a:lnTo>
                      <a:pt x="610" y="0"/>
                    </a:lnTo>
                    <a:lnTo>
                      <a:pt x="652" y="0"/>
                    </a:lnTo>
                    <a:lnTo>
                      <a:pt x="652" y="11"/>
                    </a:lnTo>
                    <a:close/>
                    <a:moveTo>
                      <a:pt x="578" y="11"/>
                    </a:moveTo>
                    <a:lnTo>
                      <a:pt x="536" y="11"/>
                    </a:lnTo>
                    <a:lnTo>
                      <a:pt x="536" y="0"/>
                    </a:lnTo>
                    <a:lnTo>
                      <a:pt x="578" y="0"/>
                    </a:lnTo>
                    <a:lnTo>
                      <a:pt x="578" y="11"/>
                    </a:lnTo>
                    <a:close/>
                    <a:moveTo>
                      <a:pt x="504" y="11"/>
                    </a:moveTo>
                    <a:lnTo>
                      <a:pt x="462" y="11"/>
                    </a:lnTo>
                    <a:lnTo>
                      <a:pt x="462" y="0"/>
                    </a:lnTo>
                    <a:lnTo>
                      <a:pt x="504" y="0"/>
                    </a:lnTo>
                    <a:lnTo>
                      <a:pt x="504" y="11"/>
                    </a:lnTo>
                    <a:close/>
                    <a:moveTo>
                      <a:pt x="431" y="11"/>
                    </a:moveTo>
                    <a:lnTo>
                      <a:pt x="389" y="11"/>
                    </a:lnTo>
                    <a:lnTo>
                      <a:pt x="389" y="0"/>
                    </a:lnTo>
                    <a:lnTo>
                      <a:pt x="431" y="0"/>
                    </a:lnTo>
                    <a:lnTo>
                      <a:pt x="431" y="11"/>
                    </a:lnTo>
                    <a:close/>
                    <a:moveTo>
                      <a:pt x="357" y="11"/>
                    </a:moveTo>
                    <a:lnTo>
                      <a:pt x="315" y="11"/>
                    </a:lnTo>
                    <a:lnTo>
                      <a:pt x="315" y="0"/>
                    </a:lnTo>
                    <a:lnTo>
                      <a:pt x="357" y="0"/>
                    </a:lnTo>
                    <a:lnTo>
                      <a:pt x="357" y="11"/>
                    </a:lnTo>
                    <a:close/>
                    <a:moveTo>
                      <a:pt x="283" y="11"/>
                    </a:moveTo>
                    <a:lnTo>
                      <a:pt x="241" y="11"/>
                    </a:lnTo>
                    <a:lnTo>
                      <a:pt x="241" y="0"/>
                    </a:lnTo>
                    <a:lnTo>
                      <a:pt x="283" y="0"/>
                    </a:lnTo>
                    <a:lnTo>
                      <a:pt x="283" y="11"/>
                    </a:lnTo>
                    <a:close/>
                    <a:moveTo>
                      <a:pt x="209" y="11"/>
                    </a:moveTo>
                    <a:lnTo>
                      <a:pt x="167" y="11"/>
                    </a:lnTo>
                    <a:lnTo>
                      <a:pt x="167" y="0"/>
                    </a:lnTo>
                    <a:lnTo>
                      <a:pt x="209" y="0"/>
                    </a:lnTo>
                    <a:lnTo>
                      <a:pt x="209" y="11"/>
                    </a:lnTo>
                    <a:close/>
                    <a:moveTo>
                      <a:pt x="136" y="11"/>
                    </a:moveTo>
                    <a:lnTo>
                      <a:pt x="93" y="11"/>
                    </a:lnTo>
                    <a:lnTo>
                      <a:pt x="93" y="0"/>
                    </a:lnTo>
                    <a:lnTo>
                      <a:pt x="136" y="0"/>
                    </a:lnTo>
                    <a:lnTo>
                      <a:pt x="136" y="11"/>
                    </a:lnTo>
                    <a:close/>
                    <a:moveTo>
                      <a:pt x="62" y="11"/>
                    </a:moveTo>
                    <a:lnTo>
                      <a:pt x="20" y="11"/>
                    </a:lnTo>
                    <a:lnTo>
                      <a:pt x="20" y="0"/>
                    </a:lnTo>
                    <a:lnTo>
                      <a:pt x="62" y="0"/>
                    </a:lnTo>
                    <a:lnTo>
                      <a:pt x="62" y="11"/>
                    </a:lnTo>
                    <a:close/>
                    <a:moveTo>
                      <a:pt x="10" y="22"/>
                    </a:moveTo>
                    <a:lnTo>
                      <a:pt x="10" y="65"/>
                    </a:lnTo>
                    <a:lnTo>
                      <a:pt x="0" y="65"/>
                    </a:lnTo>
                    <a:lnTo>
                      <a:pt x="0" y="22"/>
                    </a:lnTo>
                    <a:lnTo>
                      <a:pt x="10" y="22"/>
                    </a:lnTo>
                    <a:close/>
                    <a:moveTo>
                      <a:pt x="10" y="96"/>
                    </a:moveTo>
                    <a:lnTo>
                      <a:pt x="10" y="138"/>
                    </a:lnTo>
                    <a:lnTo>
                      <a:pt x="0" y="138"/>
                    </a:lnTo>
                    <a:lnTo>
                      <a:pt x="0" y="96"/>
                    </a:lnTo>
                    <a:lnTo>
                      <a:pt x="10" y="96"/>
                    </a:lnTo>
                    <a:close/>
                    <a:moveTo>
                      <a:pt x="10" y="170"/>
                    </a:moveTo>
                    <a:lnTo>
                      <a:pt x="10" y="212"/>
                    </a:lnTo>
                    <a:lnTo>
                      <a:pt x="0" y="212"/>
                    </a:lnTo>
                    <a:lnTo>
                      <a:pt x="0" y="170"/>
                    </a:lnTo>
                    <a:lnTo>
                      <a:pt x="10" y="170"/>
                    </a:lnTo>
                    <a:close/>
                    <a:moveTo>
                      <a:pt x="10" y="244"/>
                    </a:moveTo>
                    <a:lnTo>
                      <a:pt x="10" y="286"/>
                    </a:lnTo>
                    <a:lnTo>
                      <a:pt x="0" y="286"/>
                    </a:lnTo>
                    <a:lnTo>
                      <a:pt x="0" y="244"/>
                    </a:lnTo>
                    <a:lnTo>
                      <a:pt x="10" y="244"/>
                    </a:lnTo>
                    <a:close/>
                    <a:moveTo>
                      <a:pt x="10" y="317"/>
                    </a:moveTo>
                    <a:lnTo>
                      <a:pt x="10" y="360"/>
                    </a:lnTo>
                    <a:lnTo>
                      <a:pt x="0" y="360"/>
                    </a:lnTo>
                    <a:lnTo>
                      <a:pt x="0" y="317"/>
                    </a:lnTo>
                    <a:lnTo>
                      <a:pt x="10" y="317"/>
                    </a:lnTo>
                    <a:close/>
                    <a:moveTo>
                      <a:pt x="10" y="391"/>
                    </a:moveTo>
                    <a:lnTo>
                      <a:pt x="10" y="433"/>
                    </a:lnTo>
                    <a:lnTo>
                      <a:pt x="0" y="433"/>
                    </a:lnTo>
                    <a:lnTo>
                      <a:pt x="0" y="391"/>
                    </a:lnTo>
                    <a:lnTo>
                      <a:pt x="10" y="391"/>
                    </a:lnTo>
                    <a:close/>
                    <a:moveTo>
                      <a:pt x="10" y="465"/>
                    </a:moveTo>
                    <a:lnTo>
                      <a:pt x="10" y="507"/>
                    </a:lnTo>
                    <a:lnTo>
                      <a:pt x="0" y="507"/>
                    </a:lnTo>
                    <a:lnTo>
                      <a:pt x="0" y="465"/>
                    </a:lnTo>
                    <a:lnTo>
                      <a:pt x="10" y="465"/>
                    </a:lnTo>
                    <a:close/>
                    <a:moveTo>
                      <a:pt x="10" y="538"/>
                    </a:moveTo>
                    <a:lnTo>
                      <a:pt x="10" y="581"/>
                    </a:lnTo>
                    <a:lnTo>
                      <a:pt x="0" y="581"/>
                    </a:lnTo>
                    <a:lnTo>
                      <a:pt x="0" y="538"/>
                    </a:lnTo>
                    <a:lnTo>
                      <a:pt x="10" y="538"/>
                    </a:lnTo>
                    <a:close/>
                    <a:moveTo>
                      <a:pt x="10" y="612"/>
                    </a:moveTo>
                    <a:lnTo>
                      <a:pt x="10" y="654"/>
                    </a:lnTo>
                    <a:lnTo>
                      <a:pt x="0" y="654"/>
                    </a:lnTo>
                    <a:lnTo>
                      <a:pt x="0" y="612"/>
                    </a:lnTo>
                    <a:lnTo>
                      <a:pt x="10" y="612"/>
                    </a:lnTo>
                    <a:close/>
                    <a:moveTo>
                      <a:pt x="10" y="686"/>
                    </a:moveTo>
                    <a:lnTo>
                      <a:pt x="10" y="728"/>
                    </a:lnTo>
                    <a:lnTo>
                      <a:pt x="0" y="728"/>
                    </a:lnTo>
                    <a:lnTo>
                      <a:pt x="0" y="686"/>
                    </a:lnTo>
                    <a:lnTo>
                      <a:pt x="10" y="686"/>
                    </a:lnTo>
                    <a:close/>
                    <a:moveTo>
                      <a:pt x="10" y="760"/>
                    </a:moveTo>
                    <a:lnTo>
                      <a:pt x="10" y="802"/>
                    </a:lnTo>
                    <a:lnTo>
                      <a:pt x="0" y="802"/>
                    </a:lnTo>
                    <a:lnTo>
                      <a:pt x="0" y="760"/>
                    </a:lnTo>
                    <a:lnTo>
                      <a:pt x="10" y="760"/>
                    </a:lnTo>
                    <a:close/>
                    <a:moveTo>
                      <a:pt x="10" y="833"/>
                    </a:moveTo>
                    <a:lnTo>
                      <a:pt x="10" y="875"/>
                    </a:lnTo>
                    <a:lnTo>
                      <a:pt x="0" y="875"/>
                    </a:lnTo>
                    <a:lnTo>
                      <a:pt x="0" y="833"/>
                    </a:lnTo>
                    <a:lnTo>
                      <a:pt x="10" y="833"/>
                    </a:lnTo>
                    <a:close/>
                    <a:moveTo>
                      <a:pt x="10" y="907"/>
                    </a:moveTo>
                    <a:lnTo>
                      <a:pt x="10" y="949"/>
                    </a:lnTo>
                    <a:lnTo>
                      <a:pt x="0" y="949"/>
                    </a:lnTo>
                    <a:lnTo>
                      <a:pt x="0" y="907"/>
                    </a:lnTo>
                    <a:lnTo>
                      <a:pt x="10" y="907"/>
                    </a:lnTo>
                    <a:close/>
                    <a:moveTo>
                      <a:pt x="10" y="981"/>
                    </a:moveTo>
                    <a:lnTo>
                      <a:pt x="10" y="1023"/>
                    </a:lnTo>
                    <a:lnTo>
                      <a:pt x="0" y="1023"/>
                    </a:lnTo>
                    <a:lnTo>
                      <a:pt x="0" y="981"/>
                    </a:lnTo>
                    <a:lnTo>
                      <a:pt x="10" y="981"/>
                    </a:lnTo>
                    <a:close/>
                    <a:moveTo>
                      <a:pt x="10" y="1054"/>
                    </a:moveTo>
                    <a:lnTo>
                      <a:pt x="10" y="1097"/>
                    </a:lnTo>
                    <a:lnTo>
                      <a:pt x="0" y="1097"/>
                    </a:lnTo>
                    <a:lnTo>
                      <a:pt x="0" y="1054"/>
                    </a:lnTo>
                    <a:lnTo>
                      <a:pt x="10" y="1054"/>
                    </a:lnTo>
                    <a:close/>
                    <a:moveTo>
                      <a:pt x="10" y="1128"/>
                    </a:moveTo>
                    <a:lnTo>
                      <a:pt x="10" y="1170"/>
                    </a:lnTo>
                    <a:lnTo>
                      <a:pt x="0" y="1170"/>
                    </a:lnTo>
                    <a:lnTo>
                      <a:pt x="0" y="1128"/>
                    </a:lnTo>
                    <a:lnTo>
                      <a:pt x="10" y="1128"/>
                    </a:lnTo>
                    <a:close/>
                    <a:moveTo>
                      <a:pt x="10" y="1202"/>
                    </a:moveTo>
                    <a:lnTo>
                      <a:pt x="10" y="1244"/>
                    </a:lnTo>
                    <a:lnTo>
                      <a:pt x="0" y="1244"/>
                    </a:lnTo>
                    <a:lnTo>
                      <a:pt x="0" y="1202"/>
                    </a:lnTo>
                    <a:lnTo>
                      <a:pt x="10" y="1202"/>
                    </a:lnTo>
                    <a:close/>
                    <a:moveTo>
                      <a:pt x="10" y="1276"/>
                    </a:moveTo>
                    <a:lnTo>
                      <a:pt x="10" y="1318"/>
                    </a:lnTo>
                    <a:lnTo>
                      <a:pt x="0" y="1318"/>
                    </a:lnTo>
                    <a:lnTo>
                      <a:pt x="0" y="1276"/>
                    </a:lnTo>
                    <a:lnTo>
                      <a:pt x="10" y="1276"/>
                    </a:lnTo>
                    <a:close/>
                    <a:moveTo>
                      <a:pt x="10" y="1349"/>
                    </a:moveTo>
                    <a:lnTo>
                      <a:pt x="10" y="1391"/>
                    </a:lnTo>
                    <a:lnTo>
                      <a:pt x="0" y="1391"/>
                    </a:lnTo>
                    <a:lnTo>
                      <a:pt x="0" y="1349"/>
                    </a:lnTo>
                    <a:lnTo>
                      <a:pt x="10" y="1349"/>
                    </a:lnTo>
                    <a:close/>
                    <a:moveTo>
                      <a:pt x="10" y="1423"/>
                    </a:moveTo>
                    <a:lnTo>
                      <a:pt x="10" y="1465"/>
                    </a:lnTo>
                    <a:lnTo>
                      <a:pt x="0" y="1465"/>
                    </a:lnTo>
                    <a:lnTo>
                      <a:pt x="0" y="1423"/>
                    </a:lnTo>
                    <a:lnTo>
                      <a:pt x="10" y="1423"/>
                    </a:lnTo>
                    <a:close/>
                    <a:moveTo>
                      <a:pt x="10" y="1497"/>
                    </a:moveTo>
                    <a:lnTo>
                      <a:pt x="10" y="1539"/>
                    </a:lnTo>
                    <a:lnTo>
                      <a:pt x="0" y="1539"/>
                    </a:lnTo>
                    <a:lnTo>
                      <a:pt x="0" y="1497"/>
                    </a:lnTo>
                    <a:lnTo>
                      <a:pt x="10" y="1497"/>
                    </a:lnTo>
                    <a:close/>
                    <a:moveTo>
                      <a:pt x="10" y="1570"/>
                    </a:moveTo>
                    <a:lnTo>
                      <a:pt x="10" y="1613"/>
                    </a:lnTo>
                    <a:lnTo>
                      <a:pt x="0" y="1613"/>
                    </a:lnTo>
                    <a:lnTo>
                      <a:pt x="0" y="1570"/>
                    </a:lnTo>
                    <a:lnTo>
                      <a:pt x="10" y="1570"/>
                    </a:lnTo>
                    <a:close/>
                    <a:moveTo>
                      <a:pt x="10" y="1644"/>
                    </a:moveTo>
                    <a:lnTo>
                      <a:pt x="10" y="1686"/>
                    </a:lnTo>
                    <a:lnTo>
                      <a:pt x="0" y="1686"/>
                    </a:lnTo>
                    <a:lnTo>
                      <a:pt x="0" y="1644"/>
                    </a:lnTo>
                    <a:lnTo>
                      <a:pt x="10" y="1644"/>
                    </a:lnTo>
                    <a:close/>
                    <a:moveTo>
                      <a:pt x="10" y="1718"/>
                    </a:moveTo>
                    <a:lnTo>
                      <a:pt x="10" y="1760"/>
                    </a:lnTo>
                    <a:lnTo>
                      <a:pt x="0" y="1760"/>
                    </a:lnTo>
                    <a:lnTo>
                      <a:pt x="0" y="1718"/>
                    </a:lnTo>
                    <a:lnTo>
                      <a:pt x="10" y="1718"/>
                    </a:lnTo>
                    <a:close/>
                    <a:moveTo>
                      <a:pt x="10" y="1792"/>
                    </a:moveTo>
                    <a:lnTo>
                      <a:pt x="10" y="1813"/>
                    </a:lnTo>
                    <a:lnTo>
                      <a:pt x="5" y="1808"/>
                    </a:lnTo>
                    <a:lnTo>
                      <a:pt x="26" y="1808"/>
                    </a:lnTo>
                    <a:lnTo>
                      <a:pt x="26" y="1818"/>
                    </a:lnTo>
                    <a:lnTo>
                      <a:pt x="0" y="1818"/>
                    </a:lnTo>
                    <a:lnTo>
                      <a:pt x="0" y="1792"/>
                    </a:lnTo>
                    <a:lnTo>
                      <a:pt x="10" y="1792"/>
                    </a:lnTo>
                    <a:close/>
                    <a:moveTo>
                      <a:pt x="57" y="1808"/>
                    </a:moveTo>
                    <a:lnTo>
                      <a:pt x="99" y="1808"/>
                    </a:lnTo>
                    <a:lnTo>
                      <a:pt x="99" y="1818"/>
                    </a:lnTo>
                    <a:lnTo>
                      <a:pt x="57" y="1818"/>
                    </a:lnTo>
                    <a:lnTo>
                      <a:pt x="57" y="1808"/>
                    </a:lnTo>
                    <a:close/>
                    <a:moveTo>
                      <a:pt x="131" y="1808"/>
                    </a:moveTo>
                    <a:lnTo>
                      <a:pt x="173" y="1808"/>
                    </a:lnTo>
                    <a:lnTo>
                      <a:pt x="173" y="1818"/>
                    </a:lnTo>
                    <a:lnTo>
                      <a:pt x="131" y="1818"/>
                    </a:lnTo>
                    <a:lnTo>
                      <a:pt x="131" y="1808"/>
                    </a:lnTo>
                    <a:close/>
                    <a:moveTo>
                      <a:pt x="205" y="1808"/>
                    </a:moveTo>
                    <a:lnTo>
                      <a:pt x="247" y="1808"/>
                    </a:lnTo>
                    <a:lnTo>
                      <a:pt x="247" y="1818"/>
                    </a:lnTo>
                    <a:lnTo>
                      <a:pt x="205" y="1818"/>
                    </a:lnTo>
                    <a:lnTo>
                      <a:pt x="205" y="1808"/>
                    </a:lnTo>
                    <a:close/>
                    <a:moveTo>
                      <a:pt x="278" y="1808"/>
                    </a:moveTo>
                    <a:lnTo>
                      <a:pt x="321" y="1808"/>
                    </a:lnTo>
                    <a:lnTo>
                      <a:pt x="321" y="1818"/>
                    </a:lnTo>
                    <a:lnTo>
                      <a:pt x="278" y="1818"/>
                    </a:lnTo>
                    <a:lnTo>
                      <a:pt x="278" y="1808"/>
                    </a:lnTo>
                    <a:close/>
                    <a:moveTo>
                      <a:pt x="352" y="1808"/>
                    </a:moveTo>
                    <a:lnTo>
                      <a:pt x="394" y="1808"/>
                    </a:lnTo>
                    <a:lnTo>
                      <a:pt x="394" y="1818"/>
                    </a:lnTo>
                    <a:lnTo>
                      <a:pt x="352" y="1818"/>
                    </a:lnTo>
                    <a:lnTo>
                      <a:pt x="352" y="1808"/>
                    </a:lnTo>
                    <a:close/>
                    <a:moveTo>
                      <a:pt x="426" y="1808"/>
                    </a:moveTo>
                    <a:lnTo>
                      <a:pt x="468" y="1808"/>
                    </a:lnTo>
                    <a:lnTo>
                      <a:pt x="468" y="1818"/>
                    </a:lnTo>
                    <a:lnTo>
                      <a:pt x="426" y="1818"/>
                    </a:lnTo>
                    <a:lnTo>
                      <a:pt x="426" y="1808"/>
                    </a:lnTo>
                    <a:close/>
                    <a:moveTo>
                      <a:pt x="500" y="1808"/>
                    </a:moveTo>
                    <a:lnTo>
                      <a:pt x="542" y="1808"/>
                    </a:lnTo>
                    <a:lnTo>
                      <a:pt x="542" y="1818"/>
                    </a:lnTo>
                    <a:lnTo>
                      <a:pt x="500" y="1818"/>
                    </a:lnTo>
                    <a:lnTo>
                      <a:pt x="500" y="1808"/>
                    </a:lnTo>
                    <a:close/>
                    <a:moveTo>
                      <a:pt x="574" y="1808"/>
                    </a:moveTo>
                    <a:lnTo>
                      <a:pt x="616" y="1808"/>
                    </a:lnTo>
                    <a:lnTo>
                      <a:pt x="616" y="1818"/>
                    </a:lnTo>
                    <a:lnTo>
                      <a:pt x="574" y="1818"/>
                    </a:lnTo>
                    <a:lnTo>
                      <a:pt x="574" y="1808"/>
                    </a:lnTo>
                    <a:close/>
                    <a:moveTo>
                      <a:pt x="647" y="1808"/>
                    </a:moveTo>
                    <a:lnTo>
                      <a:pt x="689" y="1808"/>
                    </a:lnTo>
                    <a:lnTo>
                      <a:pt x="689" y="1818"/>
                    </a:lnTo>
                    <a:lnTo>
                      <a:pt x="647" y="1818"/>
                    </a:lnTo>
                    <a:lnTo>
                      <a:pt x="647" y="1808"/>
                    </a:lnTo>
                    <a:close/>
                    <a:moveTo>
                      <a:pt x="721" y="1808"/>
                    </a:moveTo>
                    <a:lnTo>
                      <a:pt x="763" y="1808"/>
                    </a:lnTo>
                    <a:lnTo>
                      <a:pt x="763" y="1818"/>
                    </a:lnTo>
                    <a:lnTo>
                      <a:pt x="721" y="1818"/>
                    </a:lnTo>
                    <a:lnTo>
                      <a:pt x="721" y="1808"/>
                    </a:lnTo>
                    <a:close/>
                    <a:moveTo>
                      <a:pt x="795" y="1808"/>
                    </a:moveTo>
                    <a:lnTo>
                      <a:pt x="837" y="1808"/>
                    </a:lnTo>
                    <a:lnTo>
                      <a:pt x="837" y="1818"/>
                    </a:lnTo>
                    <a:lnTo>
                      <a:pt x="795" y="1818"/>
                    </a:lnTo>
                    <a:lnTo>
                      <a:pt x="795" y="1808"/>
                    </a:lnTo>
                    <a:close/>
                    <a:moveTo>
                      <a:pt x="869" y="1808"/>
                    </a:moveTo>
                    <a:lnTo>
                      <a:pt x="911" y="1808"/>
                    </a:lnTo>
                    <a:lnTo>
                      <a:pt x="911" y="1818"/>
                    </a:lnTo>
                    <a:lnTo>
                      <a:pt x="869" y="1818"/>
                    </a:lnTo>
                    <a:lnTo>
                      <a:pt x="869" y="1808"/>
                    </a:lnTo>
                    <a:close/>
                    <a:moveTo>
                      <a:pt x="942" y="1808"/>
                    </a:moveTo>
                    <a:lnTo>
                      <a:pt x="985" y="1808"/>
                    </a:lnTo>
                    <a:lnTo>
                      <a:pt x="985" y="1818"/>
                    </a:lnTo>
                    <a:lnTo>
                      <a:pt x="942" y="1818"/>
                    </a:lnTo>
                    <a:lnTo>
                      <a:pt x="942" y="1808"/>
                    </a:lnTo>
                    <a:close/>
                    <a:moveTo>
                      <a:pt x="1016" y="1808"/>
                    </a:moveTo>
                    <a:lnTo>
                      <a:pt x="1058" y="1808"/>
                    </a:lnTo>
                    <a:lnTo>
                      <a:pt x="1058" y="1818"/>
                    </a:lnTo>
                    <a:lnTo>
                      <a:pt x="1016" y="1818"/>
                    </a:lnTo>
                    <a:lnTo>
                      <a:pt x="1016" y="1808"/>
                    </a:lnTo>
                    <a:close/>
                    <a:moveTo>
                      <a:pt x="1090" y="1808"/>
                    </a:moveTo>
                    <a:lnTo>
                      <a:pt x="1132" y="1808"/>
                    </a:lnTo>
                    <a:lnTo>
                      <a:pt x="1132" y="1818"/>
                    </a:lnTo>
                    <a:lnTo>
                      <a:pt x="1090" y="1818"/>
                    </a:lnTo>
                    <a:lnTo>
                      <a:pt x="1090" y="1808"/>
                    </a:lnTo>
                    <a:close/>
                    <a:moveTo>
                      <a:pt x="1164" y="1808"/>
                    </a:moveTo>
                    <a:lnTo>
                      <a:pt x="1206" y="1808"/>
                    </a:lnTo>
                    <a:lnTo>
                      <a:pt x="1206" y="1818"/>
                    </a:lnTo>
                    <a:lnTo>
                      <a:pt x="1164" y="1818"/>
                    </a:lnTo>
                    <a:lnTo>
                      <a:pt x="1164" y="1808"/>
                    </a:lnTo>
                    <a:close/>
                    <a:moveTo>
                      <a:pt x="1237" y="1808"/>
                    </a:moveTo>
                    <a:lnTo>
                      <a:pt x="1280" y="1808"/>
                    </a:lnTo>
                    <a:lnTo>
                      <a:pt x="1280" y="1818"/>
                    </a:lnTo>
                    <a:lnTo>
                      <a:pt x="1237" y="1818"/>
                    </a:lnTo>
                    <a:lnTo>
                      <a:pt x="1237" y="1808"/>
                    </a:lnTo>
                    <a:close/>
                    <a:moveTo>
                      <a:pt x="1311" y="1808"/>
                    </a:moveTo>
                    <a:lnTo>
                      <a:pt x="1353" y="1808"/>
                    </a:lnTo>
                    <a:lnTo>
                      <a:pt x="1353" y="1818"/>
                    </a:lnTo>
                    <a:lnTo>
                      <a:pt x="1311" y="1818"/>
                    </a:lnTo>
                    <a:lnTo>
                      <a:pt x="1311" y="1808"/>
                    </a:lnTo>
                    <a:close/>
                    <a:moveTo>
                      <a:pt x="1385" y="1808"/>
                    </a:moveTo>
                    <a:lnTo>
                      <a:pt x="1427" y="1808"/>
                    </a:lnTo>
                    <a:lnTo>
                      <a:pt x="1427" y="1818"/>
                    </a:lnTo>
                    <a:lnTo>
                      <a:pt x="1385" y="1818"/>
                    </a:lnTo>
                    <a:lnTo>
                      <a:pt x="1385" y="1808"/>
                    </a:lnTo>
                    <a:close/>
                    <a:moveTo>
                      <a:pt x="1459" y="1808"/>
                    </a:moveTo>
                    <a:lnTo>
                      <a:pt x="1501" y="1808"/>
                    </a:lnTo>
                    <a:lnTo>
                      <a:pt x="1501" y="1818"/>
                    </a:lnTo>
                    <a:lnTo>
                      <a:pt x="1459" y="1818"/>
                    </a:lnTo>
                    <a:lnTo>
                      <a:pt x="1459" y="1808"/>
                    </a:lnTo>
                    <a:close/>
                    <a:moveTo>
                      <a:pt x="1533" y="1808"/>
                    </a:moveTo>
                    <a:lnTo>
                      <a:pt x="1575" y="1808"/>
                    </a:lnTo>
                    <a:lnTo>
                      <a:pt x="1575" y="1818"/>
                    </a:lnTo>
                    <a:lnTo>
                      <a:pt x="1533" y="1818"/>
                    </a:lnTo>
                    <a:lnTo>
                      <a:pt x="1533" y="1808"/>
                    </a:lnTo>
                    <a:close/>
                    <a:moveTo>
                      <a:pt x="1606" y="1808"/>
                    </a:moveTo>
                    <a:lnTo>
                      <a:pt x="1648" y="1808"/>
                    </a:lnTo>
                    <a:lnTo>
                      <a:pt x="1648" y="1818"/>
                    </a:lnTo>
                    <a:lnTo>
                      <a:pt x="1606" y="1818"/>
                    </a:lnTo>
                    <a:lnTo>
                      <a:pt x="1606" y="1808"/>
                    </a:lnTo>
                    <a:close/>
                    <a:moveTo>
                      <a:pt x="1680" y="1808"/>
                    </a:moveTo>
                    <a:lnTo>
                      <a:pt x="1722" y="1808"/>
                    </a:lnTo>
                    <a:lnTo>
                      <a:pt x="1722" y="1818"/>
                    </a:lnTo>
                    <a:lnTo>
                      <a:pt x="1680" y="1818"/>
                    </a:lnTo>
                    <a:lnTo>
                      <a:pt x="1680" y="1808"/>
                    </a:lnTo>
                    <a:close/>
                    <a:moveTo>
                      <a:pt x="1754" y="1808"/>
                    </a:moveTo>
                    <a:lnTo>
                      <a:pt x="1796" y="1808"/>
                    </a:lnTo>
                    <a:lnTo>
                      <a:pt x="1796" y="1818"/>
                    </a:lnTo>
                    <a:lnTo>
                      <a:pt x="1754" y="1818"/>
                    </a:lnTo>
                    <a:lnTo>
                      <a:pt x="1754" y="1808"/>
                    </a:lnTo>
                    <a:close/>
                    <a:moveTo>
                      <a:pt x="1827" y="1808"/>
                    </a:moveTo>
                    <a:lnTo>
                      <a:pt x="1870" y="1808"/>
                    </a:lnTo>
                    <a:lnTo>
                      <a:pt x="1870" y="1818"/>
                    </a:lnTo>
                    <a:lnTo>
                      <a:pt x="1827" y="1818"/>
                    </a:lnTo>
                    <a:lnTo>
                      <a:pt x="1827" y="1808"/>
                    </a:lnTo>
                    <a:close/>
                    <a:moveTo>
                      <a:pt x="1901" y="1808"/>
                    </a:moveTo>
                    <a:lnTo>
                      <a:pt x="1944" y="1808"/>
                    </a:lnTo>
                    <a:lnTo>
                      <a:pt x="1944" y="1818"/>
                    </a:lnTo>
                    <a:lnTo>
                      <a:pt x="1901" y="1818"/>
                    </a:lnTo>
                    <a:lnTo>
                      <a:pt x="1901" y="1808"/>
                    </a:lnTo>
                    <a:close/>
                    <a:moveTo>
                      <a:pt x="1975" y="1808"/>
                    </a:moveTo>
                    <a:lnTo>
                      <a:pt x="2017" y="1808"/>
                    </a:lnTo>
                    <a:lnTo>
                      <a:pt x="2017" y="1818"/>
                    </a:lnTo>
                    <a:lnTo>
                      <a:pt x="1975" y="1818"/>
                    </a:lnTo>
                    <a:lnTo>
                      <a:pt x="1975" y="1808"/>
                    </a:lnTo>
                    <a:close/>
                    <a:moveTo>
                      <a:pt x="2049" y="1808"/>
                    </a:moveTo>
                    <a:lnTo>
                      <a:pt x="2091" y="1808"/>
                    </a:lnTo>
                    <a:lnTo>
                      <a:pt x="2091" y="1818"/>
                    </a:lnTo>
                    <a:lnTo>
                      <a:pt x="2049" y="1818"/>
                    </a:lnTo>
                    <a:lnTo>
                      <a:pt x="2049" y="1808"/>
                    </a:lnTo>
                    <a:close/>
                    <a:moveTo>
                      <a:pt x="2123" y="1808"/>
                    </a:moveTo>
                    <a:lnTo>
                      <a:pt x="2165" y="1808"/>
                    </a:lnTo>
                    <a:lnTo>
                      <a:pt x="2165" y="1818"/>
                    </a:lnTo>
                    <a:lnTo>
                      <a:pt x="2123" y="1818"/>
                    </a:lnTo>
                    <a:lnTo>
                      <a:pt x="2123" y="1808"/>
                    </a:lnTo>
                    <a:close/>
                    <a:moveTo>
                      <a:pt x="2196" y="1808"/>
                    </a:moveTo>
                    <a:lnTo>
                      <a:pt x="2238" y="1808"/>
                    </a:lnTo>
                    <a:lnTo>
                      <a:pt x="2238" y="1818"/>
                    </a:lnTo>
                    <a:lnTo>
                      <a:pt x="2196" y="1818"/>
                    </a:lnTo>
                    <a:lnTo>
                      <a:pt x="2196" y="1808"/>
                    </a:lnTo>
                    <a:close/>
                    <a:moveTo>
                      <a:pt x="2270" y="1808"/>
                    </a:moveTo>
                    <a:lnTo>
                      <a:pt x="2312" y="1808"/>
                    </a:lnTo>
                    <a:lnTo>
                      <a:pt x="2312" y="1818"/>
                    </a:lnTo>
                    <a:lnTo>
                      <a:pt x="2270" y="1818"/>
                    </a:lnTo>
                    <a:lnTo>
                      <a:pt x="2270" y="1808"/>
                    </a:lnTo>
                    <a:close/>
                    <a:moveTo>
                      <a:pt x="2344" y="1808"/>
                    </a:moveTo>
                    <a:lnTo>
                      <a:pt x="2386" y="1808"/>
                    </a:lnTo>
                    <a:lnTo>
                      <a:pt x="2386" y="1818"/>
                    </a:lnTo>
                    <a:lnTo>
                      <a:pt x="2344" y="1818"/>
                    </a:lnTo>
                    <a:lnTo>
                      <a:pt x="2344" y="1808"/>
                    </a:lnTo>
                    <a:close/>
                    <a:moveTo>
                      <a:pt x="2418" y="1808"/>
                    </a:moveTo>
                    <a:lnTo>
                      <a:pt x="2460" y="1808"/>
                    </a:lnTo>
                    <a:lnTo>
                      <a:pt x="2460" y="1818"/>
                    </a:lnTo>
                    <a:lnTo>
                      <a:pt x="2418" y="1818"/>
                    </a:lnTo>
                    <a:lnTo>
                      <a:pt x="2418" y="1808"/>
                    </a:lnTo>
                    <a:close/>
                    <a:moveTo>
                      <a:pt x="2491" y="1808"/>
                    </a:moveTo>
                    <a:lnTo>
                      <a:pt x="2534" y="1808"/>
                    </a:lnTo>
                    <a:lnTo>
                      <a:pt x="2534" y="1818"/>
                    </a:lnTo>
                    <a:lnTo>
                      <a:pt x="2491" y="1818"/>
                    </a:lnTo>
                    <a:lnTo>
                      <a:pt x="2491" y="1808"/>
                    </a:lnTo>
                    <a:close/>
                    <a:moveTo>
                      <a:pt x="2565" y="1808"/>
                    </a:moveTo>
                    <a:lnTo>
                      <a:pt x="2607" y="1808"/>
                    </a:lnTo>
                    <a:lnTo>
                      <a:pt x="2607" y="1818"/>
                    </a:lnTo>
                    <a:lnTo>
                      <a:pt x="2565" y="1818"/>
                    </a:lnTo>
                    <a:lnTo>
                      <a:pt x="2565" y="1808"/>
                    </a:lnTo>
                    <a:close/>
                    <a:moveTo>
                      <a:pt x="2639" y="1808"/>
                    </a:moveTo>
                    <a:lnTo>
                      <a:pt x="2681" y="1808"/>
                    </a:lnTo>
                    <a:lnTo>
                      <a:pt x="2681" y="1818"/>
                    </a:lnTo>
                    <a:lnTo>
                      <a:pt x="2639" y="1818"/>
                    </a:lnTo>
                    <a:lnTo>
                      <a:pt x="2639" y="1808"/>
                    </a:lnTo>
                    <a:close/>
                    <a:moveTo>
                      <a:pt x="2713" y="1808"/>
                    </a:moveTo>
                    <a:lnTo>
                      <a:pt x="2755" y="1808"/>
                    </a:lnTo>
                    <a:lnTo>
                      <a:pt x="2755" y="1818"/>
                    </a:lnTo>
                    <a:lnTo>
                      <a:pt x="2713" y="1818"/>
                    </a:lnTo>
                    <a:lnTo>
                      <a:pt x="2713" y="1808"/>
                    </a:lnTo>
                    <a:close/>
                    <a:moveTo>
                      <a:pt x="2786" y="1808"/>
                    </a:moveTo>
                    <a:lnTo>
                      <a:pt x="2829" y="1808"/>
                    </a:lnTo>
                    <a:lnTo>
                      <a:pt x="2829" y="1818"/>
                    </a:lnTo>
                    <a:lnTo>
                      <a:pt x="2786" y="1818"/>
                    </a:lnTo>
                    <a:lnTo>
                      <a:pt x="2786" y="1808"/>
                    </a:lnTo>
                    <a:close/>
                    <a:moveTo>
                      <a:pt x="2860" y="1808"/>
                    </a:moveTo>
                    <a:lnTo>
                      <a:pt x="2902" y="1808"/>
                    </a:lnTo>
                    <a:lnTo>
                      <a:pt x="2902" y="1818"/>
                    </a:lnTo>
                    <a:lnTo>
                      <a:pt x="2860" y="1818"/>
                    </a:lnTo>
                    <a:lnTo>
                      <a:pt x="2860" y="1808"/>
                    </a:lnTo>
                    <a:close/>
                    <a:moveTo>
                      <a:pt x="2934" y="1808"/>
                    </a:moveTo>
                    <a:lnTo>
                      <a:pt x="2976" y="1808"/>
                    </a:lnTo>
                    <a:lnTo>
                      <a:pt x="2976" y="1818"/>
                    </a:lnTo>
                    <a:lnTo>
                      <a:pt x="2934" y="1818"/>
                    </a:lnTo>
                    <a:lnTo>
                      <a:pt x="2934" y="1808"/>
                    </a:lnTo>
                    <a:close/>
                    <a:moveTo>
                      <a:pt x="3008" y="1808"/>
                    </a:moveTo>
                    <a:lnTo>
                      <a:pt x="3050" y="1808"/>
                    </a:lnTo>
                    <a:lnTo>
                      <a:pt x="3050" y="1818"/>
                    </a:lnTo>
                    <a:lnTo>
                      <a:pt x="3008" y="1818"/>
                    </a:lnTo>
                    <a:lnTo>
                      <a:pt x="3008" y="1808"/>
                    </a:lnTo>
                    <a:close/>
                    <a:moveTo>
                      <a:pt x="3082" y="1808"/>
                    </a:moveTo>
                    <a:lnTo>
                      <a:pt x="3124" y="1808"/>
                    </a:lnTo>
                    <a:lnTo>
                      <a:pt x="3124" y="1818"/>
                    </a:lnTo>
                    <a:lnTo>
                      <a:pt x="3082" y="1818"/>
                    </a:lnTo>
                    <a:lnTo>
                      <a:pt x="3082" y="1808"/>
                    </a:lnTo>
                    <a:close/>
                    <a:moveTo>
                      <a:pt x="3155" y="1808"/>
                    </a:moveTo>
                    <a:lnTo>
                      <a:pt x="3197" y="1808"/>
                    </a:lnTo>
                    <a:lnTo>
                      <a:pt x="3197" y="1818"/>
                    </a:lnTo>
                    <a:lnTo>
                      <a:pt x="3155" y="1818"/>
                    </a:lnTo>
                    <a:lnTo>
                      <a:pt x="3155" y="1808"/>
                    </a:lnTo>
                    <a:close/>
                    <a:moveTo>
                      <a:pt x="3229" y="1808"/>
                    </a:moveTo>
                    <a:lnTo>
                      <a:pt x="3234" y="1808"/>
                    </a:lnTo>
                    <a:lnTo>
                      <a:pt x="3229" y="1813"/>
                    </a:lnTo>
                    <a:lnTo>
                      <a:pt x="3229" y="1776"/>
                    </a:lnTo>
                    <a:lnTo>
                      <a:pt x="3239" y="1776"/>
                    </a:lnTo>
                    <a:lnTo>
                      <a:pt x="3239" y="1818"/>
                    </a:lnTo>
                    <a:lnTo>
                      <a:pt x="3229" y="1818"/>
                    </a:lnTo>
                    <a:lnTo>
                      <a:pt x="3229" y="1808"/>
                    </a:lnTo>
                    <a:close/>
                    <a:moveTo>
                      <a:pt x="3229" y="1744"/>
                    </a:moveTo>
                    <a:lnTo>
                      <a:pt x="3229" y="1702"/>
                    </a:lnTo>
                    <a:lnTo>
                      <a:pt x="3239" y="1702"/>
                    </a:lnTo>
                    <a:lnTo>
                      <a:pt x="3239" y="1744"/>
                    </a:lnTo>
                    <a:lnTo>
                      <a:pt x="3229" y="1744"/>
                    </a:lnTo>
                    <a:close/>
                    <a:moveTo>
                      <a:pt x="3229" y="1671"/>
                    </a:moveTo>
                    <a:lnTo>
                      <a:pt x="3229" y="1628"/>
                    </a:lnTo>
                    <a:lnTo>
                      <a:pt x="3239" y="1628"/>
                    </a:lnTo>
                    <a:lnTo>
                      <a:pt x="3239" y="1671"/>
                    </a:lnTo>
                    <a:lnTo>
                      <a:pt x="3229" y="1671"/>
                    </a:lnTo>
                    <a:close/>
                    <a:moveTo>
                      <a:pt x="3229" y="1597"/>
                    </a:moveTo>
                    <a:lnTo>
                      <a:pt x="3229" y="1555"/>
                    </a:lnTo>
                    <a:lnTo>
                      <a:pt x="3239" y="1555"/>
                    </a:lnTo>
                    <a:lnTo>
                      <a:pt x="3239" y="1597"/>
                    </a:lnTo>
                    <a:lnTo>
                      <a:pt x="3229" y="1597"/>
                    </a:lnTo>
                    <a:close/>
                    <a:moveTo>
                      <a:pt x="3229" y="1523"/>
                    </a:moveTo>
                    <a:lnTo>
                      <a:pt x="3229" y="1481"/>
                    </a:lnTo>
                    <a:lnTo>
                      <a:pt x="3239" y="1481"/>
                    </a:lnTo>
                    <a:lnTo>
                      <a:pt x="3239" y="1523"/>
                    </a:lnTo>
                    <a:lnTo>
                      <a:pt x="3229" y="1523"/>
                    </a:lnTo>
                    <a:close/>
                    <a:moveTo>
                      <a:pt x="3229" y="1449"/>
                    </a:moveTo>
                    <a:lnTo>
                      <a:pt x="3229" y="1407"/>
                    </a:lnTo>
                    <a:lnTo>
                      <a:pt x="3239" y="1407"/>
                    </a:lnTo>
                    <a:lnTo>
                      <a:pt x="3239" y="1449"/>
                    </a:lnTo>
                    <a:lnTo>
                      <a:pt x="3229" y="1449"/>
                    </a:lnTo>
                    <a:close/>
                    <a:moveTo>
                      <a:pt x="3229" y="1376"/>
                    </a:moveTo>
                    <a:lnTo>
                      <a:pt x="3229" y="1333"/>
                    </a:lnTo>
                    <a:lnTo>
                      <a:pt x="3239" y="1333"/>
                    </a:lnTo>
                    <a:lnTo>
                      <a:pt x="3239" y="1376"/>
                    </a:lnTo>
                    <a:lnTo>
                      <a:pt x="3229" y="1376"/>
                    </a:lnTo>
                    <a:close/>
                    <a:moveTo>
                      <a:pt x="3229" y="1302"/>
                    </a:moveTo>
                    <a:lnTo>
                      <a:pt x="3229" y="1260"/>
                    </a:lnTo>
                    <a:lnTo>
                      <a:pt x="3239" y="1260"/>
                    </a:lnTo>
                    <a:lnTo>
                      <a:pt x="3239" y="1302"/>
                    </a:lnTo>
                    <a:lnTo>
                      <a:pt x="3229" y="1302"/>
                    </a:lnTo>
                    <a:close/>
                    <a:moveTo>
                      <a:pt x="3229" y="1228"/>
                    </a:moveTo>
                    <a:lnTo>
                      <a:pt x="3229" y="1186"/>
                    </a:lnTo>
                    <a:lnTo>
                      <a:pt x="3239" y="1186"/>
                    </a:lnTo>
                    <a:lnTo>
                      <a:pt x="3239" y="1228"/>
                    </a:lnTo>
                    <a:lnTo>
                      <a:pt x="3229" y="1228"/>
                    </a:lnTo>
                    <a:close/>
                    <a:moveTo>
                      <a:pt x="3229" y="1154"/>
                    </a:moveTo>
                    <a:lnTo>
                      <a:pt x="3229" y="1112"/>
                    </a:lnTo>
                    <a:lnTo>
                      <a:pt x="3239" y="1112"/>
                    </a:lnTo>
                    <a:lnTo>
                      <a:pt x="3239" y="1154"/>
                    </a:lnTo>
                    <a:lnTo>
                      <a:pt x="3229" y="1154"/>
                    </a:lnTo>
                    <a:close/>
                    <a:moveTo>
                      <a:pt x="3229" y="1081"/>
                    </a:moveTo>
                    <a:lnTo>
                      <a:pt x="3229" y="1039"/>
                    </a:lnTo>
                    <a:lnTo>
                      <a:pt x="3239" y="1039"/>
                    </a:lnTo>
                    <a:lnTo>
                      <a:pt x="3239" y="1081"/>
                    </a:lnTo>
                    <a:lnTo>
                      <a:pt x="3229" y="1081"/>
                    </a:lnTo>
                    <a:close/>
                    <a:moveTo>
                      <a:pt x="3229" y="1007"/>
                    </a:moveTo>
                    <a:lnTo>
                      <a:pt x="3229" y="965"/>
                    </a:lnTo>
                    <a:lnTo>
                      <a:pt x="3239" y="965"/>
                    </a:lnTo>
                    <a:lnTo>
                      <a:pt x="3239" y="1007"/>
                    </a:lnTo>
                    <a:lnTo>
                      <a:pt x="3229" y="1007"/>
                    </a:lnTo>
                    <a:close/>
                    <a:moveTo>
                      <a:pt x="3229" y="933"/>
                    </a:moveTo>
                    <a:lnTo>
                      <a:pt x="3229" y="891"/>
                    </a:lnTo>
                    <a:lnTo>
                      <a:pt x="3239" y="891"/>
                    </a:lnTo>
                    <a:lnTo>
                      <a:pt x="3239" y="933"/>
                    </a:lnTo>
                    <a:lnTo>
                      <a:pt x="3229" y="933"/>
                    </a:lnTo>
                    <a:close/>
                    <a:moveTo>
                      <a:pt x="3229" y="860"/>
                    </a:moveTo>
                    <a:lnTo>
                      <a:pt x="3229" y="818"/>
                    </a:lnTo>
                    <a:lnTo>
                      <a:pt x="3239" y="818"/>
                    </a:lnTo>
                    <a:lnTo>
                      <a:pt x="3239" y="860"/>
                    </a:lnTo>
                    <a:lnTo>
                      <a:pt x="3229" y="860"/>
                    </a:lnTo>
                    <a:close/>
                    <a:moveTo>
                      <a:pt x="3229" y="786"/>
                    </a:moveTo>
                    <a:lnTo>
                      <a:pt x="3229" y="744"/>
                    </a:lnTo>
                    <a:lnTo>
                      <a:pt x="3239" y="744"/>
                    </a:lnTo>
                    <a:lnTo>
                      <a:pt x="3239" y="786"/>
                    </a:lnTo>
                    <a:lnTo>
                      <a:pt x="3229" y="786"/>
                    </a:lnTo>
                    <a:close/>
                    <a:moveTo>
                      <a:pt x="3229" y="712"/>
                    </a:moveTo>
                    <a:lnTo>
                      <a:pt x="3229" y="670"/>
                    </a:lnTo>
                    <a:lnTo>
                      <a:pt x="3239" y="670"/>
                    </a:lnTo>
                    <a:lnTo>
                      <a:pt x="3239" y="712"/>
                    </a:lnTo>
                    <a:lnTo>
                      <a:pt x="3229" y="712"/>
                    </a:lnTo>
                    <a:close/>
                    <a:moveTo>
                      <a:pt x="3229" y="638"/>
                    </a:moveTo>
                    <a:lnTo>
                      <a:pt x="3229" y="596"/>
                    </a:lnTo>
                    <a:lnTo>
                      <a:pt x="3239" y="596"/>
                    </a:lnTo>
                    <a:lnTo>
                      <a:pt x="3239" y="638"/>
                    </a:lnTo>
                    <a:lnTo>
                      <a:pt x="3229" y="638"/>
                    </a:lnTo>
                    <a:close/>
                    <a:moveTo>
                      <a:pt x="3229" y="565"/>
                    </a:moveTo>
                    <a:lnTo>
                      <a:pt x="3229" y="523"/>
                    </a:lnTo>
                    <a:lnTo>
                      <a:pt x="3239" y="523"/>
                    </a:lnTo>
                    <a:lnTo>
                      <a:pt x="3239" y="565"/>
                    </a:lnTo>
                    <a:lnTo>
                      <a:pt x="3229" y="565"/>
                    </a:lnTo>
                    <a:close/>
                    <a:moveTo>
                      <a:pt x="3229" y="491"/>
                    </a:moveTo>
                    <a:lnTo>
                      <a:pt x="3229" y="449"/>
                    </a:lnTo>
                    <a:lnTo>
                      <a:pt x="3239" y="449"/>
                    </a:lnTo>
                    <a:lnTo>
                      <a:pt x="3239" y="491"/>
                    </a:lnTo>
                    <a:lnTo>
                      <a:pt x="3229" y="491"/>
                    </a:lnTo>
                    <a:close/>
                    <a:moveTo>
                      <a:pt x="3229" y="417"/>
                    </a:moveTo>
                    <a:lnTo>
                      <a:pt x="3229" y="375"/>
                    </a:lnTo>
                    <a:lnTo>
                      <a:pt x="3239" y="375"/>
                    </a:lnTo>
                    <a:lnTo>
                      <a:pt x="3239" y="417"/>
                    </a:lnTo>
                    <a:lnTo>
                      <a:pt x="3229" y="417"/>
                    </a:lnTo>
                    <a:close/>
                    <a:moveTo>
                      <a:pt x="3229" y="344"/>
                    </a:moveTo>
                    <a:lnTo>
                      <a:pt x="3229" y="302"/>
                    </a:lnTo>
                    <a:lnTo>
                      <a:pt x="3239" y="302"/>
                    </a:lnTo>
                    <a:lnTo>
                      <a:pt x="3239" y="344"/>
                    </a:lnTo>
                    <a:lnTo>
                      <a:pt x="3229" y="344"/>
                    </a:lnTo>
                    <a:close/>
                    <a:moveTo>
                      <a:pt x="3229" y="270"/>
                    </a:moveTo>
                    <a:lnTo>
                      <a:pt x="3229" y="228"/>
                    </a:lnTo>
                    <a:lnTo>
                      <a:pt x="3239" y="228"/>
                    </a:lnTo>
                    <a:lnTo>
                      <a:pt x="3239" y="270"/>
                    </a:lnTo>
                    <a:lnTo>
                      <a:pt x="3229" y="270"/>
                    </a:lnTo>
                    <a:close/>
                    <a:moveTo>
                      <a:pt x="3229" y="196"/>
                    </a:moveTo>
                    <a:lnTo>
                      <a:pt x="3229" y="154"/>
                    </a:lnTo>
                    <a:lnTo>
                      <a:pt x="3239" y="154"/>
                    </a:lnTo>
                    <a:lnTo>
                      <a:pt x="3239" y="196"/>
                    </a:lnTo>
                    <a:lnTo>
                      <a:pt x="3229" y="196"/>
                    </a:lnTo>
                    <a:close/>
                    <a:moveTo>
                      <a:pt x="3229" y="123"/>
                    </a:moveTo>
                    <a:lnTo>
                      <a:pt x="3229" y="80"/>
                    </a:lnTo>
                    <a:lnTo>
                      <a:pt x="3239" y="80"/>
                    </a:lnTo>
                    <a:lnTo>
                      <a:pt x="3239" y="123"/>
                    </a:lnTo>
                    <a:lnTo>
                      <a:pt x="3229" y="123"/>
                    </a:lnTo>
                    <a:close/>
                    <a:moveTo>
                      <a:pt x="3229" y="49"/>
                    </a:moveTo>
                    <a:lnTo>
                      <a:pt x="3229" y="7"/>
                    </a:lnTo>
                    <a:lnTo>
                      <a:pt x="3239" y="7"/>
                    </a:lnTo>
                    <a:lnTo>
                      <a:pt x="3239" y="49"/>
                    </a:lnTo>
                    <a:lnTo>
                      <a:pt x="3229" y="49"/>
                    </a:ln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pPr>
                  <a:defRPr/>
                </a:pPr>
                <a:endParaRPr lang="en-US" sz="1000"/>
              </a:p>
            </p:txBody>
          </p:sp>
          <p:grpSp>
            <p:nvGrpSpPr>
              <p:cNvPr id="60" name="Group 14"/>
              <p:cNvGrpSpPr>
                <a:grpSpLocks/>
              </p:cNvGrpSpPr>
              <p:nvPr/>
            </p:nvGrpSpPr>
            <p:grpSpPr bwMode="auto">
              <a:xfrm>
                <a:off x="658" y="1465"/>
                <a:ext cx="1170" cy="1745"/>
                <a:chOff x="658" y="1465"/>
                <a:chExt cx="1170" cy="1745"/>
              </a:xfrm>
            </p:grpSpPr>
            <p:sp>
              <p:nvSpPr>
                <p:cNvPr id="93" name="Rectangle 12"/>
                <p:cNvSpPr>
                  <a:spLocks noChangeArrowheads="1"/>
                </p:cNvSpPr>
                <p:nvPr/>
              </p:nvSpPr>
              <p:spPr bwMode="auto">
                <a:xfrm>
                  <a:off x="673" y="1493"/>
                  <a:ext cx="1155" cy="1717"/>
                </a:xfrm>
                <a:prstGeom prst="rect">
                  <a:avLst/>
                </a:prstGeom>
                <a:solidFill>
                  <a:srgbClr val="FFFFFF"/>
                </a:solidFill>
                <a:ln w="9525">
                  <a:noFill/>
                  <a:miter lim="800000"/>
                  <a:headEnd/>
                  <a:tailEnd/>
                </a:ln>
              </p:spPr>
              <p:txBody>
                <a:bodyPr/>
                <a:lstStyle/>
                <a:p>
                  <a:pPr algn="ctr"/>
                  <a:r>
                    <a:rPr lang="en-US" sz="1000" b="1" dirty="0" smtClean="0">
                      <a:solidFill>
                        <a:schemeClr val="tx1"/>
                      </a:solidFill>
                    </a:rPr>
                    <a:t>Decisional part</a:t>
                  </a:r>
                </a:p>
                <a:p>
                  <a:endParaRPr lang="en-US" sz="1000" dirty="0" smtClean="0">
                    <a:solidFill>
                      <a:schemeClr val="tx1"/>
                    </a:solidFill>
                  </a:endParaRPr>
                </a:p>
                <a:p>
                  <a:r>
                    <a:rPr lang="en-US" sz="1000" dirty="0" smtClean="0">
                      <a:solidFill>
                        <a:schemeClr val="tx1"/>
                      </a:solidFill>
                    </a:rPr>
                    <a:t>Cultural practices, pest control, spatial </a:t>
                  </a:r>
                  <a:r>
                    <a:rPr lang="en-US" sz="1000" dirty="0" err="1" smtClean="0">
                      <a:solidFill>
                        <a:schemeClr val="tx1"/>
                      </a:solidFill>
                    </a:rPr>
                    <a:t>organisation</a:t>
                  </a:r>
                  <a:r>
                    <a:rPr lang="en-US" sz="1000" dirty="0" smtClean="0">
                      <a:solidFill>
                        <a:schemeClr val="tx1"/>
                      </a:solidFill>
                    </a:rPr>
                    <a:t>  </a:t>
                  </a:r>
                  <a:endParaRPr lang="en-US" sz="1000" dirty="0">
                    <a:solidFill>
                      <a:schemeClr val="tx1"/>
                    </a:solidFill>
                  </a:endParaRPr>
                </a:p>
              </p:txBody>
            </p:sp>
            <p:sp>
              <p:nvSpPr>
                <p:cNvPr id="94" name="Freeform 13"/>
                <p:cNvSpPr>
                  <a:spLocks noEditPoints="1"/>
                </p:cNvSpPr>
                <p:nvPr/>
              </p:nvSpPr>
              <p:spPr bwMode="auto">
                <a:xfrm>
                  <a:off x="658" y="1465"/>
                  <a:ext cx="1165" cy="1728"/>
                </a:xfrm>
                <a:custGeom>
                  <a:avLst/>
                  <a:gdLst>
                    <a:gd name="T0" fmla="*/ 1044 w 1165"/>
                    <a:gd name="T1" fmla="*/ 11 h 1728"/>
                    <a:gd name="T2" fmla="*/ 1012 w 1165"/>
                    <a:gd name="T3" fmla="*/ 0 h 1728"/>
                    <a:gd name="T4" fmla="*/ 865 w 1165"/>
                    <a:gd name="T5" fmla="*/ 11 h 1728"/>
                    <a:gd name="T6" fmla="*/ 749 w 1165"/>
                    <a:gd name="T7" fmla="*/ 0 h 1728"/>
                    <a:gd name="T8" fmla="*/ 717 w 1165"/>
                    <a:gd name="T9" fmla="*/ 11 h 1728"/>
                    <a:gd name="T10" fmla="*/ 528 w 1165"/>
                    <a:gd name="T11" fmla="*/ 11 h 1728"/>
                    <a:gd name="T12" fmla="*/ 496 w 1165"/>
                    <a:gd name="T13" fmla="*/ 0 h 1728"/>
                    <a:gd name="T14" fmla="*/ 348 w 1165"/>
                    <a:gd name="T15" fmla="*/ 11 h 1728"/>
                    <a:gd name="T16" fmla="*/ 233 w 1165"/>
                    <a:gd name="T17" fmla="*/ 0 h 1728"/>
                    <a:gd name="T18" fmla="*/ 201 w 1165"/>
                    <a:gd name="T19" fmla="*/ 11 h 1728"/>
                    <a:gd name="T20" fmla="*/ 11 w 1165"/>
                    <a:gd name="T21" fmla="*/ 11 h 1728"/>
                    <a:gd name="T22" fmla="*/ 0 w 1165"/>
                    <a:gd name="T23" fmla="*/ 31 h 1728"/>
                    <a:gd name="T24" fmla="*/ 10 w 1165"/>
                    <a:gd name="T25" fmla="*/ 178 h 1728"/>
                    <a:gd name="T26" fmla="*/ 0 w 1165"/>
                    <a:gd name="T27" fmla="*/ 294 h 1728"/>
                    <a:gd name="T28" fmla="*/ 10 w 1165"/>
                    <a:gd name="T29" fmla="*/ 326 h 1728"/>
                    <a:gd name="T30" fmla="*/ 10 w 1165"/>
                    <a:gd name="T31" fmla="*/ 515 h 1728"/>
                    <a:gd name="T32" fmla="*/ 0 w 1165"/>
                    <a:gd name="T33" fmla="*/ 547 h 1728"/>
                    <a:gd name="T34" fmla="*/ 10 w 1165"/>
                    <a:gd name="T35" fmla="*/ 694 h 1728"/>
                    <a:gd name="T36" fmla="*/ 0 w 1165"/>
                    <a:gd name="T37" fmla="*/ 810 h 1728"/>
                    <a:gd name="T38" fmla="*/ 10 w 1165"/>
                    <a:gd name="T39" fmla="*/ 842 h 1728"/>
                    <a:gd name="T40" fmla="*/ 10 w 1165"/>
                    <a:gd name="T41" fmla="*/ 1031 h 1728"/>
                    <a:gd name="T42" fmla="*/ 0 w 1165"/>
                    <a:gd name="T43" fmla="*/ 1063 h 1728"/>
                    <a:gd name="T44" fmla="*/ 10 w 1165"/>
                    <a:gd name="T45" fmla="*/ 1210 h 1728"/>
                    <a:gd name="T46" fmla="*/ 0 w 1165"/>
                    <a:gd name="T47" fmla="*/ 1326 h 1728"/>
                    <a:gd name="T48" fmla="*/ 10 w 1165"/>
                    <a:gd name="T49" fmla="*/ 1358 h 1728"/>
                    <a:gd name="T50" fmla="*/ 10 w 1165"/>
                    <a:gd name="T51" fmla="*/ 1547 h 1728"/>
                    <a:gd name="T52" fmla="*/ 0 w 1165"/>
                    <a:gd name="T53" fmla="*/ 1579 h 1728"/>
                    <a:gd name="T54" fmla="*/ 8 w 1165"/>
                    <a:gd name="T55" fmla="*/ 1718 h 1728"/>
                    <a:gd name="T56" fmla="*/ 124 w 1165"/>
                    <a:gd name="T57" fmla="*/ 1728 h 1728"/>
                    <a:gd name="T58" fmla="*/ 156 w 1165"/>
                    <a:gd name="T59" fmla="*/ 1718 h 1728"/>
                    <a:gd name="T60" fmla="*/ 345 w 1165"/>
                    <a:gd name="T61" fmla="*/ 1718 h 1728"/>
                    <a:gd name="T62" fmla="*/ 377 w 1165"/>
                    <a:gd name="T63" fmla="*/ 1728 h 1728"/>
                    <a:gd name="T64" fmla="*/ 524 w 1165"/>
                    <a:gd name="T65" fmla="*/ 1718 h 1728"/>
                    <a:gd name="T66" fmla="*/ 640 w 1165"/>
                    <a:gd name="T67" fmla="*/ 1728 h 1728"/>
                    <a:gd name="T68" fmla="*/ 672 w 1165"/>
                    <a:gd name="T69" fmla="*/ 1718 h 1728"/>
                    <a:gd name="T70" fmla="*/ 862 w 1165"/>
                    <a:gd name="T71" fmla="*/ 1718 h 1728"/>
                    <a:gd name="T72" fmla="*/ 893 w 1165"/>
                    <a:gd name="T73" fmla="*/ 1728 h 1728"/>
                    <a:gd name="T74" fmla="*/ 1041 w 1165"/>
                    <a:gd name="T75" fmla="*/ 1718 h 1728"/>
                    <a:gd name="T76" fmla="*/ 1157 w 1165"/>
                    <a:gd name="T77" fmla="*/ 1728 h 1728"/>
                    <a:gd name="T78" fmla="*/ 1155 w 1165"/>
                    <a:gd name="T79" fmla="*/ 1695 h 1728"/>
                    <a:gd name="T80" fmla="*/ 1155 w 1165"/>
                    <a:gd name="T81" fmla="*/ 1505 h 1728"/>
                    <a:gd name="T82" fmla="*/ 1165 w 1165"/>
                    <a:gd name="T83" fmla="*/ 1474 h 1728"/>
                    <a:gd name="T84" fmla="*/ 1155 w 1165"/>
                    <a:gd name="T85" fmla="*/ 1326 h 1728"/>
                    <a:gd name="T86" fmla="*/ 1165 w 1165"/>
                    <a:gd name="T87" fmla="*/ 1210 h 1728"/>
                    <a:gd name="T88" fmla="*/ 1155 w 1165"/>
                    <a:gd name="T89" fmla="*/ 1179 h 1728"/>
                    <a:gd name="T90" fmla="*/ 1155 w 1165"/>
                    <a:gd name="T91" fmla="*/ 989 h 1728"/>
                    <a:gd name="T92" fmla="*/ 1165 w 1165"/>
                    <a:gd name="T93" fmla="*/ 958 h 1728"/>
                    <a:gd name="T94" fmla="*/ 1155 w 1165"/>
                    <a:gd name="T95" fmla="*/ 810 h 1728"/>
                    <a:gd name="T96" fmla="*/ 1165 w 1165"/>
                    <a:gd name="T97" fmla="*/ 694 h 1728"/>
                    <a:gd name="T98" fmla="*/ 1155 w 1165"/>
                    <a:gd name="T99" fmla="*/ 663 h 1728"/>
                    <a:gd name="T100" fmla="*/ 1155 w 1165"/>
                    <a:gd name="T101" fmla="*/ 473 h 1728"/>
                    <a:gd name="T102" fmla="*/ 1165 w 1165"/>
                    <a:gd name="T103" fmla="*/ 442 h 1728"/>
                    <a:gd name="T104" fmla="*/ 1155 w 1165"/>
                    <a:gd name="T105" fmla="*/ 294 h 1728"/>
                    <a:gd name="T106" fmla="*/ 1165 w 1165"/>
                    <a:gd name="T107" fmla="*/ 178 h 1728"/>
                    <a:gd name="T108" fmla="*/ 1155 w 1165"/>
                    <a:gd name="T109" fmla="*/ 147 h 17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5"/>
                    <a:gd name="T166" fmla="*/ 0 h 1728"/>
                    <a:gd name="T167" fmla="*/ 1165 w 1165"/>
                    <a:gd name="T168" fmla="*/ 1728 h 172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5" h="1728">
                      <a:moveTo>
                        <a:pt x="1160" y="11"/>
                      </a:moveTo>
                      <a:lnTo>
                        <a:pt x="1118" y="11"/>
                      </a:lnTo>
                      <a:lnTo>
                        <a:pt x="1118" y="0"/>
                      </a:lnTo>
                      <a:lnTo>
                        <a:pt x="1160" y="0"/>
                      </a:lnTo>
                      <a:lnTo>
                        <a:pt x="1160" y="11"/>
                      </a:lnTo>
                      <a:close/>
                      <a:moveTo>
                        <a:pt x="1086" y="11"/>
                      </a:moveTo>
                      <a:lnTo>
                        <a:pt x="1044" y="11"/>
                      </a:lnTo>
                      <a:lnTo>
                        <a:pt x="1044" y="0"/>
                      </a:lnTo>
                      <a:lnTo>
                        <a:pt x="1086" y="0"/>
                      </a:lnTo>
                      <a:lnTo>
                        <a:pt x="1086" y="11"/>
                      </a:lnTo>
                      <a:close/>
                      <a:moveTo>
                        <a:pt x="1012" y="11"/>
                      </a:moveTo>
                      <a:lnTo>
                        <a:pt x="970" y="11"/>
                      </a:lnTo>
                      <a:lnTo>
                        <a:pt x="970" y="0"/>
                      </a:lnTo>
                      <a:lnTo>
                        <a:pt x="1012" y="0"/>
                      </a:lnTo>
                      <a:lnTo>
                        <a:pt x="1012" y="11"/>
                      </a:lnTo>
                      <a:close/>
                      <a:moveTo>
                        <a:pt x="939" y="11"/>
                      </a:moveTo>
                      <a:lnTo>
                        <a:pt x="896" y="11"/>
                      </a:lnTo>
                      <a:lnTo>
                        <a:pt x="896" y="0"/>
                      </a:lnTo>
                      <a:lnTo>
                        <a:pt x="939" y="0"/>
                      </a:lnTo>
                      <a:lnTo>
                        <a:pt x="939" y="11"/>
                      </a:lnTo>
                      <a:close/>
                      <a:moveTo>
                        <a:pt x="865" y="11"/>
                      </a:moveTo>
                      <a:lnTo>
                        <a:pt x="823" y="11"/>
                      </a:lnTo>
                      <a:lnTo>
                        <a:pt x="823" y="0"/>
                      </a:lnTo>
                      <a:lnTo>
                        <a:pt x="865" y="0"/>
                      </a:lnTo>
                      <a:lnTo>
                        <a:pt x="865" y="11"/>
                      </a:lnTo>
                      <a:close/>
                      <a:moveTo>
                        <a:pt x="791" y="11"/>
                      </a:moveTo>
                      <a:lnTo>
                        <a:pt x="749" y="11"/>
                      </a:lnTo>
                      <a:lnTo>
                        <a:pt x="749" y="0"/>
                      </a:lnTo>
                      <a:lnTo>
                        <a:pt x="791" y="0"/>
                      </a:lnTo>
                      <a:lnTo>
                        <a:pt x="791" y="11"/>
                      </a:lnTo>
                      <a:close/>
                      <a:moveTo>
                        <a:pt x="717" y="11"/>
                      </a:moveTo>
                      <a:lnTo>
                        <a:pt x="675" y="11"/>
                      </a:lnTo>
                      <a:lnTo>
                        <a:pt x="675" y="0"/>
                      </a:lnTo>
                      <a:lnTo>
                        <a:pt x="717" y="0"/>
                      </a:lnTo>
                      <a:lnTo>
                        <a:pt x="717" y="11"/>
                      </a:lnTo>
                      <a:close/>
                      <a:moveTo>
                        <a:pt x="644" y="11"/>
                      </a:moveTo>
                      <a:lnTo>
                        <a:pt x="601" y="11"/>
                      </a:lnTo>
                      <a:lnTo>
                        <a:pt x="601" y="0"/>
                      </a:lnTo>
                      <a:lnTo>
                        <a:pt x="644" y="0"/>
                      </a:lnTo>
                      <a:lnTo>
                        <a:pt x="644" y="11"/>
                      </a:lnTo>
                      <a:close/>
                      <a:moveTo>
                        <a:pt x="570" y="11"/>
                      </a:moveTo>
                      <a:lnTo>
                        <a:pt x="528" y="11"/>
                      </a:lnTo>
                      <a:lnTo>
                        <a:pt x="528" y="0"/>
                      </a:lnTo>
                      <a:lnTo>
                        <a:pt x="570" y="0"/>
                      </a:lnTo>
                      <a:lnTo>
                        <a:pt x="570" y="11"/>
                      </a:lnTo>
                      <a:close/>
                      <a:moveTo>
                        <a:pt x="496" y="11"/>
                      </a:moveTo>
                      <a:lnTo>
                        <a:pt x="454" y="11"/>
                      </a:lnTo>
                      <a:lnTo>
                        <a:pt x="454" y="0"/>
                      </a:lnTo>
                      <a:lnTo>
                        <a:pt x="496" y="0"/>
                      </a:lnTo>
                      <a:lnTo>
                        <a:pt x="496" y="11"/>
                      </a:lnTo>
                      <a:close/>
                      <a:moveTo>
                        <a:pt x="422" y="11"/>
                      </a:moveTo>
                      <a:lnTo>
                        <a:pt x="380" y="11"/>
                      </a:lnTo>
                      <a:lnTo>
                        <a:pt x="380" y="0"/>
                      </a:lnTo>
                      <a:lnTo>
                        <a:pt x="422" y="0"/>
                      </a:lnTo>
                      <a:lnTo>
                        <a:pt x="422" y="11"/>
                      </a:lnTo>
                      <a:close/>
                      <a:moveTo>
                        <a:pt x="348" y="11"/>
                      </a:moveTo>
                      <a:lnTo>
                        <a:pt x="306" y="11"/>
                      </a:lnTo>
                      <a:lnTo>
                        <a:pt x="306" y="0"/>
                      </a:lnTo>
                      <a:lnTo>
                        <a:pt x="348" y="0"/>
                      </a:lnTo>
                      <a:lnTo>
                        <a:pt x="348" y="11"/>
                      </a:lnTo>
                      <a:close/>
                      <a:moveTo>
                        <a:pt x="275" y="11"/>
                      </a:moveTo>
                      <a:lnTo>
                        <a:pt x="233" y="11"/>
                      </a:lnTo>
                      <a:lnTo>
                        <a:pt x="233" y="0"/>
                      </a:lnTo>
                      <a:lnTo>
                        <a:pt x="275" y="0"/>
                      </a:lnTo>
                      <a:lnTo>
                        <a:pt x="275" y="11"/>
                      </a:lnTo>
                      <a:close/>
                      <a:moveTo>
                        <a:pt x="201" y="11"/>
                      </a:moveTo>
                      <a:lnTo>
                        <a:pt x="159" y="11"/>
                      </a:lnTo>
                      <a:lnTo>
                        <a:pt x="159" y="0"/>
                      </a:lnTo>
                      <a:lnTo>
                        <a:pt x="201" y="0"/>
                      </a:lnTo>
                      <a:lnTo>
                        <a:pt x="201" y="11"/>
                      </a:lnTo>
                      <a:close/>
                      <a:moveTo>
                        <a:pt x="127" y="11"/>
                      </a:moveTo>
                      <a:lnTo>
                        <a:pt x="85" y="11"/>
                      </a:lnTo>
                      <a:lnTo>
                        <a:pt x="85" y="0"/>
                      </a:lnTo>
                      <a:lnTo>
                        <a:pt x="127" y="0"/>
                      </a:lnTo>
                      <a:lnTo>
                        <a:pt x="127" y="11"/>
                      </a:lnTo>
                      <a:close/>
                      <a:moveTo>
                        <a:pt x="53" y="11"/>
                      </a:moveTo>
                      <a:lnTo>
                        <a:pt x="11" y="11"/>
                      </a:lnTo>
                      <a:lnTo>
                        <a:pt x="11" y="0"/>
                      </a:lnTo>
                      <a:lnTo>
                        <a:pt x="53" y="0"/>
                      </a:lnTo>
                      <a:lnTo>
                        <a:pt x="53" y="11"/>
                      </a:lnTo>
                      <a:close/>
                      <a:moveTo>
                        <a:pt x="10" y="31"/>
                      </a:moveTo>
                      <a:lnTo>
                        <a:pt x="10" y="73"/>
                      </a:lnTo>
                      <a:lnTo>
                        <a:pt x="0" y="73"/>
                      </a:lnTo>
                      <a:lnTo>
                        <a:pt x="0" y="31"/>
                      </a:lnTo>
                      <a:lnTo>
                        <a:pt x="10" y="31"/>
                      </a:lnTo>
                      <a:close/>
                      <a:moveTo>
                        <a:pt x="10" y="105"/>
                      </a:moveTo>
                      <a:lnTo>
                        <a:pt x="10" y="147"/>
                      </a:lnTo>
                      <a:lnTo>
                        <a:pt x="0" y="147"/>
                      </a:lnTo>
                      <a:lnTo>
                        <a:pt x="0" y="105"/>
                      </a:lnTo>
                      <a:lnTo>
                        <a:pt x="10" y="105"/>
                      </a:lnTo>
                      <a:close/>
                      <a:moveTo>
                        <a:pt x="10" y="178"/>
                      </a:moveTo>
                      <a:lnTo>
                        <a:pt x="10" y="220"/>
                      </a:lnTo>
                      <a:lnTo>
                        <a:pt x="0" y="220"/>
                      </a:lnTo>
                      <a:lnTo>
                        <a:pt x="0" y="178"/>
                      </a:lnTo>
                      <a:lnTo>
                        <a:pt x="10" y="178"/>
                      </a:lnTo>
                      <a:close/>
                      <a:moveTo>
                        <a:pt x="10" y="252"/>
                      </a:moveTo>
                      <a:lnTo>
                        <a:pt x="10" y="294"/>
                      </a:lnTo>
                      <a:lnTo>
                        <a:pt x="0" y="294"/>
                      </a:lnTo>
                      <a:lnTo>
                        <a:pt x="0" y="252"/>
                      </a:lnTo>
                      <a:lnTo>
                        <a:pt x="10" y="252"/>
                      </a:lnTo>
                      <a:close/>
                      <a:moveTo>
                        <a:pt x="10" y="326"/>
                      </a:moveTo>
                      <a:lnTo>
                        <a:pt x="10" y="368"/>
                      </a:lnTo>
                      <a:lnTo>
                        <a:pt x="0" y="368"/>
                      </a:lnTo>
                      <a:lnTo>
                        <a:pt x="0" y="326"/>
                      </a:lnTo>
                      <a:lnTo>
                        <a:pt x="10" y="326"/>
                      </a:lnTo>
                      <a:close/>
                      <a:moveTo>
                        <a:pt x="10" y="400"/>
                      </a:moveTo>
                      <a:lnTo>
                        <a:pt x="10" y="442"/>
                      </a:lnTo>
                      <a:lnTo>
                        <a:pt x="0" y="442"/>
                      </a:lnTo>
                      <a:lnTo>
                        <a:pt x="0" y="400"/>
                      </a:lnTo>
                      <a:lnTo>
                        <a:pt x="10" y="400"/>
                      </a:lnTo>
                      <a:close/>
                      <a:moveTo>
                        <a:pt x="10" y="473"/>
                      </a:moveTo>
                      <a:lnTo>
                        <a:pt x="10" y="515"/>
                      </a:lnTo>
                      <a:lnTo>
                        <a:pt x="0" y="515"/>
                      </a:lnTo>
                      <a:lnTo>
                        <a:pt x="0" y="473"/>
                      </a:lnTo>
                      <a:lnTo>
                        <a:pt x="10" y="473"/>
                      </a:lnTo>
                      <a:close/>
                      <a:moveTo>
                        <a:pt x="10" y="547"/>
                      </a:moveTo>
                      <a:lnTo>
                        <a:pt x="10" y="589"/>
                      </a:lnTo>
                      <a:lnTo>
                        <a:pt x="0" y="589"/>
                      </a:lnTo>
                      <a:lnTo>
                        <a:pt x="0" y="547"/>
                      </a:lnTo>
                      <a:lnTo>
                        <a:pt x="10" y="547"/>
                      </a:lnTo>
                      <a:close/>
                      <a:moveTo>
                        <a:pt x="10" y="621"/>
                      </a:moveTo>
                      <a:lnTo>
                        <a:pt x="10" y="663"/>
                      </a:lnTo>
                      <a:lnTo>
                        <a:pt x="0" y="663"/>
                      </a:lnTo>
                      <a:lnTo>
                        <a:pt x="0" y="621"/>
                      </a:lnTo>
                      <a:lnTo>
                        <a:pt x="10" y="621"/>
                      </a:lnTo>
                      <a:close/>
                      <a:moveTo>
                        <a:pt x="10" y="694"/>
                      </a:moveTo>
                      <a:lnTo>
                        <a:pt x="10" y="737"/>
                      </a:lnTo>
                      <a:lnTo>
                        <a:pt x="0" y="737"/>
                      </a:lnTo>
                      <a:lnTo>
                        <a:pt x="0" y="694"/>
                      </a:lnTo>
                      <a:lnTo>
                        <a:pt x="10" y="694"/>
                      </a:lnTo>
                      <a:close/>
                      <a:moveTo>
                        <a:pt x="10" y="768"/>
                      </a:moveTo>
                      <a:lnTo>
                        <a:pt x="10" y="810"/>
                      </a:lnTo>
                      <a:lnTo>
                        <a:pt x="0" y="810"/>
                      </a:lnTo>
                      <a:lnTo>
                        <a:pt x="0" y="768"/>
                      </a:lnTo>
                      <a:lnTo>
                        <a:pt x="10" y="768"/>
                      </a:lnTo>
                      <a:close/>
                      <a:moveTo>
                        <a:pt x="10" y="842"/>
                      </a:moveTo>
                      <a:lnTo>
                        <a:pt x="10" y="884"/>
                      </a:lnTo>
                      <a:lnTo>
                        <a:pt x="0" y="884"/>
                      </a:lnTo>
                      <a:lnTo>
                        <a:pt x="0" y="842"/>
                      </a:lnTo>
                      <a:lnTo>
                        <a:pt x="10" y="842"/>
                      </a:lnTo>
                      <a:close/>
                      <a:moveTo>
                        <a:pt x="10" y="915"/>
                      </a:moveTo>
                      <a:lnTo>
                        <a:pt x="10" y="958"/>
                      </a:lnTo>
                      <a:lnTo>
                        <a:pt x="0" y="958"/>
                      </a:lnTo>
                      <a:lnTo>
                        <a:pt x="0" y="915"/>
                      </a:lnTo>
                      <a:lnTo>
                        <a:pt x="10" y="915"/>
                      </a:lnTo>
                      <a:close/>
                      <a:moveTo>
                        <a:pt x="10" y="989"/>
                      </a:moveTo>
                      <a:lnTo>
                        <a:pt x="10" y="1031"/>
                      </a:lnTo>
                      <a:lnTo>
                        <a:pt x="0" y="1031"/>
                      </a:lnTo>
                      <a:lnTo>
                        <a:pt x="0" y="989"/>
                      </a:lnTo>
                      <a:lnTo>
                        <a:pt x="10" y="989"/>
                      </a:lnTo>
                      <a:close/>
                      <a:moveTo>
                        <a:pt x="10" y="1063"/>
                      </a:moveTo>
                      <a:lnTo>
                        <a:pt x="10" y="1105"/>
                      </a:lnTo>
                      <a:lnTo>
                        <a:pt x="0" y="1105"/>
                      </a:lnTo>
                      <a:lnTo>
                        <a:pt x="0" y="1063"/>
                      </a:lnTo>
                      <a:lnTo>
                        <a:pt x="10" y="1063"/>
                      </a:lnTo>
                      <a:close/>
                      <a:moveTo>
                        <a:pt x="10" y="1137"/>
                      </a:moveTo>
                      <a:lnTo>
                        <a:pt x="10" y="1179"/>
                      </a:lnTo>
                      <a:lnTo>
                        <a:pt x="0" y="1179"/>
                      </a:lnTo>
                      <a:lnTo>
                        <a:pt x="0" y="1137"/>
                      </a:lnTo>
                      <a:lnTo>
                        <a:pt x="10" y="1137"/>
                      </a:lnTo>
                      <a:close/>
                      <a:moveTo>
                        <a:pt x="10" y="1210"/>
                      </a:moveTo>
                      <a:lnTo>
                        <a:pt x="10" y="1252"/>
                      </a:lnTo>
                      <a:lnTo>
                        <a:pt x="0" y="1252"/>
                      </a:lnTo>
                      <a:lnTo>
                        <a:pt x="0" y="1210"/>
                      </a:lnTo>
                      <a:lnTo>
                        <a:pt x="10" y="1210"/>
                      </a:lnTo>
                      <a:close/>
                      <a:moveTo>
                        <a:pt x="10" y="1284"/>
                      </a:moveTo>
                      <a:lnTo>
                        <a:pt x="10" y="1326"/>
                      </a:lnTo>
                      <a:lnTo>
                        <a:pt x="0" y="1326"/>
                      </a:lnTo>
                      <a:lnTo>
                        <a:pt x="0" y="1284"/>
                      </a:lnTo>
                      <a:lnTo>
                        <a:pt x="10" y="1284"/>
                      </a:lnTo>
                      <a:close/>
                      <a:moveTo>
                        <a:pt x="10" y="1358"/>
                      </a:moveTo>
                      <a:lnTo>
                        <a:pt x="10" y="1400"/>
                      </a:lnTo>
                      <a:lnTo>
                        <a:pt x="0" y="1400"/>
                      </a:lnTo>
                      <a:lnTo>
                        <a:pt x="0" y="1358"/>
                      </a:lnTo>
                      <a:lnTo>
                        <a:pt x="10" y="1358"/>
                      </a:lnTo>
                      <a:close/>
                      <a:moveTo>
                        <a:pt x="10" y="1432"/>
                      </a:moveTo>
                      <a:lnTo>
                        <a:pt x="10" y="1474"/>
                      </a:lnTo>
                      <a:lnTo>
                        <a:pt x="0" y="1474"/>
                      </a:lnTo>
                      <a:lnTo>
                        <a:pt x="0" y="1432"/>
                      </a:lnTo>
                      <a:lnTo>
                        <a:pt x="10" y="1432"/>
                      </a:lnTo>
                      <a:close/>
                      <a:moveTo>
                        <a:pt x="10" y="1505"/>
                      </a:moveTo>
                      <a:lnTo>
                        <a:pt x="10" y="1547"/>
                      </a:lnTo>
                      <a:lnTo>
                        <a:pt x="0" y="1547"/>
                      </a:lnTo>
                      <a:lnTo>
                        <a:pt x="0" y="1505"/>
                      </a:lnTo>
                      <a:lnTo>
                        <a:pt x="10" y="1505"/>
                      </a:lnTo>
                      <a:close/>
                      <a:moveTo>
                        <a:pt x="10" y="1579"/>
                      </a:moveTo>
                      <a:lnTo>
                        <a:pt x="10" y="1621"/>
                      </a:lnTo>
                      <a:lnTo>
                        <a:pt x="0" y="1621"/>
                      </a:lnTo>
                      <a:lnTo>
                        <a:pt x="0" y="1579"/>
                      </a:lnTo>
                      <a:lnTo>
                        <a:pt x="10" y="1579"/>
                      </a:lnTo>
                      <a:close/>
                      <a:moveTo>
                        <a:pt x="10" y="1653"/>
                      </a:moveTo>
                      <a:lnTo>
                        <a:pt x="10" y="1695"/>
                      </a:lnTo>
                      <a:lnTo>
                        <a:pt x="0" y="1695"/>
                      </a:lnTo>
                      <a:lnTo>
                        <a:pt x="0" y="1653"/>
                      </a:lnTo>
                      <a:lnTo>
                        <a:pt x="10" y="1653"/>
                      </a:lnTo>
                      <a:close/>
                      <a:moveTo>
                        <a:pt x="8" y="1718"/>
                      </a:moveTo>
                      <a:lnTo>
                        <a:pt x="50" y="1718"/>
                      </a:lnTo>
                      <a:lnTo>
                        <a:pt x="50" y="1728"/>
                      </a:lnTo>
                      <a:lnTo>
                        <a:pt x="8" y="1728"/>
                      </a:lnTo>
                      <a:lnTo>
                        <a:pt x="8" y="1718"/>
                      </a:lnTo>
                      <a:close/>
                      <a:moveTo>
                        <a:pt x="82" y="1718"/>
                      </a:moveTo>
                      <a:lnTo>
                        <a:pt x="124" y="1718"/>
                      </a:lnTo>
                      <a:lnTo>
                        <a:pt x="124" y="1728"/>
                      </a:lnTo>
                      <a:lnTo>
                        <a:pt x="82" y="1728"/>
                      </a:lnTo>
                      <a:lnTo>
                        <a:pt x="82" y="1718"/>
                      </a:lnTo>
                      <a:close/>
                      <a:moveTo>
                        <a:pt x="156" y="1718"/>
                      </a:moveTo>
                      <a:lnTo>
                        <a:pt x="198" y="1718"/>
                      </a:lnTo>
                      <a:lnTo>
                        <a:pt x="198" y="1728"/>
                      </a:lnTo>
                      <a:lnTo>
                        <a:pt x="156" y="1728"/>
                      </a:lnTo>
                      <a:lnTo>
                        <a:pt x="156" y="1718"/>
                      </a:lnTo>
                      <a:close/>
                      <a:moveTo>
                        <a:pt x="229" y="1718"/>
                      </a:moveTo>
                      <a:lnTo>
                        <a:pt x="272" y="1718"/>
                      </a:lnTo>
                      <a:lnTo>
                        <a:pt x="272" y="1728"/>
                      </a:lnTo>
                      <a:lnTo>
                        <a:pt x="229" y="1728"/>
                      </a:lnTo>
                      <a:lnTo>
                        <a:pt x="229" y="1718"/>
                      </a:lnTo>
                      <a:close/>
                      <a:moveTo>
                        <a:pt x="303" y="1718"/>
                      </a:moveTo>
                      <a:lnTo>
                        <a:pt x="345" y="1718"/>
                      </a:lnTo>
                      <a:lnTo>
                        <a:pt x="345" y="1728"/>
                      </a:lnTo>
                      <a:lnTo>
                        <a:pt x="303" y="1728"/>
                      </a:lnTo>
                      <a:lnTo>
                        <a:pt x="303" y="1718"/>
                      </a:lnTo>
                      <a:close/>
                      <a:moveTo>
                        <a:pt x="377" y="1718"/>
                      </a:moveTo>
                      <a:lnTo>
                        <a:pt x="419" y="1718"/>
                      </a:lnTo>
                      <a:lnTo>
                        <a:pt x="419" y="1728"/>
                      </a:lnTo>
                      <a:lnTo>
                        <a:pt x="377" y="1728"/>
                      </a:lnTo>
                      <a:lnTo>
                        <a:pt x="377" y="1718"/>
                      </a:lnTo>
                      <a:close/>
                      <a:moveTo>
                        <a:pt x="451" y="1718"/>
                      </a:moveTo>
                      <a:lnTo>
                        <a:pt x="493" y="1718"/>
                      </a:lnTo>
                      <a:lnTo>
                        <a:pt x="493" y="1728"/>
                      </a:lnTo>
                      <a:lnTo>
                        <a:pt x="451" y="1728"/>
                      </a:lnTo>
                      <a:lnTo>
                        <a:pt x="451" y="1718"/>
                      </a:lnTo>
                      <a:close/>
                      <a:moveTo>
                        <a:pt x="524" y="1718"/>
                      </a:moveTo>
                      <a:lnTo>
                        <a:pt x="567" y="1718"/>
                      </a:lnTo>
                      <a:lnTo>
                        <a:pt x="567" y="1728"/>
                      </a:lnTo>
                      <a:lnTo>
                        <a:pt x="524" y="1728"/>
                      </a:lnTo>
                      <a:lnTo>
                        <a:pt x="524" y="1718"/>
                      </a:lnTo>
                      <a:close/>
                      <a:moveTo>
                        <a:pt x="598" y="1718"/>
                      </a:moveTo>
                      <a:lnTo>
                        <a:pt x="640" y="1718"/>
                      </a:lnTo>
                      <a:lnTo>
                        <a:pt x="640" y="1728"/>
                      </a:lnTo>
                      <a:lnTo>
                        <a:pt x="598" y="1728"/>
                      </a:lnTo>
                      <a:lnTo>
                        <a:pt x="598" y="1718"/>
                      </a:lnTo>
                      <a:close/>
                      <a:moveTo>
                        <a:pt x="672" y="1718"/>
                      </a:moveTo>
                      <a:lnTo>
                        <a:pt x="714" y="1718"/>
                      </a:lnTo>
                      <a:lnTo>
                        <a:pt x="714" y="1728"/>
                      </a:lnTo>
                      <a:lnTo>
                        <a:pt x="672" y="1728"/>
                      </a:lnTo>
                      <a:lnTo>
                        <a:pt x="672" y="1718"/>
                      </a:lnTo>
                      <a:close/>
                      <a:moveTo>
                        <a:pt x="746" y="1718"/>
                      </a:moveTo>
                      <a:lnTo>
                        <a:pt x="788" y="1718"/>
                      </a:lnTo>
                      <a:lnTo>
                        <a:pt x="788" y="1728"/>
                      </a:lnTo>
                      <a:lnTo>
                        <a:pt x="746" y="1728"/>
                      </a:lnTo>
                      <a:lnTo>
                        <a:pt x="746" y="1718"/>
                      </a:lnTo>
                      <a:close/>
                      <a:moveTo>
                        <a:pt x="820" y="1718"/>
                      </a:moveTo>
                      <a:lnTo>
                        <a:pt x="862" y="1718"/>
                      </a:lnTo>
                      <a:lnTo>
                        <a:pt x="862" y="1728"/>
                      </a:lnTo>
                      <a:lnTo>
                        <a:pt x="820" y="1728"/>
                      </a:lnTo>
                      <a:lnTo>
                        <a:pt x="820" y="1718"/>
                      </a:lnTo>
                      <a:close/>
                      <a:moveTo>
                        <a:pt x="893" y="1718"/>
                      </a:moveTo>
                      <a:lnTo>
                        <a:pt x="935" y="1718"/>
                      </a:lnTo>
                      <a:lnTo>
                        <a:pt x="935" y="1728"/>
                      </a:lnTo>
                      <a:lnTo>
                        <a:pt x="893" y="1728"/>
                      </a:lnTo>
                      <a:lnTo>
                        <a:pt x="893" y="1718"/>
                      </a:lnTo>
                      <a:close/>
                      <a:moveTo>
                        <a:pt x="967" y="1718"/>
                      </a:moveTo>
                      <a:lnTo>
                        <a:pt x="1009" y="1718"/>
                      </a:lnTo>
                      <a:lnTo>
                        <a:pt x="1009" y="1728"/>
                      </a:lnTo>
                      <a:lnTo>
                        <a:pt x="967" y="1728"/>
                      </a:lnTo>
                      <a:lnTo>
                        <a:pt x="967" y="1718"/>
                      </a:lnTo>
                      <a:close/>
                      <a:moveTo>
                        <a:pt x="1041" y="1718"/>
                      </a:moveTo>
                      <a:lnTo>
                        <a:pt x="1083" y="1718"/>
                      </a:lnTo>
                      <a:lnTo>
                        <a:pt x="1083" y="1728"/>
                      </a:lnTo>
                      <a:lnTo>
                        <a:pt x="1041" y="1728"/>
                      </a:lnTo>
                      <a:lnTo>
                        <a:pt x="1041" y="1718"/>
                      </a:lnTo>
                      <a:close/>
                      <a:moveTo>
                        <a:pt x="1115" y="1718"/>
                      </a:moveTo>
                      <a:lnTo>
                        <a:pt x="1157" y="1718"/>
                      </a:lnTo>
                      <a:lnTo>
                        <a:pt x="1157" y="1728"/>
                      </a:lnTo>
                      <a:lnTo>
                        <a:pt x="1115" y="1728"/>
                      </a:lnTo>
                      <a:lnTo>
                        <a:pt x="1115" y="1718"/>
                      </a:lnTo>
                      <a:close/>
                      <a:moveTo>
                        <a:pt x="1155" y="1695"/>
                      </a:moveTo>
                      <a:lnTo>
                        <a:pt x="1155" y="1653"/>
                      </a:lnTo>
                      <a:lnTo>
                        <a:pt x="1165" y="1653"/>
                      </a:lnTo>
                      <a:lnTo>
                        <a:pt x="1165" y="1695"/>
                      </a:lnTo>
                      <a:lnTo>
                        <a:pt x="1155" y="1695"/>
                      </a:lnTo>
                      <a:close/>
                      <a:moveTo>
                        <a:pt x="1155" y="1621"/>
                      </a:moveTo>
                      <a:lnTo>
                        <a:pt x="1155" y="1579"/>
                      </a:lnTo>
                      <a:lnTo>
                        <a:pt x="1165" y="1579"/>
                      </a:lnTo>
                      <a:lnTo>
                        <a:pt x="1165" y="1621"/>
                      </a:lnTo>
                      <a:lnTo>
                        <a:pt x="1155" y="1621"/>
                      </a:lnTo>
                      <a:close/>
                      <a:moveTo>
                        <a:pt x="1155" y="1547"/>
                      </a:moveTo>
                      <a:lnTo>
                        <a:pt x="1155" y="1505"/>
                      </a:lnTo>
                      <a:lnTo>
                        <a:pt x="1165" y="1505"/>
                      </a:lnTo>
                      <a:lnTo>
                        <a:pt x="1165" y="1547"/>
                      </a:lnTo>
                      <a:lnTo>
                        <a:pt x="1155" y="1547"/>
                      </a:lnTo>
                      <a:close/>
                      <a:moveTo>
                        <a:pt x="1155" y="1474"/>
                      </a:moveTo>
                      <a:lnTo>
                        <a:pt x="1155" y="1432"/>
                      </a:lnTo>
                      <a:lnTo>
                        <a:pt x="1165" y="1432"/>
                      </a:lnTo>
                      <a:lnTo>
                        <a:pt x="1165" y="1474"/>
                      </a:lnTo>
                      <a:lnTo>
                        <a:pt x="1155" y="1474"/>
                      </a:lnTo>
                      <a:close/>
                      <a:moveTo>
                        <a:pt x="1155" y="1400"/>
                      </a:moveTo>
                      <a:lnTo>
                        <a:pt x="1155" y="1358"/>
                      </a:lnTo>
                      <a:lnTo>
                        <a:pt x="1165" y="1358"/>
                      </a:lnTo>
                      <a:lnTo>
                        <a:pt x="1165" y="1400"/>
                      </a:lnTo>
                      <a:lnTo>
                        <a:pt x="1155" y="1400"/>
                      </a:lnTo>
                      <a:close/>
                      <a:moveTo>
                        <a:pt x="1155" y="1326"/>
                      </a:moveTo>
                      <a:lnTo>
                        <a:pt x="1155" y="1284"/>
                      </a:lnTo>
                      <a:lnTo>
                        <a:pt x="1165" y="1284"/>
                      </a:lnTo>
                      <a:lnTo>
                        <a:pt x="1165" y="1326"/>
                      </a:lnTo>
                      <a:lnTo>
                        <a:pt x="1155" y="1326"/>
                      </a:lnTo>
                      <a:close/>
                      <a:moveTo>
                        <a:pt x="1155" y="1252"/>
                      </a:moveTo>
                      <a:lnTo>
                        <a:pt x="1155" y="1210"/>
                      </a:lnTo>
                      <a:lnTo>
                        <a:pt x="1165" y="1210"/>
                      </a:lnTo>
                      <a:lnTo>
                        <a:pt x="1165" y="1252"/>
                      </a:lnTo>
                      <a:lnTo>
                        <a:pt x="1155" y="1252"/>
                      </a:lnTo>
                      <a:close/>
                      <a:moveTo>
                        <a:pt x="1155" y="1179"/>
                      </a:moveTo>
                      <a:lnTo>
                        <a:pt x="1155" y="1137"/>
                      </a:lnTo>
                      <a:lnTo>
                        <a:pt x="1165" y="1137"/>
                      </a:lnTo>
                      <a:lnTo>
                        <a:pt x="1165" y="1179"/>
                      </a:lnTo>
                      <a:lnTo>
                        <a:pt x="1155" y="1179"/>
                      </a:lnTo>
                      <a:close/>
                      <a:moveTo>
                        <a:pt x="1155" y="1105"/>
                      </a:moveTo>
                      <a:lnTo>
                        <a:pt x="1155" y="1063"/>
                      </a:lnTo>
                      <a:lnTo>
                        <a:pt x="1165" y="1063"/>
                      </a:lnTo>
                      <a:lnTo>
                        <a:pt x="1165" y="1105"/>
                      </a:lnTo>
                      <a:lnTo>
                        <a:pt x="1155" y="1105"/>
                      </a:lnTo>
                      <a:close/>
                      <a:moveTo>
                        <a:pt x="1155" y="1031"/>
                      </a:moveTo>
                      <a:lnTo>
                        <a:pt x="1155" y="989"/>
                      </a:lnTo>
                      <a:lnTo>
                        <a:pt x="1165" y="989"/>
                      </a:lnTo>
                      <a:lnTo>
                        <a:pt x="1165" y="1031"/>
                      </a:lnTo>
                      <a:lnTo>
                        <a:pt x="1155" y="1031"/>
                      </a:lnTo>
                      <a:close/>
                      <a:moveTo>
                        <a:pt x="1155" y="958"/>
                      </a:moveTo>
                      <a:lnTo>
                        <a:pt x="1155" y="915"/>
                      </a:lnTo>
                      <a:lnTo>
                        <a:pt x="1165" y="915"/>
                      </a:lnTo>
                      <a:lnTo>
                        <a:pt x="1165" y="958"/>
                      </a:lnTo>
                      <a:lnTo>
                        <a:pt x="1155" y="958"/>
                      </a:lnTo>
                      <a:close/>
                      <a:moveTo>
                        <a:pt x="1155" y="884"/>
                      </a:moveTo>
                      <a:lnTo>
                        <a:pt x="1155" y="842"/>
                      </a:lnTo>
                      <a:lnTo>
                        <a:pt x="1165" y="842"/>
                      </a:lnTo>
                      <a:lnTo>
                        <a:pt x="1165" y="884"/>
                      </a:lnTo>
                      <a:lnTo>
                        <a:pt x="1155" y="884"/>
                      </a:lnTo>
                      <a:close/>
                      <a:moveTo>
                        <a:pt x="1155" y="810"/>
                      </a:moveTo>
                      <a:lnTo>
                        <a:pt x="1155" y="768"/>
                      </a:lnTo>
                      <a:lnTo>
                        <a:pt x="1165" y="768"/>
                      </a:lnTo>
                      <a:lnTo>
                        <a:pt x="1165" y="810"/>
                      </a:lnTo>
                      <a:lnTo>
                        <a:pt x="1155" y="810"/>
                      </a:lnTo>
                      <a:close/>
                      <a:moveTo>
                        <a:pt x="1155" y="737"/>
                      </a:moveTo>
                      <a:lnTo>
                        <a:pt x="1155" y="694"/>
                      </a:lnTo>
                      <a:lnTo>
                        <a:pt x="1165" y="694"/>
                      </a:lnTo>
                      <a:lnTo>
                        <a:pt x="1165" y="737"/>
                      </a:lnTo>
                      <a:lnTo>
                        <a:pt x="1155" y="737"/>
                      </a:lnTo>
                      <a:close/>
                      <a:moveTo>
                        <a:pt x="1155" y="663"/>
                      </a:moveTo>
                      <a:lnTo>
                        <a:pt x="1155" y="621"/>
                      </a:lnTo>
                      <a:lnTo>
                        <a:pt x="1165" y="621"/>
                      </a:lnTo>
                      <a:lnTo>
                        <a:pt x="1165" y="663"/>
                      </a:lnTo>
                      <a:lnTo>
                        <a:pt x="1155" y="663"/>
                      </a:lnTo>
                      <a:close/>
                      <a:moveTo>
                        <a:pt x="1155" y="589"/>
                      </a:moveTo>
                      <a:lnTo>
                        <a:pt x="1155" y="547"/>
                      </a:lnTo>
                      <a:lnTo>
                        <a:pt x="1165" y="547"/>
                      </a:lnTo>
                      <a:lnTo>
                        <a:pt x="1165" y="589"/>
                      </a:lnTo>
                      <a:lnTo>
                        <a:pt x="1155" y="589"/>
                      </a:lnTo>
                      <a:close/>
                      <a:moveTo>
                        <a:pt x="1155" y="515"/>
                      </a:moveTo>
                      <a:lnTo>
                        <a:pt x="1155" y="473"/>
                      </a:lnTo>
                      <a:lnTo>
                        <a:pt x="1165" y="473"/>
                      </a:lnTo>
                      <a:lnTo>
                        <a:pt x="1165" y="515"/>
                      </a:lnTo>
                      <a:lnTo>
                        <a:pt x="1155" y="515"/>
                      </a:lnTo>
                      <a:close/>
                      <a:moveTo>
                        <a:pt x="1155" y="442"/>
                      </a:moveTo>
                      <a:lnTo>
                        <a:pt x="1155" y="400"/>
                      </a:lnTo>
                      <a:lnTo>
                        <a:pt x="1165" y="400"/>
                      </a:lnTo>
                      <a:lnTo>
                        <a:pt x="1165" y="442"/>
                      </a:lnTo>
                      <a:lnTo>
                        <a:pt x="1155" y="442"/>
                      </a:lnTo>
                      <a:close/>
                      <a:moveTo>
                        <a:pt x="1155" y="368"/>
                      </a:moveTo>
                      <a:lnTo>
                        <a:pt x="1155" y="326"/>
                      </a:lnTo>
                      <a:lnTo>
                        <a:pt x="1165" y="326"/>
                      </a:lnTo>
                      <a:lnTo>
                        <a:pt x="1165" y="368"/>
                      </a:lnTo>
                      <a:lnTo>
                        <a:pt x="1155" y="368"/>
                      </a:lnTo>
                      <a:close/>
                      <a:moveTo>
                        <a:pt x="1155" y="294"/>
                      </a:moveTo>
                      <a:lnTo>
                        <a:pt x="1155" y="252"/>
                      </a:lnTo>
                      <a:lnTo>
                        <a:pt x="1165" y="252"/>
                      </a:lnTo>
                      <a:lnTo>
                        <a:pt x="1165" y="294"/>
                      </a:lnTo>
                      <a:lnTo>
                        <a:pt x="1155" y="294"/>
                      </a:lnTo>
                      <a:close/>
                      <a:moveTo>
                        <a:pt x="1155" y="220"/>
                      </a:moveTo>
                      <a:lnTo>
                        <a:pt x="1155" y="178"/>
                      </a:lnTo>
                      <a:lnTo>
                        <a:pt x="1165" y="178"/>
                      </a:lnTo>
                      <a:lnTo>
                        <a:pt x="1165" y="220"/>
                      </a:lnTo>
                      <a:lnTo>
                        <a:pt x="1155" y="220"/>
                      </a:lnTo>
                      <a:close/>
                      <a:moveTo>
                        <a:pt x="1155" y="147"/>
                      </a:moveTo>
                      <a:lnTo>
                        <a:pt x="1155" y="105"/>
                      </a:lnTo>
                      <a:lnTo>
                        <a:pt x="1165" y="105"/>
                      </a:lnTo>
                      <a:lnTo>
                        <a:pt x="1165" y="147"/>
                      </a:lnTo>
                      <a:lnTo>
                        <a:pt x="1155" y="147"/>
                      </a:lnTo>
                      <a:close/>
                      <a:moveTo>
                        <a:pt x="1155" y="73"/>
                      </a:moveTo>
                      <a:lnTo>
                        <a:pt x="1155" y="31"/>
                      </a:lnTo>
                      <a:lnTo>
                        <a:pt x="1165" y="31"/>
                      </a:lnTo>
                      <a:lnTo>
                        <a:pt x="1165" y="73"/>
                      </a:lnTo>
                      <a:lnTo>
                        <a:pt x="1155" y="73"/>
                      </a:lnTo>
                      <a:close/>
                    </a:path>
                  </a:pathLst>
                </a:custGeom>
                <a:solidFill>
                  <a:srgbClr val="C0504D"/>
                </a:solidFill>
                <a:ln w="1" cap="flat">
                  <a:solidFill>
                    <a:srgbClr val="C0504D"/>
                  </a:solidFill>
                  <a:prstDash val="solid"/>
                  <a:bevel/>
                  <a:headEnd/>
                  <a:tailEnd/>
                </a:ln>
              </p:spPr>
              <p:txBody>
                <a:bodyPr/>
                <a:lstStyle/>
                <a:p>
                  <a:endParaRPr lang="en-US" sz="1000"/>
                </a:p>
              </p:txBody>
            </p:sp>
          </p:grpSp>
          <p:sp>
            <p:nvSpPr>
              <p:cNvPr id="61" name="Rectangle 16"/>
              <p:cNvSpPr>
                <a:spLocks noChangeArrowheads="1"/>
              </p:cNvSpPr>
              <p:nvPr/>
            </p:nvSpPr>
            <p:spPr bwMode="auto">
              <a:xfrm>
                <a:off x="923" y="1781"/>
                <a:ext cx="0" cy="155"/>
              </a:xfrm>
              <a:prstGeom prst="rect">
                <a:avLst/>
              </a:prstGeom>
              <a:noFill/>
              <a:ln w="9525">
                <a:noFill/>
                <a:miter lim="800000"/>
                <a:headEnd/>
                <a:tailEnd/>
              </a:ln>
            </p:spPr>
            <p:txBody>
              <a:bodyPr wrap="none" lIns="0" tIns="0" rIns="0" bIns="0">
                <a:spAutoFit/>
              </a:bodyPr>
              <a:lstStyle/>
              <a:p>
                <a:endParaRPr lang="en-US" sz="1000"/>
              </a:p>
            </p:txBody>
          </p:sp>
          <p:sp>
            <p:nvSpPr>
              <p:cNvPr id="62" name="Rectangle 18"/>
              <p:cNvSpPr>
                <a:spLocks noChangeArrowheads="1"/>
              </p:cNvSpPr>
              <p:nvPr/>
            </p:nvSpPr>
            <p:spPr bwMode="auto">
              <a:xfrm>
                <a:off x="1559" y="1781"/>
                <a:ext cx="28" cy="155"/>
              </a:xfrm>
              <a:prstGeom prst="rect">
                <a:avLst/>
              </a:prstGeom>
              <a:noFill/>
              <a:ln w="9525">
                <a:noFill/>
                <a:miter lim="800000"/>
                <a:headEnd/>
                <a:tailEnd/>
              </a:ln>
            </p:spPr>
            <p:txBody>
              <a:bodyPr wrap="none" lIns="0" tIns="0" rIns="0" bIns="0">
                <a:spAutoFit/>
              </a:bodyPr>
              <a:lstStyle/>
              <a:p>
                <a:r>
                  <a:rPr lang="en-US" sz="1000" b="1" smtClean="0">
                    <a:solidFill>
                      <a:srgbClr val="000000"/>
                    </a:solidFill>
                  </a:rPr>
                  <a:t> </a:t>
                </a:r>
                <a:endParaRPr lang="en-US" sz="1000"/>
              </a:p>
            </p:txBody>
          </p:sp>
          <p:sp>
            <p:nvSpPr>
              <p:cNvPr id="63" name="Rectangle 19"/>
              <p:cNvSpPr>
                <a:spLocks noChangeArrowheads="1"/>
              </p:cNvSpPr>
              <p:nvPr/>
            </p:nvSpPr>
            <p:spPr bwMode="auto">
              <a:xfrm>
                <a:off x="1584" y="1781"/>
                <a:ext cx="28" cy="155"/>
              </a:xfrm>
              <a:prstGeom prst="rect">
                <a:avLst/>
              </a:prstGeom>
              <a:noFill/>
              <a:ln w="9525">
                <a:noFill/>
                <a:miter lim="800000"/>
                <a:headEnd/>
                <a:tailEnd/>
              </a:ln>
            </p:spPr>
            <p:txBody>
              <a:bodyPr wrap="none" lIns="0" tIns="0" rIns="0" bIns="0">
                <a:spAutoFit/>
              </a:bodyPr>
              <a:lstStyle/>
              <a:p>
                <a:r>
                  <a:rPr lang="en-US" sz="1000" b="1" smtClean="0">
                    <a:solidFill>
                      <a:srgbClr val="000000"/>
                    </a:solidFill>
                  </a:rPr>
                  <a:t> </a:t>
                </a:r>
                <a:endParaRPr lang="en-US" sz="1000"/>
              </a:p>
            </p:txBody>
          </p:sp>
          <p:sp>
            <p:nvSpPr>
              <p:cNvPr id="64" name="Rectangle 20"/>
              <p:cNvSpPr>
                <a:spLocks noChangeArrowheads="1"/>
              </p:cNvSpPr>
              <p:nvPr/>
            </p:nvSpPr>
            <p:spPr bwMode="auto">
              <a:xfrm>
                <a:off x="848" y="2049"/>
                <a:ext cx="0" cy="155"/>
              </a:xfrm>
              <a:prstGeom prst="rect">
                <a:avLst/>
              </a:prstGeom>
              <a:noFill/>
              <a:ln w="9525">
                <a:noFill/>
                <a:miter lim="800000"/>
                <a:headEnd/>
                <a:tailEnd/>
              </a:ln>
            </p:spPr>
            <p:txBody>
              <a:bodyPr wrap="none" lIns="0" tIns="0" rIns="0" bIns="0">
                <a:spAutoFit/>
              </a:bodyPr>
              <a:lstStyle/>
              <a:p>
                <a:endParaRPr lang="en-US" sz="1000"/>
              </a:p>
            </p:txBody>
          </p:sp>
          <p:sp>
            <p:nvSpPr>
              <p:cNvPr id="65" name="Rectangle 21"/>
              <p:cNvSpPr>
                <a:spLocks noChangeArrowheads="1"/>
              </p:cNvSpPr>
              <p:nvPr/>
            </p:nvSpPr>
            <p:spPr bwMode="auto">
              <a:xfrm>
                <a:off x="1117" y="2049"/>
                <a:ext cx="28" cy="155"/>
              </a:xfrm>
              <a:prstGeom prst="rect">
                <a:avLst/>
              </a:prstGeom>
              <a:noFill/>
              <a:ln w="9525">
                <a:noFill/>
                <a:miter lim="800000"/>
                <a:headEnd/>
                <a:tailEnd/>
              </a:ln>
            </p:spPr>
            <p:txBody>
              <a:bodyPr wrap="none" lIns="0" tIns="0" rIns="0" bIns="0">
                <a:spAutoFit/>
              </a:bodyPr>
              <a:lstStyle/>
              <a:p>
                <a:r>
                  <a:rPr lang="en-US" sz="1000" smtClean="0">
                    <a:solidFill>
                      <a:srgbClr val="000000"/>
                    </a:solidFill>
                  </a:rPr>
                  <a:t> </a:t>
                </a:r>
                <a:endParaRPr lang="en-US" sz="1000"/>
              </a:p>
            </p:txBody>
          </p:sp>
          <p:sp>
            <p:nvSpPr>
              <p:cNvPr id="66" name="Rectangle 26"/>
              <p:cNvSpPr>
                <a:spLocks noChangeArrowheads="1"/>
              </p:cNvSpPr>
              <p:nvPr/>
            </p:nvSpPr>
            <p:spPr bwMode="auto">
              <a:xfrm>
                <a:off x="1251" y="2166"/>
                <a:ext cx="28" cy="155"/>
              </a:xfrm>
              <a:prstGeom prst="rect">
                <a:avLst/>
              </a:prstGeom>
              <a:noFill/>
              <a:ln w="9525">
                <a:noFill/>
                <a:miter lim="800000"/>
                <a:headEnd/>
                <a:tailEnd/>
              </a:ln>
            </p:spPr>
            <p:txBody>
              <a:bodyPr wrap="none" lIns="0" tIns="0" rIns="0" bIns="0">
                <a:spAutoFit/>
              </a:bodyPr>
              <a:lstStyle/>
              <a:p>
                <a:r>
                  <a:rPr lang="en-US" sz="1000" smtClean="0">
                    <a:solidFill>
                      <a:srgbClr val="000000"/>
                    </a:solidFill>
                  </a:rPr>
                  <a:t> </a:t>
                </a:r>
                <a:endParaRPr lang="en-US" sz="1000"/>
              </a:p>
            </p:txBody>
          </p:sp>
          <p:sp>
            <p:nvSpPr>
              <p:cNvPr id="67" name="Rectangle 29"/>
              <p:cNvSpPr>
                <a:spLocks noChangeArrowheads="1"/>
              </p:cNvSpPr>
              <p:nvPr/>
            </p:nvSpPr>
            <p:spPr bwMode="auto">
              <a:xfrm>
                <a:off x="1483" y="2285"/>
                <a:ext cx="28" cy="155"/>
              </a:xfrm>
              <a:prstGeom prst="rect">
                <a:avLst/>
              </a:prstGeom>
              <a:noFill/>
              <a:ln w="9525">
                <a:noFill/>
                <a:miter lim="800000"/>
                <a:headEnd/>
                <a:tailEnd/>
              </a:ln>
            </p:spPr>
            <p:txBody>
              <a:bodyPr wrap="none" lIns="0" tIns="0" rIns="0" bIns="0">
                <a:spAutoFit/>
              </a:bodyPr>
              <a:lstStyle/>
              <a:p>
                <a:r>
                  <a:rPr lang="en-US" sz="1000" smtClean="0">
                    <a:solidFill>
                      <a:srgbClr val="000000"/>
                    </a:solidFill>
                  </a:rPr>
                  <a:t> </a:t>
                </a:r>
                <a:endParaRPr lang="en-US" sz="1000"/>
              </a:p>
            </p:txBody>
          </p:sp>
          <p:sp>
            <p:nvSpPr>
              <p:cNvPr id="68" name="Rectangle 30"/>
              <p:cNvSpPr>
                <a:spLocks noChangeArrowheads="1"/>
              </p:cNvSpPr>
              <p:nvPr/>
            </p:nvSpPr>
            <p:spPr bwMode="auto">
              <a:xfrm>
                <a:off x="1240" y="2511"/>
                <a:ext cx="56" cy="155"/>
              </a:xfrm>
              <a:prstGeom prst="rect">
                <a:avLst/>
              </a:prstGeom>
              <a:noFill/>
              <a:ln w="9525">
                <a:noFill/>
                <a:miter lim="800000"/>
                <a:headEnd/>
                <a:tailEnd/>
              </a:ln>
            </p:spPr>
            <p:txBody>
              <a:bodyPr wrap="none" lIns="0" tIns="0" rIns="0" bIns="0">
                <a:spAutoFit/>
              </a:bodyPr>
              <a:lstStyle/>
              <a:p>
                <a:r>
                  <a:rPr lang="en-US" sz="1000" b="1" smtClean="0">
                    <a:solidFill>
                      <a:srgbClr val="000000"/>
                    </a:solidFill>
                  </a:rPr>
                  <a:t>  </a:t>
                </a:r>
                <a:endParaRPr lang="en-US" sz="1000"/>
              </a:p>
            </p:txBody>
          </p:sp>
          <p:sp>
            <p:nvSpPr>
              <p:cNvPr id="69" name="Rectangle 31"/>
              <p:cNvSpPr>
                <a:spLocks noChangeArrowheads="1"/>
              </p:cNvSpPr>
              <p:nvPr/>
            </p:nvSpPr>
            <p:spPr bwMode="auto">
              <a:xfrm>
                <a:off x="1292" y="2511"/>
                <a:ext cx="28" cy="155"/>
              </a:xfrm>
              <a:prstGeom prst="rect">
                <a:avLst/>
              </a:prstGeom>
              <a:noFill/>
              <a:ln w="9525">
                <a:noFill/>
                <a:miter lim="800000"/>
                <a:headEnd/>
                <a:tailEnd/>
              </a:ln>
            </p:spPr>
            <p:txBody>
              <a:bodyPr wrap="none" lIns="0" tIns="0" rIns="0" bIns="0">
                <a:spAutoFit/>
              </a:bodyPr>
              <a:lstStyle/>
              <a:p>
                <a:r>
                  <a:rPr lang="en-US" sz="1000" b="1" smtClean="0">
                    <a:solidFill>
                      <a:srgbClr val="000000"/>
                    </a:solidFill>
                  </a:rPr>
                  <a:t> </a:t>
                </a:r>
                <a:endParaRPr lang="en-US" sz="1000"/>
              </a:p>
            </p:txBody>
          </p:sp>
          <p:sp>
            <p:nvSpPr>
              <p:cNvPr id="70" name="Freeform 32"/>
              <p:cNvSpPr>
                <a:spLocks noEditPoints="1"/>
              </p:cNvSpPr>
              <p:nvPr/>
            </p:nvSpPr>
            <p:spPr bwMode="auto">
              <a:xfrm>
                <a:off x="1818" y="2054"/>
                <a:ext cx="335" cy="63"/>
              </a:xfrm>
              <a:custGeom>
                <a:avLst/>
                <a:gdLst>
                  <a:gd name="T0" fmla="*/ 0 w 335"/>
                  <a:gd name="T1" fmla="*/ 26 h 63"/>
                  <a:gd name="T2" fmla="*/ 42 w 335"/>
                  <a:gd name="T3" fmla="*/ 26 h 63"/>
                  <a:gd name="T4" fmla="*/ 42 w 335"/>
                  <a:gd name="T5" fmla="*/ 37 h 63"/>
                  <a:gd name="T6" fmla="*/ 0 w 335"/>
                  <a:gd name="T7" fmla="*/ 37 h 63"/>
                  <a:gd name="T8" fmla="*/ 0 w 335"/>
                  <a:gd name="T9" fmla="*/ 26 h 63"/>
                  <a:gd name="T10" fmla="*/ 74 w 335"/>
                  <a:gd name="T11" fmla="*/ 26 h 63"/>
                  <a:gd name="T12" fmla="*/ 116 w 335"/>
                  <a:gd name="T13" fmla="*/ 26 h 63"/>
                  <a:gd name="T14" fmla="*/ 116 w 335"/>
                  <a:gd name="T15" fmla="*/ 37 h 63"/>
                  <a:gd name="T16" fmla="*/ 74 w 335"/>
                  <a:gd name="T17" fmla="*/ 37 h 63"/>
                  <a:gd name="T18" fmla="*/ 74 w 335"/>
                  <a:gd name="T19" fmla="*/ 26 h 63"/>
                  <a:gd name="T20" fmla="*/ 147 w 335"/>
                  <a:gd name="T21" fmla="*/ 26 h 63"/>
                  <a:gd name="T22" fmla="*/ 190 w 335"/>
                  <a:gd name="T23" fmla="*/ 26 h 63"/>
                  <a:gd name="T24" fmla="*/ 190 w 335"/>
                  <a:gd name="T25" fmla="*/ 37 h 63"/>
                  <a:gd name="T26" fmla="*/ 147 w 335"/>
                  <a:gd name="T27" fmla="*/ 37 h 63"/>
                  <a:gd name="T28" fmla="*/ 147 w 335"/>
                  <a:gd name="T29" fmla="*/ 26 h 63"/>
                  <a:gd name="T30" fmla="*/ 221 w 335"/>
                  <a:gd name="T31" fmla="*/ 26 h 63"/>
                  <a:gd name="T32" fmla="*/ 263 w 335"/>
                  <a:gd name="T33" fmla="*/ 26 h 63"/>
                  <a:gd name="T34" fmla="*/ 263 w 335"/>
                  <a:gd name="T35" fmla="*/ 37 h 63"/>
                  <a:gd name="T36" fmla="*/ 221 w 335"/>
                  <a:gd name="T37" fmla="*/ 37 h 63"/>
                  <a:gd name="T38" fmla="*/ 221 w 335"/>
                  <a:gd name="T39" fmla="*/ 26 h 63"/>
                  <a:gd name="T40" fmla="*/ 272 w 335"/>
                  <a:gd name="T41" fmla="*/ 0 h 63"/>
                  <a:gd name="T42" fmla="*/ 335 w 335"/>
                  <a:gd name="T43" fmla="*/ 32 h 63"/>
                  <a:gd name="T44" fmla="*/ 272 w 335"/>
                  <a:gd name="T45" fmla="*/ 63 h 63"/>
                  <a:gd name="T46" fmla="*/ 272 w 335"/>
                  <a:gd name="T47" fmla="*/ 0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5"/>
                  <a:gd name="T73" fmla="*/ 0 h 63"/>
                  <a:gd name="T74" fmla="*/ 335 w 335"/>
                  <a:gd name="T75" fmla="*/ 63 h 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5" h="63">
                    <a:moveTo>
                      <a:pt x="0" y="26"/>
                    </a:moveTo>
                    <a:lnTo>
                      <a:pt x="42" y="26"/>
                    </a:lnTo>
                    <a:lnTo>
                      <a:pt x="42" y="37"/>
                    </a:lnTo>
                    <a:lnTo>
                      <a:pt x="0" y="37"/>
                    </a:lnTo>
                    <a:lnTo>
                      <a:pt x="0" y="26"/>
                    </a:lnTo>
                    <a:close/>
                    <a:moveTo>
                      <a:pt x="74" y="26"/>
                    </a:moveTo>
                    <a:lnTo>
                      <a:pt x="116" y="26"/>
                    </a:lnTo>
                    <a:lnTo>
                      <a:pt x="116" y="37"/>
                    </a:lnTo>
                    <a:lnTo>
                      <a:pt x="74" y="37"/>
                    </a:lnTo>
                    <a:lnTo>
                      <a:pt x="74" y="26"/>
                    </a:lnTo>
                    <a:close/>
                    <a:moveTo>
                      <a:pt x="147" y="26"/>
                    </a:moveTo>
                    <a:lnTo>
                      <a:pt x="190" y="26"/>
                    </a:lnTo>
                    <a:lnTo>
                      <a:pt x="190" y="37"/>
                    </a:lnTo>
                    <a:lnTo>
                      <a:pt x="147" y="37"/>
                    </a:lnTo>
                    <a:lnTo>
                      <a:pt x="147" y="26"/>
                    </a:lnTo>
                    <a:close/>
                    <a:moveTo>
                      <a:pt x="221" y="26"/>
                    </a:moveTo>
                    <a:lnTo>
                      <a:pt x="263" y="26"/>
                    </a:lnTo>
                    <a:lnTo>
                      <a:pt x="263" y="37"/>
                    </a:lnTo>
                    <a:lnTo>
                      <a:pt x="221" y="37"/>
                    </a:lnTo>
                    <a:lnTo>
                      <a:pt x="221" y="26"/>
                    </a:lnTo>
                    <a:close/>
                    <a:moveTo>
                      <a:pt x="272" y="0"/>
                    </a:moveTo>
                    <a:lnTo>
                      <a:pt x="335" y="32"/>
                    </a:lnTo>
                    <a:lnTo>
                      <a:pt x="272" y="63"/>
                    </a:lnTo>
                    <a:lnTo>
                      <a:pt x="272" y="0"/>
                    </a:lnTo>
                    <a:close/>
                  </a:path>
                </a:pathLst>
              </a:custGeom>
              <a:solidFill>
                <a:srgbClr val="C0504D"/>
              </a:solidFill>
              <a:ln w="1" cap="flat">
                <a:solidFill>
                  <a:srgbClr val="C0504D"/>
                </a:solidFill>
                <a:prstDash val="solid"/>
                <a:bevel/>
                <a:headEnd/>
                <a:tailEnd/>
              </a:ln>
            </p:spPr>
            <p:txBody>
              <a:bodyPr/>
              <a:lstStyle/>
              <a:p>
                <a:endParaRPr lang="en-US" sz="1000"/>
              </a:p>
            </p:txBody>
          </p:sp>
          <p:grpSp>
            <p:nvGrpSpPr>
              <p:cNvPr id="71" name="Group 35"/>
              <p:cNvGrpSpPr>
                <a:grpSpLocks/>
              </p:cNvGrpSpPr>
              <p:nvPr/>
            </p:nvGrpSpPr>
            <p:grpSpPr bwMode="auto">
              <a:xfrm>
                <a:off x="2697" y="1604"/>
                <a:ext cx="2104" cy="482"/>
                <a:chOff x="2697" y="1604"/>
                <a:chExt cx="2104" cy="482"/>
              </a:xfrm>
            </p:grpSpPr>
            <p:sp>
              <p:nvSpPr>
                <p:cNvPr id="91" name="Rectangle 33"/>
                <p:cNvSpPr>
                  <a:spLocks noChangeArrowheads="1"/>
                </p:cNvSpPr>
                <p:nvPr/>
              </p:nvSpPr>
              <p:spPr bwMode="auto">
                <a:xfrm>
                  <a:off x="2697" y="1604"/>
                  <a:ext cx="2111" cy="482"/>
                </a:xfrm>
                <a:prstGeom prst="rect">
                  <a:avLst/>
                </a:prstGeom>
                <a:ln/>
              </p:spPr>
              <p:style>
                <a:lnRef idx="1">
                  <a:schemeClr val="accent6"/>
                </a:lnRef>
                <a:fillRef idx="2">
                  <a:schemeClr val="accent6"/>
                </a:fillRef>
                <a:effectRef idx="1">
                  <a:schemeClr val="accent6"/>
                </a:effectRef>
                <a:fontRef idx="minor">
                  <a:schemeClr val="dk1"/>
                </a:fontRef>
              </p:style>
              <p:txBody>
                <a:bodyPr/>
                <a:lstStyle/>
                <a:p>
                  <a:pPr algn="ctr">
                    <a:defRPr/>
                  </a:pPr>
                  <a:r>
                    <a:rPr lang="en-US" sz="1000" b="1" dirty="0" smtClean="0"/>
                    <a:t>Climate:</a:t>
                  </a:r>
                </a:p>
                <a:p>
                  <a:pPr>
                    <a:defRPr/>
                  </a:pPr>
                  <a:r>
                    <a:rPr lang="en-US" sz="1000" dirty="0" smtClean="0"/>
                    <a:t>Evaporation, temperature, radiation..</a:t>
                  </a:r>
                  <a:endParaRPr lang="en-US" sz="1000" dirty="0"/>
                </a:p>
              </p:txBody>
            </p:sp>
            <p:sp>
              <p:nvSpPr>
                <p:cNvPr id="92" name="Rectangle 34"/>
                <p:cNvSpPr>
                  <a:spLocks noChangeArrowheads="1"/>
                </p:cNvSpPr>
                <p:nvPr/>
              </p:nvSpPr>
              <p:spPr bwMode="auto">
                <a:xfrm>
                  <a:off x="2697" y="1604"/>
                  <a:ext cx="2104" cy="482"/>
                </a:xfrm>
                <a:prstGeom prst="rect">
                  <a:avLst/>
                </a:prstGeom>
                <a:noFill/>
                <a:ln w="8" cap="rnd">
                  <a:solidFill>
                    <a:srgbClr val="000000"/>
                  </a:solidFill>
                  <a:miter lim="800000"/>
                  <a:headEnd/>
                  <a:tailEnd/>
                </a:ln>
              </p:spPr>
              <p:txBody>
                <a:bodyPr/>
                <a:lstStyle/>
                <a:p>
                  <a:endParaRPr lang="en-US" sz="1000"/>
                </a:p>
              </p:txBody>
            </p:sp>
          </p:grpSp>
          <p:sp>
            <p:nvSpPr>
              <p:cNvPr id="72" name="Rectangle 37"/>
              <p:cNvSpPr>
                <a:spLocks noChangeArrowheads="1"/>
              </p:cNvSpPr>
              <p:nvPr/>
            </p:nvSpPr>
            <p:spPr bwMode="auto">
              <a:xfrm>
                <a:off x="4035" y="1720"/>
                <a:ext cx="28" cy="155"/>
              </a:xfrm>
              <a:prstGeom prst="rect">
                <a:avLst/>
              </a:prstGeom>
              <a:noFill/>
              <a:ln w="9525">
                <a:noFill/>
                <a:miter lim="800000"/>
                <a:headEnd/>
                <a:tailEnd/>
              </a:ln>
            </p:spPr>
            <p:txBody>
              <a:bodyPr wrap="none" lIns="0" tIns="0" rIns="0" bIns="0">
                <a:spAutoFit/>
              </a:bodyPr>
              <a:lstStyle/>
              <a:p>
                <a:r>
                  <a:rPr lang="en-US" sz="1000" b="1" smtClean="0">
                    <a:solidFill>
                      <a:srgbClr val="000000"/>
                    </a:solidFill>
                  </a:rPr>
                  <a:t> </a:t>
                </a:r>
                <a:endParaRPr lang="en-US" sz="1000"/>
              </a:p>
            </p:txBody>
          </p:sp>
          <p:sp>
            <p:nvSpPr>
              <p:cNvPr id="73" name="Rectangle 39"/>
              <p:cNvSpPr>
                <a:spLocks noChangeArrowheads="1"/>
              </p:cNvSpPr>
              <p:nvPr/>
            </p:nvSpPr>
            <p:spPr bwMode="auto">
              <a:xfrm>
                <a:off x="3880" y="1847"/>
                <a:ext cx="28" cy="155"/>
              </a:xfrm>
              <a:prstGeom prst="rect">
                <a:avLst/>
              </a:prstGeom>
              <a:noFill/>
              <a:ln w="9525">
                <a:noFill/>
                <a:miter lim="800000"/>
                <a:headEnd/>
                <a:tailEnd/>
              </a:ln>
            </p:spPr>
            <p:txBody>
              <a:bodyPr wrap="none" lIns="0" tIns="0" rIns="0" bIns="0">
                <a:spAutoFit/>
              </a:bodyPr>
              <a:lstStyle/>
              <a:p>
                <a:r>
                  <a:rPr lang="en-US" sz="1000" smtClean="0">
                    <a:solidFill>
                      <a:srgbClr val="000000"/>
                    </a:solidFill>
                  </a:rPr>
                  <a:t> </a:t>
                </a:r>
                <a:endParaRPr lang="en-US" sz="1000"/>
              </a:p>
            </p:txBody>
          </p:sp>
          <p:sp>
            <p:nvSpPr>
              <p:cNvPr id="74" name="Rectangle 41"/>
              <p:cNvSpPr>
                <a:spLocks noChangeArrowheads="1"/>
              </p:cNvSpPr>
              <p:nvPr/>
            </p:nvSpPr>
            <p:spPr bwMode="auto">
              <a:xfrm>
                <a:off x="4231" y="1847"/>
                <a:ext cx="28" cy="155"/>
              </a:xfrm>
              <a:prstGeom prst="rect">
                <a:avLst/>
              </a:prstGeom>
              <a:noFill/>
              <a:ln w="9525">
                <a:noFill/>
                <a:miter lim="800000"/>
                <a:headEnd/>
                <a:tailEnd/>
              </a:ln>
            </p:spPr>
            <p:txBody>
              <a:bodyPr wrap="none" lIns="0" tIns="0" rIns="0" bIns="0">
                <a:spAutoFit/>
              </a:bodyPr>
              <a:lstStyle/>
              <a:p>
                <a:r>
                  <a:rPr lang="en-US" sz="1000" smtClean="0">
                    <a:solidFill>
                      <a:srgbClr val="000000"/>
                    </a:solidFill>
                  </a:rPr>
                  <a:t> </a:t>
                </a:r>
                <a:endParaRPr lang="en-US" sz="1000"/>
              </a:p>
            </p:txBody>
          </p:sp>
          <p:sp>
            <p:nvSpPr>
              <p:cNvPr id="75" name="Rectangle 44"/>
              <p:cNvSpPr>
                <a:spLocks noChangeArrowheads="1"/>
              </p:cNvSpPr>
              <p:nvPr/>
            </p:nvSpPr>
            <p:spPr bwMode="auto">
              <a:xfrm>
                <a:off x="4477" y="1847"/>
                <a:ext cx="28" cy="155"/>
              </a:xfrm>
              <a:prstGeom prst="rect">
                <a:avLst/>
              </a:prstGeom>
              <a:noFill/>
              <a:ln w="9525">
                <a:noFill/>
                <a:miter lim="800000"/>
                <a:headEnd/>
                <a:tailEnd/>
              </a:ln>
            </p:spPr>
            <p:txBody>
              <a:bodyPr wrap="none" lIns="0" tIns="0" rIns="0" bIns="0">
                <a:spAutoFit/>
              </a:bodyPr>
              <a:lstStyle/>
              <a:p>
                <a:r>
                  <a:rPr lang="en-US" sz="1000" smtClean="0">
                    <a:solidFill>
                      <a:srgbClr val="000000"/>
                    </a:solidFill>
                  </a:rPr>
                  <a:t> </a:t>
                </a:r>
                <a:endParaRPr lang="en-US" sz="1000"/>
              </a:p>
            </p:txBody>
          </p:sp>
          <p:sp>
            <p:nvSpPr>
              <p:cNvPr id="76" name="Rectangle 45"/>
              <p:cNvSpPr>
                <a:spLocks noChangeArrowheads="1"/>
              </p:cNvSpPr>
              <p:nvPr/>
            </p:nvSpPr>
            <p:spPr bwMode="auto">
              <a:xfrm>
                <a:off x="4176" y="2160"/>
                <a:ext cx="1314" cy="468"/>
              </a:xfrm>
              <a:prstGeom prst="rect">
                <a:avLst/>
              </a:prstGeom>
              <a:ln/>
            </p:spPr>
            <p:style>
              <a:lnRef idx="1">
                <a:schemeClr val="dk1"/>
              </a:lnRef>
              <a:fillRef idx="2">
                <a:schemeClr val="dk1"/>
              </a:fillRef>
              <a:effectRef idx="1">
                <a:schemeClr val="dk1"/>
              </a:effectRef>
              <a:fontRef idx="minor">
                <a:schemeClr val="dk1"/>
              </a:fontRef>
            </p:style>
            <p:txBody>
              <a:bodyPr/>
              <a:lstStyle/>
              <a:p>
                <a:pPr algn="ctr">
                  <a:defRPr/>
                </a:pPr>
                <a:r>
                  <a:rPr lang="en-US" sz="1000" b="1" dirty="0" smtClean="0"/>
                  <a:t>Soil: </a:t>
                </a:r>
              </a:p>
              <a:p>
                <a:pPr>
                  <a:defRPr/>
                </a:pPr>
                <a:r>
                  <a:rPr lang="en-US" sz="1000" dirty="0" smtClean="0"/>
                  <a:t>Water, mineral elements </a:t>
                </a:r>
                <a:endParaRPr lang="en-US" sz="1000" dirty="0"/>
              </a:p>
            </p:txBody>
          </p:sp>
          <p:sp>
            <p:nvSpPr>
              <p:cNvPr id="77" name="Rectangle 51"/>
              <p:cNvSpPr>
                <a:spLocks noChangeArrowheads="1"/>
              </p:cNvSpPr>
              <p:nvPr/>
            </p:nvSpPr>
            <p:spPr bwMode="auto">
              <a:xfrm>
                <a:off x="4892" y="2216"/>
                <a:ext cx="28" cy="155"/>
              </a:xfrm>
              <a:prstGeom prst="rect">
                <a:avLst/>
              </a:prstGeom>
              <a:noFill/>
              <a:ln w="9525">
                <a:noFill/>
                <a:miter lim="800000"/>
                <a:headEnd/>
                <a:tailEnd/>
              </a:ln>
            </p:spPr>
            <p:txBody>
              <a:bodyPr wrap="none" lIns="0" tIns="0" rIns="0" bIns="0">
                <a:spAutoFit/>
              </a:bodyPr>
              <a:lstStyle/>
              <a:p>
                <a:r>
                  <a:rPr lang="en-US" sz="1000" b="1" smtClean="0">
                    <a:solidFill>
                      <a:srgbClr val="000000"/>
                    </a:solidFill>
                  </a:rPr>
                  <a:t> </a:t>
                </a:r>
                <a:endParaRPr lang="en-US" sz="1000"/>
              </a:p>
            </p:txBody>
          </p:sp>
          <p:sp>
            <p:nvSpPr>
              <p:cNvPr id="78" name="Rectangle 55"/>
              <p:cNvSpPr>
                <a:spLocks noChangeArrowheads="1"/>
              </p:cNvSpPr>
              <p:nvPr/>
            </p:nvSpPr>
            <p:spPr bwMode="auto">
              <a:xfrm>
                <a:off x="4763" y="2462"/>
                <a:ext cx="28" cy="155"/>
              </a:xfrm>
              <a:prstGeom prst="rect">
                <a:avLst/>
              </a:prstGeom>
              <a:noFill/>
              <a:ln w="9525">
                <a:noFill/>
                <a:miter lim="800000"/>
                <a:headEnd/>
                <a:tailEnd/>
              </a:ln>
            </p:spPr>
            <p:txBody>
              <a:bodyPr wrap="none" lIns="0" tIns="0" rIns="0" bIns="0">
                <a:spAutoFit/>
              </a:bodyPr>
              <a:lstStyle/>
              <a:p>
                <a:r>
                  <a:rPr lang="en-US" sz="1000" b="1" smtClean="0">
                    <a:solidFill>
                      <a:srgbClr val="000000"/>
                    </a:solidFill>
                  </a:rPr>
                  <a:t> </a:t>
                </a:r>
                <a:endParaRPr lang="en-US" sz="1000"/>
              </a:p>
            </p:txBody>
          </p:sp>
          <p:sp>
            <p:nvSpPr>
              <p:cNvPr id="79" name="Rectangle 60"/>
              <p:cNvSpPr>
                <a:spLocks noChangeArrowheads="1"/>
              </p:cNvSpPr>
              <p:nvPr/>
            </p:nvSpPr>
            <p:spPr bwMode="auto">
              <a:xfrm>
                <a:off x="2861" y="2210"/>
                <a:ext cx="28" cy="155"/>
              </a:xfrm>
              <a:prstGeom prst="rect">
                <a:avLst/>
              </a:prstGeom>
              <a:noFill/>
              <a:ln w="9525">
                <a:noFill/>
                <a:miter lim="800000"/>
                <a:headEnd/>
                <a:tailEnd/>
              </a:ln>
            </p:spPr>
            <p:txBody>
              <a:bodyPr wrap="none" lIns="0" tIns="0" rIns="0" bIns="0">
                <a:spAutoFit/>
              </a:bodyPr>
              <a:lstStyle/>
              <a:p>
                <a:r>
                  <a:rPr lang="en-US" sz="1000" b="1" smtClean="0">
                    <a:solidFill>
                      <a:srgbClr val="000000"/>
                    </a:solidFill>
                  </a:rPr>
                  <a:t> </a:t>
                </a:r>
                <a:endParaRPr lang="en-US" sz="1000"/>
              </a:p>
            </p:txBody>
          </p:sp>
          <p:sp>
            <p:nvSpPr>
              <p:cNvPr id="80" name="Rectangle 64"/>
              <p:cNvSpPr>
                <a:spLocks noChangeArrowheads="1"/>
              </p:cNvSpPr>
              <p:nvPr/>
            </p:nvSpPr>
            <p:spPr bwMode="auto">
              <a:xfrm>
                <a:off x="2933" y="2455"/>
                <a:ext cx="28" cy="155"/>
              </a:xfrm>
              <a:prstGeom prst="rect">
                <a:avLst/>
              </a:prstGeom>
              <a:noFill/>
              <a:ln w="9525">
                <a:noFill/>
                <a:miter lim="800000"/>
                <a:headEnd/>
                <a:tailEnd/>
              </a:ln>
            </p:spPr>
            <p:txBody>
              <a:bodyPr wrap="none" lIns="0" tIns="0" rIns="0" bIns="0">
                <a:spAutoFit/>
              </a:bodyPr>
              <a:lstStyle/>
              <a:p>
                <a:r>
                  <a:rPr lang="en-US" sz="1000" smtClean="0">
                    <a:solidFill>
                      <a:srgbClr val="000000"/>
                    </a:solidFill>
                  </a:rPr>
                  <a:t> </a:t>
                </a:r>
                <a:endParaRPr lang="en-US" sz="1000"/>
              </a:p>
            </p:txBody>
          </p:sp>
          <p:sp>
            <p:nvSpPr>
              <p:cNvPr id="81" name="Rectangle 66"/>
              <p:cNvSpPr>
                <a:spLocks noChangeArrowheads="1"/>
              </p:cNvSpPr>
              <p:nvPr/>
            </p:nvSpPr>
            <p:spPr bwMode="auto">
              <a:xfrm>
                <a:off x="2706" y="2826"/>
                <a:ext cx="28" cy="155"/>
              </a:xfrm>
              <a:prstGeom prst="rect">
                <a:avLst/>
              </a:prstGeom>
              <a:noFill/>
              <a:ln w="9525">
                <a:noFill/>
                <a:miter lim="800000"/>
                <a:headEnd/>
                <a:tailEnd/>
              </a:ln>
            </p:spPr>
            <p:txBody>
              <a:bodyPr wrap="none" lIns="0" tIns="0" rIns="0" bIns="0">
                <a:spAutoFit/>
              </a:bodyPr>
              <a:lstStyle/>
              <a:p>
                <a:r>
                  <a:rPr lang="en-US" sz="1000" b="1" smtClean="0">
                    <a:solidFill>
                      <a:srgbClr val="000000"/>
                    </a:solidFill>
                  </a:rPr>
                  <a:t> </a:t>
                </a:r>
                <a:endParaRPr lang="en-US" sz="1000"/>
              </a:p>
            </p:txBody>
          </p:sp>
          <p:sp>
            <p:nvSpPr>
              <p:cNvPr id="82" name="Rectangle 70"/>
              <p:cNvSpPr>
                <a:spLocks noChangeArrowheads="1"/>
              </p:cNvSpPr>
              <p:nvPr/>
            </p:nvSpPr>
            <p:spPr bwMode="auto">
              <a:xfrm>
                <a:off x="5145" y="1387"/>
                <a:ext cx="28" cy="155"/>
              </a:xfrm>
              <a:prstGeom prst="rect">
                <a:avLst/>
              </a:prstGeom>
              <a:noFill/>
              <a:ln w="9525">
                <a:noFill/>
                <a:miter lim="800000"/>
                <a:headEnd/>
                <a:tailEnd/>
              </a:ln>
            </p:spPr>
            <p:txBody>
              <a:bodyPr wrap="none" lIns="0" tIns="0" rIns="0" bIns="0">
                <a:spAutoFit/>
              </a:bodyPr>
              <a:lstStyle/>
              <a:p>
                <a:r>
                  <a:rPr lang="en-US" sz="1000" b="1" smtClean="0">
                    <a:solidFill>
                      <a:srgbClr val="000000"/>
                    </a:solidFill>
                  </a:rPr>
                  <a:t> </a:t>
                </a:r>
                <a:endParaRPr lang="en-US" sz="1000"/>
              </a:p>
            </p:txBody>
          </p:sp>
          <p:sp>
            <p:nvSpPr>
              <p:cNvPr id="83" name="Rectangle 75"/>
              <p:cNvSpPr>
                <a:spLocks noChangeArrowheads="1"/>
              </p:cNvSpPr>
              <p:nvPr/>
            </p:nvSpPr>
            <p:spPr bwMode="auto">
              <a:xfrm>
                <a:off x="4066" y="2683"/>
                <a:ext cx="28" cy="155"/>
              </a:xfrm>
              <a:prstGeom prst="rect">
                <a:avLst/>
              </a:prstGeom>
              <a:noFill/>
              <a:ln w="9525">
                <a:noFill/>
                <a:miter lim="800000"/>
                <a:headEnd/>
                <a:tailEnd/>
              </a:ln>
            </p:spPr>
            <p:txBody>
              <a:bodyPr wrap="none" lIns="0" tIns="0" rIns="0" bIns="0">
                <a:spAutoFit/>
              </a:bodyPr>
              <a:lstStyle/>
              <a:p>
                <a:r>
                  <a:rPr lang="en-US" sz="1000" b="1" smtClean="0">
                    <a:solidFill>
                      <a:srgbClr val="000000"/>
                    </a:solidFill>
                  </a:rPr>
                  <a:t> </a:t>
                </a:r>
                <a:endParaRPr lang="en-US" sz="1000"/>
              </a:p>
            </p:txBody>
          </p:sp>
          <p:sp>
            <p:nvSpPr>
              <p:cNvPr id="84" name="Rectangle 78"/>
              <p:cNvSpPr>
                <a:spLocks noChangeArrowheads="1"/>
              </p:cNvSpPr>
              <p:nvPr/>
            </p:nvSpPr>
            <p:spPr bwMode="auto">
              <a:xfrm>
                <a:off x="4277" y="2811"/>
                <a:ext cx="84" cy="155"/>
              </a:xfrm>
              <a:prstGeom prst="rect">
                <a:avLst/>
              </a:prstGeom>
              <a:noFill/>
              <a:ln w="9525">
                <a:noFill/>
                <a:miter lim="800000"/>
                <a:headEnd/>
                <a:tailEnd/>
              </a:ln>
            </p:spPr>
            <p:txBody>
              <a:bodyPr wrap="none" lIns="0" tIns="0" rIns="0" bIns="0">
                <a:spAutoFit/>
              </a:bodyPr>
              <a:lstStyle/>
              <a:p>
                <a:r>
                  <a:rPr lang="en-US" sz="1000" smtClean="0">
                    <a:solidFill>
                      <a:srgbClr val="000000"/>
                    </a:solidFill>
                  </a:rPr>
                  <a:t>   </a:t>
                </a:r>
                <a:endParaRPr lang="en-US" sz="1000"/>
              </a:p>
            </p:txBody>
          </p:sp>
          <p:sp>
            <p:nvSpPr>
              <p:cNvPr id="85" name="Rectangle 79"/>
              <p:cNvSpPr>
                <a:spLocks noChangeArrowheads="1"/>
              </p:cNvSpPr>
              <p:nvPr/>
            </p:nvSpPr>
            <p:spPr bwMode="auto">
              <a:xfrm>
                <a:off x="4334" y="2811"/>
                <a:ext cx="28" cy="155"/>
              </a:xfrm>
              <a:prstGeom prst="rect">
                <a:avLst/>
              </a:prstGeom>
              <a:noFill/>
              <a:ln w="9525">
                <a:noFill/>
                <a:miter lim="800000"/>
                <a:headEnd/>
                <a:tailEnd/>
              </a:ln>
            </p:spPr>
            <p:txBody>
              <a:bodyPr wrap="none" lIns="0" tIns="0" rIns="0" bIns="0">
                <a:spAutoFit/>
              </a:bodyPr>
              <a:lstStyle/>
              <a:p>
                <a:r>
                  <a:rPr lang="en-US" sz="1000" smtClean="0">
                    <a:solidFill>
                      <a:srgbClr val="000000"/>
                    </a:solidFill>
                  </a:rPr>
                  <a:t> </a:t>
                </a:r>
                <a:endParaRPr lang="en-US" sz="1000"/>
              </a:p>
            </p:txBody>
          </p:sp>
          <p:sp>
            <p:nvSpPr>
              <p:cNvPr id="86" name="Freeform 80"/>
              <p:cNvSpPr>
                <a:spLocks noEditPoints="1"/>
              </p:cNvSpPr>
              <p:nvPr/>
            </p:nvSpPr>
            <p:spPr bwMode="auto">
              <a:xfrm>
                <a:off x="1818" y="2347"/>
                <a:ext cx="335" cy="63"/>
              </a:xfrm>
              <a:custGeom>
                <a:avLst/>
                <a:gdLst>
                  <a:gd name="T0" fmla="*/ 0 w 335"/>
                  <a:gd name="T1" fmla="*/ 26 h 63"/>
                  <a:gd name="T2" fmla="*/ 42 w 335"/>
                  <a:gd name="T3" fmla="*/ 26 h 63"/>
                  <a:gd name="T4" fmla="*/ 42 w 335"/>
                  <a:gd name="T5" fmla="*/ 37 h 63"/>
                  <a:gd name="T6" fmla="*/ 0 w 335"/>
                  <a:gd name="T7" fmla="*/ 37 h 63"/>
                  <a:gd name="T8" fmla="*/ 0 w 335"/>
                  <a:gd name="T9" fmla="*/ 26 h 63"/>
                  <a:gd name="T10" fmla="*/ 74 w 335"/>
                  <a:gd name="T11" fmla="*/ 26 h 63"/>
                  <a:gd name="T12" fmla="*/ 116 w 335"/>
                  <a:gd name="T13" fmla="*/ 26 h 63"/>
                  <a:gd name="T14" fmla="*/ 116 w 335"/>
                  <a:gd name="T15" fmla="*/ 37 h 63"/>
                  <a:gd name="T16" fmla="*/ 74 w 335"/>
                  <a:gd name="T17" fmla="*/ 37 h 63"/>
                  <a:gd name="T18" fmla="*/ 74 w 335"/>
                  <a:gd name="T19" fmla="*/ 26 h 63"/>
                  <a:gd name="T20" fmla="*/ 147 w 335"/>
                  <a:gd name="T21" fmla="*/ 26 h 63"/>
                  <a:gd name="T22" fmla="*/ 190 w 335"/>
                  <a:gd name="T23" fmla="*/ 26 h 63"/>
                  <a:gd name="T24" fmla="*/ 190 w 335"/>
                  <a:gd name="T25" fmla="*/ 37 h 63"/>
                  <a:gd name="T26" fmla="*/ 147 w 335"/>
                  <a:gd name="T27" fmla="*/ 37 h 63"/>
                  <a:gd name="T28" fmla="*/ 147 w 335"/>
                  <a:gd name="T29" fmla="*/ 26 h 63"/>
                  <a:gd name="T30" fmla="*/ 221 w 335"/>
                  <a:gd name="T31" fmla="*/ 26 h 63"/>
                  <a:gd name="T32" fmla="*/ 263 w 335"/>
                  <a:gd name="T33" fmla="*/ 26 h 63"/>
                  <a:gd name="T34" fmla="*/ 263 w 335"/>
                  <a:gd name="T35" fmla="*/ 37 h 63"/>
                  <a:gd name="T36" fmla="*/ 221 w 335"/>
                  <a:gd name="T37" fmla="*/ 37 h 63"/>
                  <a:gd name="T38" fmla="*/ 221 w 335"/>
                  <a:gd name="T39" fmla="*/ 26 h 63"/>
                  <a:gd name="T40" fmla="*/ 272 w 335"/>
                  <a:gd name="T41" fmla="*/ 0 h 63"/>
                  <a:gd name="T42" fmla="*/ 335 w 335"/>
                  <a:gd name="T43" fmla="*/ 31 h 63"/>
                  <a:gd name="T44" fmla="*/ 272 w 335"/>
                  <a:gd name="T45" fmla="*/ 63 h 63"/>
                  <a:gd name="T46" fmla="*/ 272 w 335"/>
                  <a:gd name="T47" fmla="*/ 0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5"/>
                  <a:gd name="T73" fmla="*/ 0 h 63"/>
                  <a:gd name="T74" fmla="*/ 335 w 335"/>
                  <a:gd name="T75" fmla="*/ 63 h 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5" h="63">
                    <a:moveTo>
                      <a:pt x="0" y="26"/>
                    </a:moveTo>
                    <a:lnTo>
                      <a:pt x="42" y="26"/>
                    </a:lnTo>
                    <a:lnTo>
                      <a:pt x="42" y="37"/>
                    </a:lnTo>
                    <a:lnTo>
                      <a:pt x="0" y="37"/>
                    </a:lnTo>
                    <a:lnTo>
                      <a:pt x="0" y="26"/>
                    </a:lnTo>
                    <a:close/>
                    <a:moveTo>
                      <a:pt x="74" y="26"/>
                    </a:moveTo>
                    <a:lnTo>
                      <a:pt x="116" y="26"/>
                    </a:lnTo>
                    <a:lnTo>
                      <a:pt x="116" y="37"/>
                    </a:lnTo>
                    <a:lnTo>
                      <a:pt x="74" y="37"/>
                    </a:lnTo>
                    <a:lnTo>
                      <a:pt x="74" y="26"/>
                    </a:lnTo>
                    <a:close/>
                    <a:moveTo>
                      <a:pt x="147" y="26"/>
                    </a:moveTo>
                    <a:lnTo>
                      <a:pt x="190" y="26"/>
                    </a:lnTo>
                    <a:lnTo>
                      <a:pt x="190" y="37"/>
                    </a:lnTo>
                    <a:lnTo>
                      <a:pt x="147" y="37"/>
                    </a:lnTo>
                    <a:lnTo>
                      <a:pt x="147" y="26"/>
                    </a:lnTo>
                    <a:close/>
                    <a:moveTo>
                      <a:pt x="221" y="26"/>
                    </a:moveTo>
                    <a:lnTo>
                      <a:pt x="263" y="26"/>
                    </a:lnTo>
                    <a:lnTo>
                      <a:pt x="263" y="37"/>
                    </a:lnTo>
                    <a:lnTo>
                      <a:pt x="221" y="37"/>
                    </a:lnTo>
                    <a:lnTo>
                      <a:pt x="221" y="26"/>
                    </a:lnTo>
                    <a:close/>
                    <a:moveTo>
                      <a:pt x="272" y="0"/>
                    </a:moveTo>
                    <a:lnTo>
                      <a:pt x="335" y="31"/>
                    </a:lnTo>
                    <a:lnTo>
                      <a:pt x="272" y="63"/>
                    </a:lnTo>
                    <a:lnTo>
                      <a:pt x="272" y="0"/>
                    </a:lnTo>
                    <a:close/>
                  </a:path>
                </a:pathLst>
              </a:custGeom>
              <a:solidFill>
                <a:srgbClr val="C0504D"/>
              </a:solidFill>
              <a:ln w="1" cap="flat">
                <a:solidFill>
                  <a:srgbClr val="C0504D"/>
                </a:solidFill>
                <a:prstDash val="solid"/>
                <a:bevel/>
                <a:headEnd/>
                <a:tailEnd/>
              </a:ln>
            </p:spPr>
            <p:txBody>
              <a:bodyPr/>
              <a:lstStyle/>
              <a:p>
                <a:endParaRPr lang="en-US" sz="1000"/>
              </a:p>
            </p:txBody>
          </p:sp>
          <p:sp>
            <p:nvSpPr>
              <p:cNvPr id="87" name="Freeform 81"/>
              <p:cNvSpPr>
                <a:spLocks noEditPoints="1"/>
              </p:cNvSpPr>
              <p:nvPr/>
            </p:nvSpPr>
            <p:spPr bwMode="auto">
              <a:xfrm>
                <a:off x="1818" y="2574"/>
                <a:ext cx="335" cy="63"/>
              </a:xfrm>
              <a:custGeom>
                <a:avLst/>
                <a:gdLst>
                  <a:gd name="T0" fmla="*/ 0 w 335"/>
                  <a:gd name="T1" fmla="*/ 26 h 63"/>
                  <a:gd name="T2" fmla="*/ 42 w 335"/>
                  <a:gd name="T3" fmla="*/ 26 h 63"/>
                  <a:gd name="T4" fmla="*/ 42 w 335"/>
                  <a:gd name="T5" fmla="*/ 37 h 63"/>
                  <a:gd name="T6" fmla="*/ 0 w 335"/>
                  <a:gd name="T7" fmla="*/ 37 h 63"/>
                  <a:gd name="T8" fmla="*/ 0 w 335"/>
                  <a:gd name="T9" fmla="*/ 26 h 63"/>
                  <a:gd name="T10" fmla="*/ 74 w 335"/>
                  <a:gd name="T11" fmla="*/ 26 h 63"/>
                  <a:gd name="T12" fmla="*/ 116 w 335"/>
                  <a:gd name="T13" fmla="*/ 26 h 63"/>
                  <a:gd name="T14" fmla="*/ 116 w 335"/>
                  <a:gd name="T15" fmla="*/ 37 h 63"/>
                  <a:gd name="T16" fmla="*/ 74 w 335"/>
                  <a:gd name="T17" fmla="*/ 37 h 63"/>
                  <a:gd name="T18" fmla="*/ 74 w 335"/>
                  <a:gd name="T19" fmla="*/ 26 h 63"/>
                  <a:gd name="T20" fmla="*/ 147 w 335"/>
                  <a:gd name="T21" fmla="*/ 26 h 63"/>
                  <a:gd name="T22" fmla="*/ 190 w 335"/>
                  <a:gd name="T23" fmla="*/ 26 h 63"/>
                  <a:gd name="T24" fmla="*/ 190 w 335"/>
                  <a:gd name="T25" fmla="*/ 37 h 63"/>
                  <a:gd name="T26" fmla="*/ 147 w 335"/>
                  <a:gd name="T27" fmla="*/ 37 h 63"/>
                  <a:gd name="T28" fmla="*/ 147 w 335"/>
                  <a:gd name="T29" fmla="*/ 26 h 63"/>
                  <a:gd name="T30" fmla="*/ 221 w 335"/>
                  <a:gd name="T31" fmla="*/ 26 h 63"/>
                  <a:gd name="T32" fmla="*/ 263 w 335"/>
                  <a:gd name="T33" fmla="*/ 26 h 63"/>
                  <a:gd name="T34" fmla="*/ 263 w 335"/>
                  <a:gd name="T35" fmla="*/ 37 h 63"/>
                  <a:gd name="T36" fmla="*/ 221 w 335"/>
                  <a:gd name="T37" fmla="*/ 37 h 63"/>
                  <a:gd name="T38" fmla="*/ 221 w 335"/>
                  <a:gd name="T39" fmla="*/ 26 h 63"/>
                  <a:gd name="T40" fmla="*/ 272 w 335"/>
                  <a:gd name="T41" fmla="*/ 0 h 63"/>
                  <a:gd name="T42" fmla="*/ 335 w 335"/>
                  <a:gd name="T43" fmla="*/ 31 h 63"/>
                  <a:gd name="T44" fmla="*/ 272 w 335"/>
                  <a:gd name="T45" fmla="*/ 63 h 63"/>
                  <a:gd name="T46" fmla="*/ 272 w 335"/>
                  <a:gd name="T47" fmla="*/ 0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5"/>
                  <a:gd name="T73" fmla="*/ 0 h 63"/>
                  <a:gd name="T74" fmla="*/ 335 w 335"/>
                  <a:gd name="T75" fmla="*/ 63 h 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5" h="63">
                    <a:moveTo>
                      <a:pt x="0" y="26"/>
                    </a:moveTo>
                    <a:lnTo>
                      <a:pt x="42" y="26"/>
                    </a:lnTo>
                    <a:lnTo>
                      <a:pt x="42" y="37"/>
                    </a:lnTo>
                    <a:lnTo>
                      <a:pt x="0" y="37"/>
                    </a:lnTo>
                    <a:lnTo>
                      <a:pt x="0" y="26"/>
                    </a:lnTo>
                    <a:close/>
                    <a:moveTo>
                      <a:pt x="74" y="26"/>
                    </a:moveTo>
                    <a:lnTo>
                      <a:pt x="116" y="26"/>
                    </a:lnTo>
                    <a:lnTo>
                      <a:pt x="116" y="37"/>
                    </a:lnTo>
                    <a:lnTo>
                      <a:pt x="74" y="37"/>
                    </a:lnTo>
                    <a:lnTo>
                      <a:pt x="74" y="26"/>
                    </a:lnTo>
                    <a:close/>
                    <a:moveTo>
                      <a:pt x="147" y="26"/>
                    </a:moveTo>
                    <a:lnTo>
                      <a:pt x="190" y="26"/>
                    </a:lnTo>
                    <a:lnTo>
                      <a:pt x="190" y="37"/>
                    </a:lnTo>
                    <a:lnTo>
                      <a:pt x="147" y="37"/>
                    </a:lnTo>
                    <a:lnTo>
                      <a:pt x="147" y="26"/>
                    </a:lnTo>
                    <a:close/>
                    <a:moveTo>
                      <a:pt x="221" y="26"/>
                    </a:moveTo>
                    <a:lnTo>
                      <a:pt x="263" y="26"/>
                    </a:lnTo>
                    <a:lnTo>
                      <a:pt x="263" y="37"/>
                    </a:lnTo>
                    <a:lnTo>
                      <a:pt x="221" y="37"/>
                    </a:lnTo>
                    <a:lnTo>
                      <a:pt x="221" y="26"/>
                    </a:lnTo>
                    <a:close/>
                    <a:moveTo>
                      <a:pt x="272" y="0"/>
                    </a:moveTo>
                    <a:lnTo>
                      <a:pt x="335" y="31"/>
                    </a:lnTo>
                    <a:lnTo>
                      <a:pt x="272" y="63"/>
                    </a:lnTo>
                    <a:lnTo>
                      <a:pt x="272" y="0"/>
                    </a:lnTo>
                    <a:close/>
                  </a:path>
                </a:pathLst>
              </a:custGeom>
              <a:solidFill>
                <a:srgbClr val="C0504D"/>
              </a:solidFill>
              <a:ln w="1" cap="flat">
                <a:solidFill>
                  <a:srgbClr val="C0504D"/>
                </a:solidFill>
                <a:prstDash val="solid"/>
                <a:bevel/>
                <a:headEnd/>
                <a:tailEnd/>
              </a:ln>
            </p:spPr>
            <p:txBody>
              <a:bodyPr/>
              <a:lstStyle/>
              <a:p>
                <a:endParaRPr lang="en-US" sz="1000"/>
              </a:p>
            </p:txBody>
          </p:sp>
          <p:sp>
            <p:nvSpPr>
              <p:cNvPr id="88" name="Freeform 82"/>
              <p:cNvSpPr>
                <a:spLocks noEditPoints="1"/>
              </p:cNvSpPr>
              <p:nvPr/>
            </p:nvSpPr>
            <p:spPr bwMode="auto">
              <a:xfrm>
                <a:off x="1818" y="2194"/>
                <a:ext cx="335" cy="63"/>
              </a:xfrm>
              <a:custGeom>
                <a:avLst/>
                <a:gdLst>
                  <a:gd name="T0" fmla="*/ 335 w 335"/>
                  <a:gd name="T1" fmla="*/ 37 h 63"/>
                  <a:gd name="T2" fmla="*/ 293 w 335"/>
                  <a:gd name="T3" fmla="*/ 37 h 63"/>
                  <a:gd name="T4" fmla="*/ 293 w 335"/>
                  <a:gd name="T5" fmla="*/ 26 h 63"/>
                  <a:gd name="T6" fmla="*/ 335 w 335"/>
                  <a:gd name="T7" fmla="*/ 26 h 63"/>
                  <a:gd name="T8" fmla="*/ 335 w 335"/>
                  <a:gd name="T9" fmla="*/ 37 h 63"/>
                  <a:gd name="T10" fmla="*/ 261 w 335"/>
                  <a:gd name="T11" fmla="*/ 37 h 63"/>
                  <a:gd name="T12" fmla="*/ 219 w 335"/>
                  <a:gd name="T13" fmla="*/ 37 h 63"/>
                  <a:gd name="T14" fmla="*/ 219 w 335"/>
                  <a:gd name="T15" fmla="*/ 26 h 63"/>
                  <a:gd name="T16" fmla="*/ 261 w 335"/>
                  <a:gd name="T17" fmla="*/ 26 h 63"/>
                  <a:gd name="T18" fmla="*/ 261 w 335"/>
                  <a:gd name="T19" fmla="*/ 37 h 63"/>
                  <a:gd name="T20" fmla="*/ 187 w 335"/>
                  <a:gd name="T21" fmla="*/ 37 h 63"/>
                  <a:gd name="T22" fmla="*/ 145 w 335"/>
                  <a:gd name="T23" fmla="*/ 37 h 63"/>
                  <a:gd name="T24" fmla="*/ 145 w 335"/>
                  <a:gd name="T25" fmla="*/ 26 h 63"/>
                  <a:gd name="T26" fmla="*/ 187 w 335"/>
                  <a:gd name="T27" fmla="*/ 26 h 63"/>
                  <a:gd name="T28" fmla="*/ 187 w 335"/>
                  <a:gd name="T29" fmla="*/ 37 h 63"/>
                  <a:gd name="T30" fmla="*/ 114 w 335"/>
                  <a:gd name="T31" fmla="*/ 37 h 63"/>
                  <a:gd name="T32" fmla="*/ 72 w 335"/>
                  <a:gd name="T33" fmla="*/ 37 h 63"/>
                  <a:gd name="T34" fmla="*/ 72 w 335"/>
                  <a:gd name="T35" fmla="*/ 26 h 63"/>
                  <a:gd name="T36" fmla="*/ 114 w 335"/>
                  <a:gd name="T37" fmla="*/ 26 h 63"/>
                  <a:gd name="T38" fmla="*/ 114 w 335"/>
                  <a:gd name="T39" fmla="*/ 37 h 63"/>
                  <a:gd name="T40" fmla="*/ 63 w 335"/>
                  <a:gd name="T41" fmla="*/ 63 h 63"/>
                  <a:gd name="T42" fmla="*/ 0 w 335"/>
                  <a:gd name="T43" fmla="*/ 32 h 63"/>
                  <a:gd name="T44" fmla="*/ 63 w 335"/>
                  <a:gd name="T45" fmla="*/ 0 h 63"/>
                  <a:gd name="T46" fmla="*/ 63 w 335"/>
                  <a:gd name="T47" fmla="*/ 63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5"/>
                  <a:gd name="T73" fmla="*/ 0 h 63"/>
                  <a:gd name="T74" fmla="*/ 335 w 335"/>
                  <a:gd name="T75" fmla="*/ 63 h 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5" h="63">
                    <a:moveTo>
                      <a:pt x="335" y="37"/>
                    </a:moveTo>
                    <a:lnTo>
                      <a:pt x="293" y="37"/>
                    </a:lnTo>
                    <a:lnTo>
                      <a:pt x="293" y="26"/>
                    </a:lnTo>
                    <a:lnTo>
                      <a:pt x="335" y="26"/>
                    </a:lnTo>
                    <a:lnTo>
                      <a:pt x="335" y="37"/>
                    </a:lnTo>
                    <a:close/>
                    <a:moveTo>
                      <a:pt x="261" y="37"/>
                    </a:moveTo>
                    <a:lnTo>
                      <a:pt x="219" y="37"/>
                    </a:lnTo>
                    <a:lnTo>
                      <a:pt x="219" y="26"/>
                    </a:lnTo>
                    <a:lnTo>
                      <a:pt x="261" y="26"/>
                    </a:lnTo>
                    <a:lnTo>
                      <a:pt x="261" y="37"/>
                    </a:lnTo>
                    <a:close/>
                    <a:moveTo>
                      <a:pt x="187" y="37"/>
                    </a:moveTo>
                    <a:lnTo>
                      <a:pt x="145" y="37"/>
                    </a:lnTo>
                    <a:lnTo>
                      <a:pt x="145" y="26"/>
                    </a:lnTo>
                    <a:lnTo>
                      <a:pt x="187" y="26"/>
                    </a:lnTo>
                    <a:lnTo>
                      <a:pt x="187" y="37"/>
                    </a:lnTo>
                    <a:close/>
                    <a:moveTo>
                      <a:pt x="114" y="37"/>
                    </a:moveTo>
                    <a:lnTo>
                      <a:pt x="72" y="37"/>
                    </a:lnTo>
                    <a:lnTo>
                      <a:pt x="72" y="26"/>
                    </a:lnTo>
                    <a:lnTo>
                      <a:pt x="114" y="26"/>
                    </a:lnTo>
                    <a:lnTo>
                      <a:pt x="114" y="37"/>
                    </a:lnTo>
                    <a:close/>
                    <a:moveTo>
                      <a:pt x="63" y="63"/>
                    </a:moveTo>
                    <a:lnTo>
                      <a:pt x="0" y="32"/>
                    </a:lnTo>
                    <a:lnTo>
                      <a:pt x="63" y="0"/>
                    </a:lnTo>
                    <a:lnTo>
                      <a:pt x="63" y="63"/>
                    </a:lnTo>
                    <a:close/>
                  </a:path>
                </a:pathLst>
              </a:custGeom>
              <a:solidFill>
                <a:srgbClr val="9BBB59"/>
              </a:solidFill>
              <a:ln w="1" cap="flat">
                <a:solidFill>
                  <a:srgbClr val="9BBB59"/>
                </a:solidFill>
                <a:prstDash val="solid"/>
                <a:bevel/>
                <a:headEnd/>
                <a:tailEnd/>
              </a:ln>
            </p:spPr>
            <p:txBody>
              <a:bodyPr/>
              <a:lstStyle/>
              <a:p>
                <a:endParaRPr lang="en-US" sz="1000"/>
              </a:p>
            </p:txBody>
          </p:sp>
          <p:sp>
            <p:nvSpPr>
              <p:cNvPr id="89" name="Freeform 83"/>
              <p:cNvSpPr>
                <a:spLocks noEditPoints="1"/>
              </p:cNvSpPr>
              <p:nvPr/>
            </p:nvSpPr>
            <p:spPr bwMode="auto">
              <a:xfrm>
                <a:off x="1818" y="2458"/>
                <a:ext cx="335" cy="64"/>
              </a:xfrm>
              <a:custGeom>
                <a:avLst/>
                <a:gdLst>
                  <a:gd name="T0" fmla="*/ 335 w 335"/>
                  <a:gd name="T1" fmla="*/ 37 h 64"/>
                  <a:gd name="T2" fmla="*/ 293 w 335"/>
                  <a:gd name="T3" fmla="*/ 37 h 64"/>
                  <a:gd name="T4" fmla="*/ 293 w 335"/>
                  <a:gd name="T5" fmla="*/ 27 h 64"/>
                  <a:gd name="T6" fmla="*/ 335 w 335"/>
                  <a:gd name="T7" fmla="*/ 27 h 64"/>
                  <a:gd name="T8" fmla="*/ 335 w 335"/>
                  <a:gd name="T9" fmla="*/ 37 h 64"/>
                  <a:gd name="T10" fmla="*/ 261 w 335"/>
                  <a:gd name="T11" fmla="*/ 37 h 64"/>
                  <a:gd name="T12" fmla="*/ 219 w 335"/>
                  <a:gd name="T13" fmla="*/ 37 h 64"/>
                  <a:gd name="T14" fmla="*/ 219 w 335"/>
                  <a:gd name="T15" fmla="*/ 27 h 64"/>
                  <a:gd name="T16" fmla="*/ 261 w 335"/>
                  <a:gd name="T17" fmla="*/ 27 h 64"/>
                  <a:gd name="T18" fmla="*/ 261 w 335"/>
                  <a:gd name="T19" fmla="*/ 37 h 64"/>
                  <a:gd name="T20" fmla="*/ 187 w 335"/>
                  <a:gd name="T21" fmla="*/ 37 h 64"/>
                  <a:gd name="T22" fmla="*/ 145 w 335"/>
                  <a:gd name="T23" fmla="*/ 37 h 64"/>
                  <a:gd name="T24" fmla="*/ 145 w 335"/>
                  <a:gd name="T25" fmla="*/ 27 h 64"/>
                  <a:gd name="T26" fmla="*/ 187 w 335"/>
                  <a:gd name="T27" fmla="*/ 27 h 64"/>
                  <a:gd name="T28" fmla="*/ 187 w 335"/>
                  <a:gd name="T29" fmla="*/ 37 h 64"/>
                  <a:gd name="T30" fmla="*/ 114 w 335"/>
                  <a:gd name="T31" fmla="*/ 37 h 64"/>
                  <a:gd name="T32" fmla="*/ 72 w 335"/>
                  <a:gd name="T33" fmla="*/ 37 h 64"/>
                  <a:gd name="T34" fmla="*/ 72 w 335"/>
                  <a:gd name="T35" fmla="*/ 27 h 64"/>
                  <a:gd name="T36" fmla="*/ 114 w 335"/>
                  <a:gd name="T37" fmla="*/ 27 h 64"/>
                  <a:gd name="T38" fmla="*/ 114 w 335"/>
                  <a:gd name="T39" fmla="*/ 37 h 64"/>
                  <a:gd name="T40" fmla="*/ 63 w 335"/>
                  <a:gd name="T41" fmla="*/ 64 h 64"/>
                  <a:gd name="T42" fmla="*/ 0 w 335"/>
                  <a:gd name="T43" fmla="*/ 32 h 64"/>
                  <a:gd name="T44" fmla="*/ 63 w 335"/>
                  <a:gd name="T45" fmla="*/ 0 h 64"/>
                  <a:gd name="T46" fmla="*/ 63 w 335"/>
                  <a:gd name="T47" fmla="*/ 64 h 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5"/>
                  <a:gd name="T73" fmla="*/ 0 h 64"/>
                  <a:gd name="T74" fmla="*/ 335 w 335"/>
                  <a:gd name="T75" fmla="*/ 64 h 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5" h="64">
                    <a:moveTo>
                      <a:pt x="335" y="37"/>
                    </a:moveTo>
                    <a:lnTo>
                      <a:pt x="293" y="37"/>
                    </a:lnTo>
                    <a:lnTo>
                      <a:pt x="293" y="27"/>
                    </a:lnTo>
                    <a:lnTo>
                      <a:pt x="335" y="27"/>
                    </a:lnTo>
                    <a:lnTo>
                      <a:pt x="335" y="37"/>
                    </a:lnTo>
                    <a:close/>
                    <a:moveTo>
                      <a:pt x="261" y="37"/>
                    </a:moveTo>
                    <a:lnTo>
                      <a:pt x="219" y="37"/>
                    </a:lnTo>
                    <a:lnTo>
                      <a:pt x="219" y="27"/>
                    </a:lnTo>
                    <a:lnTo>
                      <a:pt x="261" y="27"/>
                    </a:lnTo>
                    <a:lnTo>
                      <a:pt x="261" y="37"/>
                    </a:lnTo>
                    <a:close/>
                    <a:moveTo>
                      <a:pt x="187" y="37"/>
                    </a:moveTo>
                    <a:lnTo>
                      <a:pt x="145" y="37"/>
                    </a:lnTo>
                    <a:lnTo>
                      <a:pt x="145" y="27"/>
                    </a:lnTo>
                    <a:lnTo>
                      <a:pt x="187" y="27"/>
                    </a:lnTo>
                    <a:lnTo>
                      <a:pt x="187" y="37"/>
                    </a:lnTo>
                    <a:close/>
                    <a:moveTo>
                      <a:pt x="114" y="37"/>
                    </a:moveTo>
                    <a:lnTo>
                      <a:pt x="72" y="37"/>
                    </a:lnTo>
                    <a:lnTo>
                      <a:pt x="72" y="27"/>
                    </a:lnTo>
                    <a:lnTo>
                      <a:pt x="114" y="27"/>
                    </a:lnTo>
                    <a:lnTo>
                      <a:pt x="114" y="37"/>
                    </a:lnTo>
                    <a:close/>
                    <a:moveTo>
                      <a:pt x="63" y="64"/>
                    </a:moveTo>
                    <a:lnTo>
                      <a:pt x="0" y="32"/>
                    </a:lnTo>
                    <a:lnTo>
                      <a:pt x="63" y="0"/>
                    </a:lnTo>
                    <a:lnTo>
                      <a:pt x="63" y="64"/>
                    </a:lnTo>
                    <a:close/>
                  </a:path>
                </a:pathLst>
              </a:custGeom>
              <a:solidFill>
                <a:srgbClr val="9BBB59"/>
              </a:solidFill>
              <a:ln w="1" cap="flat">
                <a:solidFill>
                  <a:srgbClr val="9BBB59"/>
                </a:solidFill>
                <a:prstDash val="solid"/>
                <a:bevel/>
                <a:headEnd/>
                <a:tailEnd/>
              </a:ln>
            </p:spPr>
            <p:txBody>
              <a:bodyPr/>
              <a:lstStyle/>
              <a:p>
                <a:endParaRPr lang="en-US" sz="1000"/>
              </a:p>
            </p:txBody>
          </p:sp>
          <p:sp>
            <p:nvSpPr>
              <p:cNvPr id="90" name="Freeform 84"/>
              <p:cNvSpPr>
                <a:spLocks noEditPoints="1"/>
              </p:cNvSpPr>
              <p:nvPr/>
            </p:nvSpPr>
            <p:spPr bwMode="auto">
              <a:xfrm>
                <a:off x="1818" y="2711"/>
                <a:ext cx="335" cy="63"/>
              </a:xfrm>
              <a:custGeom>
                <a:avLst/>
                <a:gdLst>
                  <a:gd name="T0" fmla="*/ 335 w 335"/>
                  <a:gd name="T1" fmla="*/ 37 h 63"/>
                  <a:gd name="T2" fmla="*/ 293 w 335"/>
                  <a:gd name="T3" fmla="*/ 37 h 63"/>
                  <a:gd name="T4" fmla="*/ 293 w 335"/>
                  <a:gd name="T5" fmla="*/ 26 h 63"/>
                  <a:gd name="T6" fmla="*/ 335 w 335"/>
                  <a:gd name="T7" fmla="*/ 26 h 63"/>
                  <a:gd name="T8" fmla="*/ 335 w 335"/>
                  <a:gd name="T9" fmla="*/ 37 h 63"/>
                  <a:gd name="T10" fmla="*/ 261 w 335"/>
                  <a:gd name="T11" fmla="*/ 37 h 63"/>
                  <a:gd name="T12" fmla="*/ 219 w 335"/>
                  <a:gd name="T13" fmla="*/ 37 h 63"/>
                  <a:gd name="T14" fmla="*/ 219 w 335"/>
                  <a:gd name="T15" fmla="*/ 26 h 63"/>
                  <a:gd name="T16" fmla="*/ 261 w 335"/>
                  <a:gd name="T17" fmla="*/ 26 h 63"/>
                  <a:gd name="T18" fmla="*/ 261 w 335"/>
                  <a:gd name="T19" fmla="*/ 37 h 63"/>
                  <a:gd name="T20" fmla="*/ 187 w 335"/>
                  <a:gd name="T21" fmla="*/ 37 h 63"/>
                  <a:gd name="T22" fmla="*/ 145 w 335"/>
                  <a:gd name="T23" fmla="*/ 37 h 63"/>
                  <a:gd name="T24" fmla="*/ 145 w 335"/>
                  <a:gd name="T25" fmla="*/ 26 h 63"/>
                  <a:gd name="T26" fmla="*/ 187 w 335"/>
                  <a:gd name="T27" fmla="*/ 26 h 63"/>
                  <a:gd name="T28" fmla="*/ 187 w 335"/>
                  <a:gd name="T29" fmla="*/ 37 h 63"/>
                  <a:gd name="T30" fmla="*/ 114 w 335"/>
                  <a:gd name="T31" fmla="*/ 37 h 63"/>
                  <a:gd name="T32" fmla="*/ 72 w 335"/>
                  <a:gd name="T33" fmla="*/ 37 h 63"/>
                  <a:gd name="T34" fmla="*/ 72 w 335"/>
                  <a:gd name="T35" fmla="*/ 26 h 63"/>
                  <a:gd name="T36" fmla="*/ 114 w 335"/>
                  <a:gd name="T37" fmla="*/ 26 h 63"/>
                  <a:gd name="T38" fmla="*/ 114 w 335"/>
                  <a:gd name="T39" fmla="*/ 37 h 63"/>
                  <a:gd name="T40" fmla="*/ 63 w 335"/>
                  <a:gd name="T41" fmla="*/ 63 h 63"/>
                  <a:gd name="T42" fmla="*/ 0 w 335"/>
                  <a:gd name="T43" fmla="*/ 32 h 63"/>
                  <a:gd name="T44" fmla="*/ 63 w 335"/>
                  <a:gd name="T45" fmla="*/ 0 h 63"/>
                  <a:gd name="T46" fmla="*/ 63 w 335"/>
                  <a:gd name="T47" fmla="*/ 63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5"/>
                  <a:gd name="T73" fmla="*/ 0 h 63"/>
                  <a:gd name="T74" fmla="*/ 335 w 335"/>
                  <a:gd name="T75" fmla="*/ 63 h 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5" h="63">
                    <a:moveTo>
                      <a:pt x="335" y="37"/>
                    </a:moveTo>
                    <a:lnTo>
                      <a:pt x="293" y="37"/>
                    </a:lnTo>
                    <a:lnTo>
                      <a:pt x="293" y="26"/>
                    </a:lnTo>
                    <a:lnTo>
                      <a:pt x="335" y="26"/>
                    </a:lnTo>
                    <a:lnTo>
                      <a:pt x="335" y="37"/>
                    </a:lnTo>
                    <a:close/>
                    <a:moveTo>
                      <a:pt x="261" y="37"/>
                    </a:moveTo>
                    <a:lnTo>
                      <a:pt x="219" y="37"/>
                    </a:lnTo>
                    <a:lnTo>
                      <a:pt x="219" y="26"/>
                    </a:lnTo>
                    <a:lnTo>
                      <a:pt x="261" y="26"/>
                    </a:lnTo>
                    <a:lnTo>
                      <a:pt x="261" y="37"/>
                    </a:lnTo>
                    <a:close/>
                    <a:moveTo>
                      <a:pt x="187" y="37"/>
                    </a:moveTo>
                    <a:lnTo>
                      <a:pt x="145" y="37"/>
                    </a:lnTo>
                    <a:lnTo>
                      <a:pt x="145" y="26"/>
                    </a:lnTo>
                    <a:lnTo>
                      <a:pt x="187" y="26"/>
                    </a:lnTo>
                    <a:lnTo>
                      <a:pt x="187" y="37"/>
                    </a:lnTo>
                    <a:close/>
                    <a:moveTo>
                      <a:pt x="114" y="37"/>
                    </a:moveTo>
                    <a:lnTo>
                      <a:pt x="72" y="37"/>
                    </a:lnTo>
                    <a:lnTo>
                      <a:pt x="72" y="26"/>
                    </a:lnTo>
                    <a:lnTo>
                      <a:pt x="114" y="26"/>
                    </a:lnTo>
                    <a:lnTo>
                      <a:pt x="114" y="37"/>
                    </a:lnTo>
                    <a:close/>
                    <a:moveTo>
                      <a:pt x="63" y="63"/>
                    </a:moveTo>
                    <a:lnTo>
                      <a:pt x="0" y="32"/>
                    </a:lnTo>
                    <a:lnTo>
                      <a:pt x="63" y="0"/>
                    </a:lnTo>
                    <a:lnTo>
                      <a:pt x="63" y="63"/>
                    </a:lnTo>
                    <a:close/>
                  </a:path>
                </a:pathLst>
              </a:custGeom>
              <a:solidFill>
                <a:srgbClr val="9BBB59"/>
              </a:solidFill>
              <a:ln w="1" cap="flat">
                <a:solidFill>
                  <a:srgbClr val="9BBB59"/>
                </a:solidFill>
                <a:prstDash val="solid"/>
                <a:bevel/>
                <a:headEnd/>
                <a:tailEnd/>
              </a:ln>
            </p:spPr>
            <p:txBody>
              <a:bodyPr/>
              <a:lstStyle/>
              <a:p>
                <a:endParaRPr lang="en-US" sz="1000"/>
              </a:p>
            </p:txBody>
          </p:sp>
        </p:grpSp>
        <p:sp>
          <p:nvSpPr>
            <p:cNvPr id="53" name="ZoneTexte 76"/>
            <p:cNvSpPr txBox="1">
              <a:spLocks noChangeArrowheads="1"/>
            </p:cNvSpPr>
            <p:nvPr/>
          </p:nvSpPr>
          <p:spPr bwMode="auto">
            <a:xfrm>
              <a:off x="4737582" y="2097088"/>
              <a:ext cx="2773655" cy="394382"/>
            </a:xfrm>
            <a:prstGeom prst="rect">
              <a:avLst/>
            </a:prstGeom>
            <a:noFill/>
            <a:ln w="9525">
              <a:noFill/>
              <a:miter lim="800000"/>
              <a:headEnd/>
              <a:tailEnd/>
            </a:ln>
          </p:spPr>
          <p:txBody>
            <a:bodyPr wrap="square">
              <a:spAutoFit/>
            </a:bodyPr>
            <a:lstStyle/>
            <a:p>
              <a:r>
                <a:rPr lang="en-US" sz="1000" b="1" dirty="0" smtClean="0">
                  <a:solidFill>
                    <a:schemeClr val="tx1"/>
                  </a:solidFill>
                </a:rPr>
                <a:t>Biophysical part</a:t>
              </a:r>
              <a:endParaRPr lang="en-US" sz="1000" b="1" dirty="0">
                <a:solidFill>
                  <a:schemeClr val="tx1"/>
                </a:solidFill>
              </a:endParaRPr>
            </a:p>
          </p:txBody>
        </p:sp>
        <p:sp>
          <p:nvSpPr>
            <p:cNvPr id="54" name="Rectangle 45"/>
            <p:cNvSpPr>
              <a:spLocks noChangeArrowheads="1"/>
            </p:cNvSpPr>
            <p:nvPr/>
          </p:nvSpPr>
          <p:spPr bwMode="auto">
            <a:xfrm>
              <a:off x="4991092" y="4257676"/>
              <a:ext cx="2154233" cy="742950"/>
            </a:xfrm>
            <a:prstGeom prst="rect">
              <a:avLst/>
            </a:prstGeom>
            <a:ln/>
          </p:spPr>
          <p:style>
            <a:lnRef idx="1">
              <a:schemeClr val="accent1"/>
            </a:lnRef>
            <a:fillRef idx="2">
              <a:schemeClr val="accent1"/>
            </a:fillRef>
            <a:effectRef idx="1">
              <a:schemeClr val="accent1"/>
            </a:effectRef>
            <a:fontRef idx="minor">
              <a:schemeClr val="dk1"/>
            </a:fontRef>
          </p:style>
          <p:txBody>
            <a:bodyPr/>
            <a:lstStyle/>
            <a:p>
              <a:pPr algn="ctr">
                <a:defRPr/>
              </a:pPr>
              <a:r>
                <a:rPr lang="en-US" sz="1000" b="1" dirty="0" smtClean="0"/>
                <a:t>Biotic elements: </a:t>
              </a:r>
            </a:p>
            <a:p>
              <a:pPr>
                <a:defRPr/>
              </a:pPr>
              <a:r>
                <a:rPr lang="en-US" sz="1000" dirty="0" smtClean="0"/>
                <a:t>Pests, weeds..</a:t>
              </a:r>
              <a:endParaRPr lang="en-US" sz="1000" dirty="0"/>
            </a:p>
          </p:txBody>
        </p:sp>
        <p:sp>
          <p:nvSpPr>
            <p:cNvPr id="55" name="Rectangle 45"/>
            <p:cNvSpPr>
              <a:spLocks noChangeArrowheads="1"/>
            </p:cNvSpPr>
            <p:nvPr/>
          </p:nvSpPr>
          <p:spPr bwMode="auto">
            <a:xfrm>
              <a:off x="3635369" y="3438526"/>
              <a:ext cx="1668459" cy="742950"/>
            </a:xfrm>
            <a:prstGeom prst="rect">
              <a:avLst/>
            </a:prstGeom>
            <a:ln/>
          </p:spPr>
          <p:style>
            <a:lnRef idx="1">
              <a:schemeClr val="accent1"/>
            </a:lnRef>
            <a:fillRef idx="2">
              <a:schemeClr val="accent1"/>
            </a:fillRef>
            <a:effectRef idx="1">
              <a:schemeClr val="accent1"/>
            </a:effectRef>
            <a:fontRef idx="minor">
              <a:schemeClr val="dk1"/>
            </a:fontRef>
          </p:style>
          <p:txBody>
            <a:bodyPr/>
            <a:lstStyle/>
            <a:p>
              <a:pPr algn="ctr">
                <a:defRPr/>
              </a:pPr>
              <a:r>
                <a:rPr lang="en-US" sz="1000" b="1" smtClean="0"/>
                <a:t>Crop: </a:t>
              </a:r>
            </a:p>
            <a:p>
              <a:pPr>
                <a:defRPr/>
              </a:pPr>
              <a:r>
                <a:rPr lang="en-US" sz="1000" smtClean="0"/>
                <a:t>Plant’s growth</a:t>
              </a:r>
              <a:endParaRPr lang="en-US" sz="1000"/>
            </a:p>
          </p:txBody>
        </p:sp>
      </p:grpSp>
      <p:sp>
        <p:nvSpPr>
          <p:cNvPr id="117" name="Espace réservé du contenu 3"/>
          <p:cNvSpPr>
            <a:spLocks noGrp="1"/>
          </p:cNvSpPr>
          <p:nvPr>
            <p:ph idx="1"/>
          </p:nvPr>
        </p:nvSpPr>
        <p:spPr>
          <a:xfrm>
            <a:off x="107504" y="476251"/>
            <a:ext cx="8579296" cy="2016645"/>
          </a:xfrm>
        </p:spPr>
        <p:txBody>
          <a:bodyPr>
            <a:noAutofit/>
          </a:bodyPr>
          <a:lstStyle/>
          <a:p>
            <a:pPr>
              <a:lnSpc>
                <a:spcPct val="90000"/>
              </a:lnSpc>
              <a:buNone/>
            </a:pPr>
            <a:r>
              <a:rPr lang="en-US" sz="2000" dirty="0" smtClean="0"/>
              <a:t>Model-based design of integrated cropping systems (ICS) allows:</a:t>
            </a:r>
          </a:p>
          <a:p>
            <a:pPr lvl="1">
              <a:lnSpc>
                <a:spcPct val="90000"/>
              </a:lnSpc>
              <a:buFont typeface="Wingdings" pitchFamily="2" charset="2"/>
              <a:buChar char="Ø"/>
            </a:pPr>
            <a:r>
              <a:rPr lang="en-US" sz="1600" dirty="0" smtClean="0"/>
              <a:t>experiments that would be impractical, too expensive, too lengthy</a:t>
            </a:r>
          </a:p>
          <a:p>
            <a:pPr lvl="1">
              <a:lnSpc>
                <a:spcPct val="90000"/>
              </a:lnSpc>
              <a:buFont typeface="Wingdings" pitchFamily="2" charset="2"/>
              <a:buChar char="Ø"/>
            </a:pPr>
            <a:r>
              <a:rPr lang="en-US" sz="1600" dirty="0" smtClean="0"/>
              <a:t>identification of complex interactions in the real systems</a:t>
            </a:r>
          </a:p>
          <a:p>
            <a:pPr lvl="1">
              <a:lnSpc>
                <a:spcPct val="90000"/>
              </a:lnSpc>
              <a:buFont typeface="Wingdings" pitchFamily="2" charset="2"/>
              <a:buChar char="Ø"/>
            </a:pPr>
            <a:r>
              <a:rPr lang="en-US" sz="1600" dirty="0" smtClean="0"/>
              <a:t>investigation of uncertain situations</a:t>
            </a:r>
          </a:p>
          <a:p>
            <a:pPr lvl="1">
              <a:lnSpc>
                <a:spcPct val="90000"/>
              </a:lnSpc>
              <a:buFont typeface="Wingdings" pitchFamily="2" charset="2"/>
              <a:buChar char="Ø"/>
            </a:pPr>
            <a:r>
              <a:rPr lang="en-US" sz="1600" dirty="0" smtClean="0"/>
              <a:t>identification of the best management strategies </a:t>
            </a:r>
            <a:r>
              <a:rPr lang="en-US" sz="1600" dirty="0" smtClean="0">
                <a:cs typeface="Times New Roman" pitchFamily="18" charset="0"/>
              </a:rPr>
              <a:t>to be implemented to satisfy a set of conflicting objectives (environmental protection, economic viability, gustative quality, etc.) subject to strong constraints.</a:t>
            </a:r>
            <a:endParaRPr lang="en-US" sz="1600" dirty="0" smtClean="0"/>
          </a:p>
          <a:p>
            <a:pPr lvl="1">
              <a:lnSpc>
                <a:spcPct val="90000"/>
              </a:lnSpc>
              <a:buFont typeface="Wingdings" pitchFamily="2" charset="2"/>
              <a:buChar char="Ø"/>
            </a:pPr>
            <a:endParaRPr lang="en-US" sz="2000" dirty="0" smtClean="0">
              <a:cs typeface="Times New Roman" pitchFamily="18" charset="0"/>
            </a:endParaRPr>
          </a:p>
        </p:txBody>
      </p:sp>
      <p:grpSp>
        <p:nvGrpSpPr>
          <p:cNvPr id="118" name="Groupe 94"/>
          <p:cNvGrpSpPr/>
          <p:nvPr/>
        </p:nvGrpSpPr>
        <p:grpSpPr>
          <a:xfrm>
            <a:off x="967472" y="4198810"/>
            <a:ext cx="5975757" cy="2610959"/>
            <a:chOff x="17904925" y="6045223"/>
            <a:chExt cx="14731903" cy="7427570"/>
          </a:xfrm>
        </p:grpSpPr>
        <p:pic>
          <p:nvPicPr>
            <p:cNvPr id="119" name="Picture 2" descr="nymphe et larve"/>
            <p:cNvPicPr>
              <a:picLocks noChangeAspect="1" noChangeArrowheads="1"/>
            </p:cNvPicPr>
            <p:nvPr/>
          </p:nvPicPr>
          <p:blipFill>
            <a:blip r:embed="rId2" cstate="print"/>
            <a:srcRect l="63583" t="24434" r="15305" b="57892"/>
            <a:stretch>
              <a:fillRect/>
            </a:stretch>
          </p:blipFill>
          <p:spPr>
            <a:xfrm>
              <a:off x="30651623" y="6045223"/>
              <a:ext cx="1674091" cy="1580562"/>
            </a:xfrm>
            <a:prstGeom prst="rect">
              <a:avLst/>
            </a:prstGeom>
          </p:spPr>
        </p:pic>
        <p:pic>
          <p:nvPicPr>
            <p:cNvPr id="121" name="Picture 5" descr="DSCF5247 bis"/>
            <p:cNvPicPr>
              <a:picLocks noChangeAspect="1" noChangeArrowheads="1"/>
            </p:cNvPicPr>
            <p:nvPr/>
          </p:nvPicPr>
          <p:blipFill>
            <a:blip r:embed="rId3" cstate="print"/>
            <a:srcRect l="7230" t="49887" r="73439" b="15614"/>
            <a:stretch>
              <a:fillRect/>
            </a:stretch>
          </p:blipFill>
          <p:spPr bwMode="auto">
            <a:xfrm>
              <a:off x="28474749" y="6070012"/>
              <a:ext cx="1515314" cy="1593726"/>
            </a:xfrm>
            <a:prstGeom prst="rect">
              <a:avLst/>
            </a:prstGeom>
            <a:noFill/>
            <a:ln w="9525">
              <a:noFill/>
              <a:miter lim="800000"/>
              <a:headEnd/>
              <a:tailEnd/>
            </a:ln>
          </p:spPr>
        </p:pic>
        <p:pic>
          <p:nvPicPr>
            <p:cNvPr id="122" name="Picture 6" descr="arbre12"/>
            <p:cNvPicPr>
              <a:picLocks noChangeAspect="1" noChangeArrowheads="1"/>
            </p:cNvPicPr>
            <p:nvPr/>
          </p:nvPicPr>
          <p:blipFill>
            <a:blip r:embed="rId4" cstate="print">
              <a:lum bright="18000"/>
            </a:blip>
            <a:srcRect l="11531" t="-1591" r="-4874" b="14076"/>
            <a:stretch>
              <a:fillRect/>
            </a:stretch>
          </p:blipFill>
          <p:spPr bwMode="auto">
            <a:xfrm>
              <a:off x="26288153" y="6070012"/>
              <a:ext cx="1440655" cy="1633395"/>
            </a:xfrm>
            <a:prstGeom prst="rect">
              <a:avLst/>
            </a:prstGeom>
            <a:solidFill>
              <a:schemeClr val="bg1"/>
            </a:solidFill>
            <a:ln w="9525">
              <a:noFill/>
              <a:miter lim="800000"/>
              <a:headEnd/>
              <a:tailEnd/>
            </a:ln>
          </p:spPr>
        </p:pic>
        <p:sp>
          <p:nvSpPr>
            <p:cNvPr id="125" name="AutoShape 27"/>
            <p:cNvSpPr>
              <a:spLocks noChangeArrowheads="1"/>
            </p:cNvSpPr>
            <p:nvPr/>
          </p:nvSpPr>
          <p:spPr bwMode="auto">
            <a:xfrm>
              <a:off x="28056328" y="11981387"/>
              <a:ext cx="691479" cy="291344"/>
            </a:xfrm>
            <a:prstGeom prst="leftRightArrow">
              <a:avLst>
                <a:gd name="adj1" fmla="val 50000"/>
                <a:gd name="adj2" fmla="val 66995"/>
              </a:avLst>
            </a:prstGeom>
            <a:noFill/>
            <a:ln w="9525">
              <a:solidFill>
                <a:schemeClr val="tx1"/>
              </a:solidFill>
              <a:miter lim="800000"/>
              <a:headEnd/>
              <a:tailEnd/>
            </a:ln>
          </p:spPr>
          <p:txBody>
            <a:bodyPr wrap="none" anchor="ctr"/>
            <a:lstStyle/>
            <a:p>
              <a:pPr algn="ctr"/>
              <a:endParaRPr lang="fr-FR" sz="1000">
                <a:solidFill>
                  <a:schemeClr val="tx1"/>
                </a:solidFill>
                <a:cs typeface="Times New Roman" pitchFamily="18" charset="0"/>
              </a:endParaRPr>
            </a:p>
          </p:txBody>
        </p:sp>
        <p:pic>
          <p:nvPicPr>
            <p:cNvPr id="126" name="Picture 27"/>
            <p:cNvPicPr>
              <a:picLocks noChangeAspect="1" noChangeArrowheads="1"/>
            </p:cNvPicPr>
            <p:nvPr/>
          </p:nvPicPr>
          <p:blipFill>
            <a:blip r:embed="rId5" cstate="print"/>
            <a:srcRect l="17128" r="16949"/>
            <a:stretch>
              <a:fillRect/>
            </a:stretch>
          </p:blipFill>
          <p:spPr bwMode="auto">
            <a:xfrm>
              <a:off x="26290814" y="11478986"/>
              <a:ext cx="1765514" cy="1308269"/>
            </a:xfrm>
            <a:prstGeom prst="rect">
              <a:avLst/>
            </a:prstGeom>
            <a:noFill/>
            <a:ln w="9525">
              <a:noFill/>
              <a:miter lim="800000"/>
              <a:headEnd/>
              <a:tailEnd/>
            </a:ln>
          </p:spPr>
        </p:pic>
        <p:sp>
          <p:nvSpPr>
            <p:cNvPr id="127" name="Rounded Rectangle 263"/>
            <p:cNvSpPr/>
            <p:nvPr/>
          </p:nvSpPr>
          <p:spPr>
            <a:xfrm>
              <a:off x="17904925" y="7505700"/>
              <a:ext cx="2573644" cy="51083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000" b="1" dirty="0" smtClean="0"/>
                <a:t>Optimisation algorithm</a:t>
              </a:r>
              <a:endParaRPr lang="en-GB" sz="1000" b="1" dirty="0"/>
            </a:p>
          </p:txBody>
        </p:sp>
        <p:sp>
          <p:nvSpPr>
            <p:cNvPr id="128" name="Rounded Rectangle 265"/>
            <p:cNvSpPr/>
            <p:nvPr/>
          </p:nvSpPr>
          <p:spPr>
            <a:xfrm>
              <a:off x="23335380" y="7505701"/>
              <a:ext cx="2063103" cy="496492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1000" b="1" dirty="0" smtClean="0"/>
                <a:t>Simulation models </a:t>
              </a:r>
              <a:endParaRPr lang="en-GB" sz="1000" b="1" dirty="0"/>
            </a:p>
          </p:txBody>
        </p:sp>
        <p:sp>
          <p:nvSpPr>
            <p:cNvPr id="129" name="Right Arrow 270"/>
            <p:cNvSpPr/>
            <p:nvPr/>
          </p:nvSpPr>
          <p:spPr>
            <a:xfrm>
              <a:off x="20478569" y="8134350"/>
              <a:ext cx="2856812" cy="53340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1000"/>
            </a:p>
          </p:txBody>
        </p:sp>
        <p:sp>
          <p:nvSpPr>
            <p:cNvPr id="130" name="Left Arrow 271"/>
            <p:cNvSpPr/>
            <p:nvPr/>
          </p:nvSpPr>
          <p:spPr>
            <a:xfrm>
              <a:off x="20478569" y="10786155"/>
              <a:ext cx="2856812" cy="510377"/>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sz="1000"/>
            </a:p>
          </p:txBody>
        </p:sp>
        <p:sp>
          <p:nvSpPr>
            <p:cNvPr id="133" name="Left Brace 274"/>
            <p:cNvSpPr/>
            <p:nvPr/>
          </p:nvSpPr>
          <p:spPr>
            <a:xfrm>
              <a:off x="25398482" y="7231028"/>
              <a:ext cx="838381" cy="5319801"/>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sz="1000" dirty="0"/>
            </a:p>
          </p:txBody>
        </p:sp>
        <p:grpSp>
          <p:nvGrpSpPr>
            <p:cNvPr id="136" name="Groupe 4"/>
            <p:cNvGrpSpPr>
              <a:grpSpLocks/>
            </p:cNvGrpSpPr>
            <p:nvPr/>
          </p:nvGrpSpPr>
          <p:grpSpPr bwMode="auto">
            <a:xfrm>
              <a:off x="26040430" y="9069966"/>
              <a:ext cx="6527788" cy="1138607"/>
              <a:chOff x="293688" y="1028332"/>
              <a:chExt cx="6527788" cy="1138607"/>
            </a:xfrm>
          </p:grpSpPr>
          <p:pic>
            <p:nvPicPr>
              <p:cNvPr id="158" name="Picture 4" descr="image2"/>
              <p:cNvPicPr>
                <a:picLocks noChangeAspect="1" noChangeArrowheads="1"/>
              </p:cNvPicPr>
              <p:nvPr/>
            </p:nvPicPr>
            <p:blipFill>
              <a:blip r:embed="rId6" cstate="print">
                <a:lum bright="-6000"/>
              </a:blip>
              <a:srcRect/>
              <a:stretch>
                <a:fillRect/>
              </a:stretch>
            </p:blipFill>
            <p:spPr bwMode="auto">
              <a:xfrm>
                <a:off x="293688" y="1028402"/>
                <a:ext cx="1100435" cy="1100436"/>
              </a:xfrm>
              <a:prstGeom prst="rect">
                <a:avLst/>
              </a:prstGeom>
              <a:noFill/>
              <a:ln w="9525">
                <a:noFill/>
                <a:miter lim="800000"/>
                <a:headEnd/>
                <a:tailEnd/>
              </a:ln>
            </p:spPr>
          </p:pic>
          <p:pic>
            <p:nvPicPr>
              <p:cNvPr id="159" name="Picture 28"/>
              <p:cNvPicPr>
                <a:picLocks noChangeAspect="1" noChangeArrowheads="1"/>
              </p:cNvPicPr>
              <p:nvPr/>
            </p:nvPicPr>
            <p:blipFill>
              <a:blip r:embed="rId7" cstate="print"/>
              <a:srcRect/>
              <a:stretch>
                <a:fillRect/>
              </a:stretch>
            </p:blipFill>
            <p:spPr bwMode="auto">
              <a:xfrm>
                <a:off x="5658554" y="1123651"/>
                <a:ext cx="1162922" cy="872704"/>
              </a:xfrm>
              <a:prstGeom prst="rect">
                <a:avLst/>
              </a:prstGeom>
              <a:noFill/>
              <a:ln w="28575">
                <a:noFill/>
                <a:miter lim="800000"/>
                <a:headEnd/>
                <a:tailEnd/>
              </a:ln>
            </p:spPr>
          </p:pic>
          <p:sp>
            <p:nvSpPr>
              <p:cNvPr id="160" name="Line 29"/>
              <p:cNvSpPr>
                <a:spLocks noChangeShapeType="1"/>
              </p:cNvSpPr>
              <p:nvPr/>
            </p:nvSpPr>
            <p:spPr bwMode="auto">
              <a:xfrm>
                <a:off x="3139748" y="1561664"/>
                <a:ext cx="2566932" cy="18184"/>
              </a:xfrm>
              <a:prstGeom prst="line">
                <a:avLst/>
              </a:prstGeom>
              <a:noFill/>
              <a:ln w="76200">
                <a:solidFill>
                  <a:schemeClr val="tx1"/>
                </a:solidFill>
                <a:round/>
                <a:headEnd/>
                <a:tailEnd type="triangle" w="med" len="med"/>
              </a:ln>
            </p:spPr>
            <p:txBody>
              <a:bodyPr/>
              <a:lstStyle/>
              <a:p>
                <a:endParaRPr lang="en-GB" sz="1000"/>
              </a:p>
            </p:txBody>
          </p:sp>
          <p:sp>
            <p:nvSpPr>
              <p:cNvPr id="161" name="Line 61"/>
              <p:cNvSpPr>
                <a:spLocks noChangeShapeType="1"/>
              </p:cNvSpPr>
              <p:nvPr/>
            </p:nvSpPr>
            <p:spPr bwMode="auto">
              <a:xfrm>
                <a:off x="1426019" y="1579848"/>
                <a:ext cx="703262" cy="0"/>
              </a:xfrm>
              <a:prstGeom prst="line">
                <a:avLst/>
              </a:prstGeom>
              <a:noFill/>
              <a:ln w="76200">
                <a:solidFill>
                  <a:schemeClr val="tx1"/>
                </a:solidFill>
                <a:round/>
                <a:headEnd/>
                <a:tailEnd type="triangle" w="med" len="med"/>
              </a:ln>
            </p:spPr>
            <p:txBody>
              <a:bodyPr/>
              <a:lstStyle/>
              <a:p>
                <a:pPr fontAlgn="auto">
                  <a:spcBef>
                    <a:spcPts val="0"/>
                  </a:spcBef>
                  <a:spcAft>
                    <a:spcPts val="0"/>
                  </a:spcAft>
                  <a:defRPr/>
                </a:pPr>
                <a:endParaRPr lang="fr-FR" sz="1000">
                  <a:ln>
                    <a:solidFill>
                      <a:schemeClr val="tx1"/>
                    </a:solidFill>
                  </a:ln>
                  <a:cs typeface="+mn-cs"/>
                </a:endParaRPr>
              </a:p>
            </p:txBody>
          </p:sp>
          <p:grpSp>
            <p:nvGrpSpPr>
              <p:cNvPr id="162" name="Group 14"/>
              <p:cNvGrpSpPr>
                <a:grpSpLocks noChangeAspect="1"/>
              </p:cNvGrpSpPr>
              <p:nvPr/>
            </p:nvGrpSpPr>
            <p:grpSpPr bwMode="auto">
              <a:xfrm>
                <a:off x="2097236" y="1028332"/>
                <a:ext cx="1481938" cy="1138607"/>
                <a:chOff x="2698" y="2019"/>
                <a:chExt cx="887" cy="682"/>
              </a:xfrm>
            </p:grpSpPr>
            <p:pic>
              <p:nvPicPr>
                <p:cNvPr id="164" name="Picture 15" descr="µfiss_0108_350"/>
                <p:cNvPicPr>
                  <a:picLocks noChangeAspect="1" noChangeArrowheads="1"/>
                </p:cNvPicPr>
                <p:nvPr/>
              </p:nvPicPr>
              <p:blipFill>
                <a:blip r:embed="rId8" cstate="print"/>
                <a:srcRect l="26274" t="11810" r="10143"/>
                <a:stretch>
                  <a:fillRect/>
                </a:stretch>
              </p:blipFill>
              <p:spPr bwMode="auto">
                <a:xfrm>
                  <a:off x="2698" y="2019"/>
                  <a:ext cx="655" cy="682"/>
                </a:xfrm>
                <a:prstGeom prst="rect">
                  <a:avLst/>
                </a:prstGeom>
                <a:noFill/>
                <a:ln w="9525">
                  <a:noFill/>
                  <a:miter lim="800000"/>
                  <a:headEnd/>
                  <a:tailEnd/>
                </a:ln>
              </p:spPr>
            </p:pic>
            <p:sp>
              <p:nvSpPr>
                <p:cNvPr id="165" name="Rectangle 16"/>
                <p:cNvSpPr>
                  <a:spLocks noChangeAspect="1" noChangeArrowheads="1"/>
                </p:cNvSpPr>
                <p:nvPr/>
              </p:nvSpPr>
              <p:spPr bwMode="auto">
                <a:xfrm>
                  <a:off x="3544" y="2672"/>
                  <a:ext cx="41" cy="8"/>
                </a:xfrm>
                <a:prstGeom prst="rect">
                  <a:avLst/>
                </a:prstGeom>
                <a:solidFill>
                  <a:srgbClr val="FFFFFF"/>
                </a:solidFill>
                <a:ln w="9525">
                  <a:solidFill>
                    <a:schemeClr val="bg1"/>
                  </a:solidFill>
                  <a:miter lim="800000"/>
                  <a:headEnd/>
                  <a:tailEnd/>
                </a:ln>
              </p:spPr>
              <p:txBody>
                <a:bodyPr/>
                <a:lstStyle/>
                <a:p>
                  <a:endParaRPr lang="en-US" sz="1000"/>
                </a:p>
              </p:txBody>
            </p:sp>
          </p:grpSp>
          <p:pic>
            <p:nvPicPr>
              <p:cNvPr id="163" name="Picture 26" descr="M"/>
              <p:cNvPicPr>
                <a:picLocks noChangeAspect="1" noChangeArrowheads="1"/>
              </p:cNvPicPr>
              <p:nvPr/>
            </p:nvPicPr>
            <p:blipFill>
              <a:blip r:embed="rId9" cstate="print"/>
              <a:srcRect/>
              <a:stretch>
                <a:fillRect/>
              </a:stretch>
            </p:blipFill>
            <p:spPr bwMode="auto">
              <a:xfrm>
                <a:off x="3623713" y="1123651"/>
                <a:ext cx="1369054" cy="872704"/>
              </a:xfrm>
              <a:prstGeom prst="rect">
                <a:avLst/>
              </a:prstGeom>
              <a:noFill/>
              <a:ln w="28575">
                <a:solidFill>
                  <a:srgbClr val="DDDDDD"/>
                </a:solidFill>
                <a:miter lim="800000"/>
                <a:headEnd/>
                <a:tailEnd/>
              </a:ln>
            </p:spPr>
          </p:pic>
        </p:grpSp>
        <p:sp>
          <p:nvSpPr>
            <p:cNvPr id="137" name="TextBox 200"/>
            <p:cNvSpPr txBox="1"/>
            <p:nvPr/>
          </p:nvSpPr>
          <p:spPr>
            <a:xfrm>
              <a:off x="20438459" y="7630862"/>
              <a:ext cx="1019557" cy="551988"/>
            </a:xfrm>
            <a:prstGeom prst="rect">
              <a:avLst/>
            </a:prstGeom>
            <a:noFill/>
          </p:spPr>
          <p:txBody>
            <a:bodyPr wrap="none" rtlCol="0">
              <a:spAutoFit/>
            </a:bodyPr>
            <a:lstStyle/>
            <a:p>
              <a:r>
                <a:rPr lang="en-GB" sz="1000" b="1" dirty="0" smtClean="0"/>
                <a:t>Solutions</a:t>
              </a:r>
              <a:endParaRPr lang="en-GB" sz="1000" b="1" dirty="0"/>
            </a:p>
          </p:txBody>
        </p:sp>
        <p:sp>
          <p:nvSpPr>
            <p:cNvPr id="138" name="TextBox 201"/>
            <p:cNvSpPr txBox="1"/>
            <p:nvPr/>
          </p:nvSpPr>
          <p:spPr>
            <a:xfrm>
              <a:off x="20390335" y="11279116"/>
              <a:ext cx="3020003" cy="1138220"/>
            </a:xfrm>
            <a:prstGeom prst="rect">
              <a:avLst/>
            </a:prstGeom>
            <a:noFill/>
          </p:spPr>
          <p:txBody>
            <a:bodyPr wrap="none" rtlCol="0">
              <a:spAutoFit/>
            </a:bodyPr>
            <a:lstStyle/>
            <a:p>
              <a:r>
                <a:rPr lang="en-GB" sz="1000" b="1" dirty="0" smtClean="0"/>
                <a:t>Design’s objectives </a:t>
              </a:r>
            </a:p>
            <a:p>
              <a:r>
                <a:rPr lang="en-GB" sz="1000" b="1" dirty="0" smtClean="0"/>
                <a:t>And </a:t>
              </a:r>
              <a:r>
                <a:rPr lang="en-GB" sz="1000" b="1" dirty="0" err="1" smtClean="0"/>
                <a:t>constraits</a:t>
              </a:r>
              <a:r>
                <a:rPr lang="en-GB" sz="1000" b="1" dirty="0" smtClean="0"/>
                <a:t> </a:t>
              </a:r>
              <a:endParaRPr lang="en-GB" sz="1000" b="1" dirty="0"/>
            </a:p>
          </p:txBody>
        </p:sp>
        <p:sp>
          <p:nvSpPr>
            <p:cNvPr id="141" name="TextBox 182"/>
            <p:cNvSpPr txBox="1"/>
            <p:nvPr/>
          </p:nvSpPr>
          <p:spPr>
            <a:xfrm>
              <a:off x="25996160" y="7774569"/>
              <a:ext cx="3400601" cy="551988"/>
            </a:xfrm>
            <a:prstGeom prst="rect">
              <a:avLst/>
            </a:prstGeom>
            <a:noFill/>
          </p:spPr>
          <p:txBody>
            <a:bodyPr wrap="none" rtlCol="0">
              <a:spAutoFit/>
            </a:bodyPr>
            <a:lstStyle/>
            <a:p>
              <a:r>
                <a:rPr lang="en-US" sz="1000" dirty="0" smtClean="0"/>
                <a:t>Plant-pest-natural enemies  interactions</a:t>
              </a:r>
              <a:endParaRPr lang="en-GB" sz="1000" dirty="0"/>
            </a:p>
          </p:txBody>
        </p:sp>
        <p:sp>
          <p:nvSpPr>
            <p:cNvPr id="142" name="TextBox 183"/>
            <p:cNvSpPr txBox="1"/>
            <p:nvPr/>
          </p:nvSpPr>
          <p:spPr>
            <a:xfrm>
              <a:off x="25811678" y="10267229"/>
              <a:ext cx="3832211" cy="551988"/>
            </a:xfrm>
            <a:prstGeom prst="rect">
              <a:avLst/>
            </a:prstGeom>
            <a:noFill/>
          </p:spPr>
          <p:txBody>
            <a:bodyPr wrap="none" rtlCol="0">
              <a:spAutoFit/>
            </a:bodyPr>
            <a:lstStyle/>
            <a:p>
              <a:r>
                <a:rPr lang="en-GB" sz="1000" dirty="0" smtClean="0"/>
                <a:t>Genotype-Environment-Practices interactions</a:t>
              </a:r>
              <a:endParaRPr lang="en-GB" sz="1000" dirty="0"/>
            </a:p>
          </p:txBody>
        </p:sp>
        <p:sp>
          <p:nvSpPr>
            <p:cNvPr id="143" name="TextBox 184"/>
            <p:cNvSpPr txBox="1"/>
            <p:nvPr/>
          </p:nvSpPr>
          <p:spPr>
            <a:xfrm>
              <a:off x="25715426" y="12920805"/>
              <a:ext cx="3925725" cy="551988"/>
            </a:xfrm>
            <a:prstGeom prst="rect">
              <a:avLst/>
            </a:prstGeom>
            <a:noFill/>
          </p:spPr>
          <p:txBody>
            <a:bodyPr wrap="none" rtlCol="0">
              <a:spAutoFit/>
            </a:bodyPr>
            <a:lstStyle/>
            <a:p>
              <a:r>
                <a:rPr lang="en-GB" sz="1000" dirty="0" smtClean="0"/>
                <a:t>Landscapes-pests-natural enemies interactions</a:t>
              </a:r>
              <a:endParaRPr lang="en-GB" sz="1000" dirty="0"/>
            </a:p>
          </p:txBody>
        </p:sp>
        <p:sp>
          <p:nvSpPr>
            <p:cNvPr id="144" name="Left Arrow 207"/>
            <p:cNvSpPr/>
            <p:nvPr/>
          </p:nvSpPr>
          <p:spPr>
            <a:xfrm>
              <a:off x="20486591" y="10216665"/>
              <a:ext cx="2856812" cy="510377"/>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sz="1000"/>
            </a:p>
          </p:txBody>
        </p:sp>
        <p:sp>
          <p:nvSpPr>
            <p:cNvPr id="145" name="Left Arrow 208"/>
            <p:cNvSpPr/>
            <p:nvPr/>
          </p:nvSpPr>
          <p:spPr>
            <a:xfrm>
              <a:off x="20470550" y="9671238"/>
              <a:ext cx="2856812" cy="510377"/>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sz="1000"/>
            </a:p>
          </p:txBody>
        </p:sp>
        <p:sp>
          <p:nvSpPr>
            <p:cNvPr id="146" name="Right Arrow 209"/>
            <p:cNvSpPr/>
            <p:nvPr/>
          </p:nvSpPr>
          <p:spPr>
            <a:xfrm>
              <a:off x="20486591" y="8527380"/>
              <a:ext cx="2856812" cy="53340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1000"/>
            </a:p>
          </p:txBody>
        </p:sp>
        <p:grpSp>
          <p:nvGrpSpPr>
            <p:cNvPr id="147" name="Group 218"/>
            <p:cNvGrpSpPr/>
            <p:nvPr/>
          </p:nvGrpSpPr>
          <p:grpSpPr>
            <a:xfrm>
              <a:off x="31063358" y="11366211"/>
              <a:ext cx="1504859" cy="1333289"/>
              <a:chOff x="21933344" y="13453333"/>
              <a:chExt cx="1094286" cy="1008112"/>
            </a:xfrm>
          </p:grpSpPr>
          <p:pic>
            <p:nvPicPr>
              <p:cNvPr id="155" name="Picture 2" descr="http://stock.wikimini.org/w/images/2/26/Forficule_%28Forficula_auricularia%29-pince-oreille-perce-oreille.jp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1933344" y="13453333"/>
                <a:ext cx="1004762" cy="432048"/>
              </a:xfrm>
              <a:prstGeom prst="rect">
                <a:avLst/>
              </a:prstGeom>
              <a:noFill/>
            </p:spPr>
          </p:pic>
          <p:pic>
            <p:nvPicPr>
              <p:cNvPr id="156" name="Picture 216" descr="http://bugguide.net/images/cache/MZOLSZCLFLSHKRLH4RSH4RDZKRJZLZTZIR3ZLZJZRZOZ0RDZMRCZ0R2LLZ2LXR3Z0R3Z7R9L3LOZ5RAL3L2LSZDL7Z.jpg"/>
              <p:cNvPicPr>
                <a:picLocks noChangeAspect="1" noChangeArrowheads="1"/>
              </p:cNvPicPr>
              <p:nvPr/>
            </p:nvPicPr>
            <p:blipFill>
              <a:blip r:embed="rId11" cstate="print">
                <a:clrChange>
                  <a:clrFrom>
                    <a:srgbClr val="EAEBEE"/>
                  </a:clrFrom>
                  <a:clrTo>
                    <a:srgbClr val="EAEBEE">
                      <a:alpha val="0"/>
                    </a:srgbClr>
                  </a:clrTo>
                </a:clrChange>
              </a:blip>
              <a:srcRect/>
              <a:stretch>
                <a:fillRect/>
              </a:stretch>
            </p:blipFill>
            <p:spPr bwMode="auto">
              <a:xfrm>
                <a:off x="22235542" y="13558317"/>
                <a:ext cx="792088" cy="792088"/>
              </a:xfrm>
              <a:prstGeom prst="rect">
                <a:avLst/>
              </a:prstGeom>
              <a:noFill/>
            </p:spPr>
          </p:pic>
          <p:pic>
            <p:nvPicPr>
              <p:cNvPr id="157" name="Picture 8" descr="http://90plan.ovh.net/%7Eaujardin/wp-content/uploads/2009/02/coccinelle.jpg"/>
              <p:cNvPicPr>
                <a:picLocks noChangeAspect="1" noChangeArrowheads="1"/>
              </p:cNvPicPr>
              <p:nvPr/>
            </p:nvPicPr>
            <p:blipFill>
              <a:blip r:embed="rId12" cstate="print">
                <a:clrChange>
                  <a:clrFrom>
                    <a:srgbClr val="FEFEFE"/>
                  </a:clrFrom>
                  <a:clrTo>
                    <a:srgbClr val="FEFEFE">
                      <a:alpha val="0"/>
                    </a:srgbClr>
                  </a:clrTo>
                </a:clrChange>
              </a:blip>
              <a:srcRect/>
              <a:stretch>
                <a:fillRect/>
              </a:stretch>
            </p:blipFill>
            <p:spPr bwMode="auto">
              <a:xfrm>
                <a:off x="22365392" y="14029397"/>
                <a:ext cx="324036" cy="432048"/>
              </a:xfrm>
              <a:prstGeom prst="rect">
                <a:avLst/>
              </a:prstGeom>
              <a:noFill/>
            </p:spPr>
          </p:pic>
        </p:grpSp>
        <p:pic>
          <p:nvPicPr>
            <p:cNvPr id="148" name="Picture 9" descr="http://www2.ca.uky.edu/entomology/entfacts/images/cm2.jpg">
              <a:hlinkClick r:id="rId13"/>
            </p:cNvPr>
            <p:cNvPicPr>
              <a:picLocks noChangeAspect="1" noChangeArrowheads="1"/>
            </p:cNvPicPr>
            <p:nvPr/>
          </p:nvPicPr>
          <p:blipFill>
            <a:blip r:embed="rId14" cstate="print"/>
            <a:srcRect/>
            <a:stretch>
              <a:fillRect/>
            </a:stretch>
          </p:blipFill>
          <p:spPr bwMode="auto">
            <a:xfrm>
              <a:off x="28747807" y="11478986"/>
              <a:ext cx="1855700" cy="1308269"/>
            </a:xfrm>
            <a:prstGeom prst="rect">
              <a:avLst/>
            </a:prstGeom>
            <a:noFill/>
          </p:spPr>
        </p:pic>
        <p:sp>
          <p:nvSpPr>
            <p:cNvPr id="149" name="AutoShape 27"/>
            <p:cNvSpPr>
              <a:spLocks noChangeArrowheads="1"/>
            </p:cNvSpPr>
            <p:nvPr/>
          </p:nvSpPr>
          <p:spPr bwMode="auto">
            <a:xfrm>
              <a:off x="29990063" y="6723508"/>
              <a:ext cx="662083" cy="293406"/>
            </a:xfrm>
            <a:prstGeom prst="leftRightArrow">
              <a:avLst>
                <a:gd name="adj1" fmla="val 50000"/>
                <a:gd name="adj2" fmla="val 66995"/>
              </a:avLst>
            </a:prstGeom>
            <a:noFill/>
            <a:ln w="9525">
              <a:solidFill>
                <a:schemeClr val="tx1"/>
              </a:solidFill>
              <a:miter lim="800000"/>
              <a:headEnd/>
              <a:tailEnd/>
            </a:ln>
          </p:spPr>
          <p:txBody>
            <a:bodyPr wrap="none" anchor="ctr"/>
            <a:lstStyle/>
            <a:p>
              <a:pPr algn="ctr"/>
              <a:endParaRPr lang="fr-FR" sz="1000">
                <a:solidFill>
                  <a:schemeClr val="tx1"/>
                </a:solidFill>
                <a:cs typeface="Times New Roman" pitchFamily="18" charset="0"/>
              </a:endParaRPr>
            </a:p>
          </p:txBody>
        </p:sp>
        <p:sp>
          <p:nvSpPr>
            <p:cNvPr id="150" name="AutoShape 27"/>
            <p:cNvSpPr>
              <a:spLocks noChangeArrowheads="1"/>
            </p:cNvSpPr>
            <p:nvPr/>
          </p:nvSpPr>
          <p:spPr bwMode="auto">
            <a:xfrm>
              <a:off x="27697718" y="6749316"/>
              <a:ext cx="769092" cy="293406"/>
            </a:xfrm>
            <a:prstGeom prst="leftRightArrow">
              <a:avLst>
                <a:gd name="adj1" fmla="val 50000"/>
                <a:gd name="adj2" fmla="val 66995"/>
              </a:avLst>
            </a:prstGeom>
            <a:noFill/>
            <a:ln w="9525">
              <a:solidFill>
                <a:schemeClr val="tx1"/>
              </a:solidFill>
              <a:miter lim="800000"/>
              <a:headEnd/>
              <a:tailEnd/>
            </a:ln>
          </p:spPr>
          <p:txBody>
            <a:bodyPr wrap="none" anchor="ctr"/>
            <a:lstStyle/>
            <a:p>
              <a:pPr algn="ctr"/>
              <a:endParaRPr lang="fr-FR" sz="1000">
                <a:solidFill>
                  <a:schemeClr val="tx1"/>
                </a:solidFill>
                <a:cs typeface="Times New Roman" pitchFamily="18" charset="0"/>
              </a:endParaRPr>
            </a:p>
          </p:txBody>
        </p:sp>
        <p:sp>
          <p:nvSpPr>
            <p:cNvPr id="151" name="AutoShape 27"/>
            <p:cNvSpPr>
              <a:spLocks noChangeArrowheads="1"/>
            </p:cNvSpPr>
            <p:nvPr/>
          </p:nvSpPr>
          <p:spPr bwMode="auto">
            <a:xfrm>
              <a:off x="30603507" y="11979325"/>
              <a:ext cx="769092" cy="293406"/>
            </a:xfrm>
            <a:prstGeom prst="leftRightArrow">
              <a:avLst>
                <a:gd name="adj1" fmla="val 50000"/>
                <a:gd name="adj2" fmla="val 66995"/>
              </a:avLst>
            </a:prstGeom>
            <a:noFill/>
            <a:ln w="9525">
              <a:solidFill>
                <a:schemeClr val="tx1"/>
              </a:solidFill>
              <a:miter lim="800000"/>
              <a:headEnd/>
              <a:tailEnd/>
            </a:ln>
          </p:spPr>
          <p:txBody>
            <a:bodyPr wrap="none" anchor="ctr"/>
            <a:lstStyle/>
            <a:p>
              <a:pPr algn="ctr"/>
              <a:endParaRPr lang="fr-FR" sz="1000">
                <a:solidFill>
                  <a:schemeClr val="tx1"/>
                </a:solidFill>
                <a:cs typeface="Times New Roman" pitchFamily="18" charset="0"/>
              </a:endParaRPr>
            </a:p>
          </p:txBody>
        </p:sp>
        <p:sp>
          <p:nvSpPr>
            <p:cNvPr id="152" name="Text Box 489"/>
            <p:cNvSpPr txBox="1">
              <a:spLocks noChangeArrowheads="1"/>
            </p:cNvSpPr>
            <p:nvPr/>
          </p:nvSpPr>
          <p:spPr bwMode="auto">
            <a:xfrm>
              <a:off x="31815429" y="7748222"/>
              <a:ext cx="657120" cy="831880"/>
            </a:xfrm>
            <a:prstGeom prst="rect">
              <a:avLst/>
            </a:prstGeom>
            <a:solidFill>
              <a:srgbClr val="FFFF99"/>
            </a:solidFill>
            <a:ln w="9525">
              <a:solidFill>
                <a:schemeClr val="tx1"/>
              </a:solidFill>
              <a:miter lim="800000"/>
              <a:headEnd/>
              <a:tailEnd/>
            </a:ln>
          </p:spPr>
          <p:txBody>
            <a:bodyPr wrap="square">
              <a:spAutoFit/>
            </a:bodyPr>
            <a:lstStyle/>
            <a:p>
              <a:pPr algn="ctr">
                <a:spcBef>
                  <a:spcPct val="50000"/>
                </a:spcBef>
              </a:pPr>
              <a:r>
                <a:rPr lang="fr-FR" sz="1000" b="1" dirty="0" smtClean="0">
                  <a:cs typeface="Times New Roman" pitchFamily="18" charset="0"/>
                </a:rPr>
                <a:t>1</a:t>
              </a:r>
              <a:endParaRPr lang="fr-FR" sz="1000" b="1" dirty="0">
                <a:cs typeface="Times New Roman" pitchFamily="18" charset="0"/>
              </a:endParaRPr>
            </a:p>
          </p:txBody>
        </p:sp>
        <p:sp>
          <p:nvSpPr>
            <p:cNvPr id="153" name="Text Box 489"/>
            <p:cNvSpPr txBox="1">
              <a:spLocks noChangeArrowheads="1"/>
            </p:cNvSpPr>
            <p:nvPr/>
          </p:nvSpPr>
          <p:spPr bwMode="auto">
            <a:xfrm>
              <a:off x="31979709" y="10181078"/>
              <a:ext cx="492840" cy="831880"/>
            </a:xfrm>
            <a:prstGeom prst="rect">
              <a:avLst/>
            </a:prstGeom>
            <a:solidFill>
              <a:srgbClr val="FFFF99"/>
            </a:solidFill>
            <a:ln w="9525">
              <a:solidFill>
                <a:schemeClr val="tx1"/>
              </a:solidFill>
              <a:miter lim="800000"/>
              <a:headEnd/>
              <a:tailEnd/>
            </a:ln>
          </p:spPr>
          <p:txBody>
            <a:bodyPr wrap="square">
              <a:spAutoFit/>
            </a:bodyPr>
            <a:lstStyle/>
            <a:p>
              <a:pPr algn="ctr">
                <a:spcBef>
                  <a:spcPct val="50000"/>
                </a:spcBef>
              </a:pPr>
              <a:r>
                <a:rPr lang="fr-FR" sz="1000" b="1" dirty="0" smtClean="0">
                  <a:cs typeface="Times New Roman" pitchFamily="18" charset="0"/>
                </a:rPr>
                <a:t>2</a:t>
              </a:r>
              <a:endParaRPr lang="fr-FR" sz="1000" b="1" dirty="0">
                <a:cs typeface="Times New Roman" pitchFamily="18" charset="0"/>
              </a:endParaRPr>
            </a:p>
          </p:txBody>
        </p:sp>
        <p:sp>
          <p:nvSpPr>
            <p:cNvPr id="154" name="Text Box 489"/>
            <p:cNvSpPr txBox="1">
              <a:spLocks noChangeArrowheads="1"/>
            </p:cNvSpPr>
            <p:nvPr/>
          </p:nvSpPr>
          <p:spPr bwMode="auto">
            <a:xfrm>
              <a:off x="32069708" y="12613933"/>
              <a:ext cx="567120" cy="831880"/>
            </a:xfrm>
            <a:prstGeom prst="rect">
              <a:avLst/>
            </a:prstGeom>
            <a:solidFill>
              <a:srgbClr val="FFFF99"/>
            </a:solidFill>
            <a:ln w="9525">
              <a:solidFill>
                <a:schemeClr val="tx1"/>
              </a:solidFill>
              <a:miter lim="800000"/>
              <a:headEnd/>
              <a:tailEnd/>
            </a:ln>
          </p:spPr>
          <p:txBody>
            <a:bodyPr wrap="square">
              <a:spAutoFit/>
            </a:bodyPr>
            <a:lstStyle/>
            <a:p>
              <a:pPr algn="ctr">
                <a:spcBef>
                  <a:spcPct val="50000"/>
                </a:spcBef>
              </a:pPr>
              <a:r>
                <a:rPr lang="fr-FR" sz="1000" b="1" dirty="0" smtClean="0">
                  <a:cs typeface="Times New Roman" pitchFamily="18" charset="0"/>
                </a:rPr>
                <a:t>3</a:t>
              </a:r>
              <a:endParaRPr lang="fr-FR" sz="1000" b="1" dirty="0">
                <a:cs typeface="Times New Roman" pitchFamily="18" charset="0"/>
              </a:endParaRPr>
            </a:p>
          </p:txBody>
        </p:sp>
      </p:grpSp>
    </p:spTree>
    <p:extLst>
      <p:ext uri="{BB962C8B-B14F-4D97-AF65-F5344CB8AC3E}">
        <p14:creationId xmlns:p14="http://schemas.microsoft.com/office/powerpoint/2010/main" val="4242545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4821238" y="1447800"/>
            <a:ext cx="45735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smtClean="0">
                <a:solidFill>
                  <a:schemeClr val="tx1"/>
                </a:solidFill>
              </a:rPr>
              <a:t>Optimisation</a:t>
            </a:r>
            <a:r>
              <a:rPr lang="en-US" b="1" dirty="0" smtClean="0">
                <a:solidFill>
                  <a:schemeClr val="tx1"/>
                </a:solidFill>
              </a:rPr>
              <a:t> </a:t>
            </a:r>
            <a:r>
              <a:rPr lang="fr-FR" b="1" dirty="0" smtClean="0">
                <a:solidFill>
                  <a:schemeClr val="tx1"/>
                </a:solidFill>
              </a:rPr>
              <a:t>multicritère</a:t>
            </a:r>
            <a:r>
              <a:rPr lang="en-US" b="1" dirty="0" smtClean="0"/>
              <a:t> </a:t>
            </a:r>
            <a:r>
              <a:rPr lang="en-US" dirty="0" smtClean="0">
                <a:solidFill>
                  <a:schemeClr val="tx1"/>
                </a:solidFill>
              </a:rPr>
              <a:t>: </a:t>
            </a:r>
            <a:r>
              <a:rPr lang="fr-FR" dirty="0"/>
              <a:t>le problème </a:t>
            </a:r>
            <a:r>
              <a:rPr lang="fr-FR" dirty="0" smtClean="0"/>
              <a:t>a au moins deux fonctions objectifs.</a:t>
            </a:r>
            <a:endParaRPr lang="en-US" dirty="0">
              <a:solidFill>
                <a:schemeClr val="tx1"/>
              </a:solidFill>
            </a:endParaRPr>
          </a:p>
          <a:p>
            <a:r>
              <a:rPr lang="en-US" b="1" dirty="0">
                <a:solidFill>
                  <a:schemeClr val="tx1"/>
                </a:solidFill>
              </a:rPr>
              <a:t>Example: </a:t>
            </a:r>
            <a:r>
              <a:rPr lang="fr-FR" dirty="0" smtClean="0">
                <a:solidFill>
                  <a:schemeClr val="tx1"/>
                </a:solidFill>
              </a:rPr>
              <a:t>Produire</a:t>
            </a:r>
            <a:r>
              <a:rPr lang="en-US" dirty="0" smtClean="0">
                <a:solidFill>
                  <a:schemeClr val="tx1"/>
                </a:solidFill>
              </a:rPr>
              <a:t> plus tout </a:t>
            </a:r>
            <a:r>
              <a:rPr lang="en-US" dirty="0" err="1" smtClean="0">
                <a:solidFill>
                  <a:schemeClr val="tx1"/>
                </a:solidFill>
              </a:rPr>
              <a:t>en</a:t>
            </a:r>
            <a:r>
              <a:rPr lang="en-US" dirty="0" smtClean="0">
                <a:solidFill>
                  <a:schemeClr val="tx1"/>
                </a:solidFill>
              </a:rPr>
              <a:t> </a:t>
            </a:r>
            <a:r>
              <a:rPr lang="fr-FR" dirty="0" smtClean="0">
                <a:solidFill>
                  <a:schemeClr val="tx1"/>
                </a:solidFill>
              </a:rPr>
              <a:t>préservant</a:t>
            </a:r>
            <a:r>
              <a:rPr lang="en-US" dirty="0" smtClean="0">
                <a:solidFill>
                  <a:schemeClr val="tx1"/>
                </a:solidFill>
              </a:rPr>
              <a:t> </a:t>
            </a:r>
            <a:r>
              <a:rPr lang="fr-FR" dirty="0" smtClean="0">
                <a:solidFill>
                  <a:schemeClr val="tx1"/>
                </a:solidFill>
              </a:rPr>
              <a:t>l’environnement</a:t>
            </a:r>
            <a:endParaRPr lang="fr-FR" dirty="0">
              <a:solidFill>
                <a:schemeClr val="tx1"/>
              </a:solidFill>
            </a:endParaRPr>
          </a:p>
        </p:txBody>
      </p:sp>
      <p:sp>
        <p:nvSpPr>
          <p:cNvPr id="16388" name="Rectangle 3"/>
          <p:cNvSpPr>
            <a:spLocks noChangeArrowheads="1"/>
          </p:cNvSpPr>
          <p:nvPr/>
        </p:nvSpPr>
        <p:spPr bwMode="auto">
          <a:xfrm>
            <a:off x="333375" y="1436688"/>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smtClean="0">
                <a:solidFill>
                  <a:schemeClr val="tx1"/>
                </a:solidFill>
              </a:rPr>
              <a:t>Optimisation monocritère </a:t>
            </a:r>
            <a:r>
              <a:rPr lang="fr-FR" dirty="0" smtClean="0">
                <a:solidFill>
                  <a:schemeClr val="tx1"/>
                </a:solidFill>
              </a:rPr>
              <a:t>: le problème a une seule fonction objectif.</a:t>
            </a:r>
          </a:p>
          <a:p>
            <a:r>
              <a:rPr lang="fr-FR" b="1" dirty="0" smtClean="0">
                <a:solidFill>
                  <a:schemeClr val="tx1"/>
                </a:solidFill>
              </a:rPr>
              <a:t>Exemple: </a:t>
            </a:r>
            <a:r>
              <a:rPr lang="fr-FR" dirty="0" smtClean="0">
                <a:solidFill>
                  <a:schemeClr val="tx1"/>
                </a:solidFill>
              </a:rPr>
              <a:t>Produire</a:t>
            </a:r>
            <a:r>
              <a:rPr lang="en-US" dirty="0" smtClean="0">
                <a:solidFill>
                  <a:schemeClr val="tx1"/>
                </a:solidFill>
              </a:rPr>
              <a:t> plus</a:t>
            </a:r>
            <a:r>
              <a:rPr lang="fr-FR" dirty="0"/>
              <a:t> </a:t>
            </a:r>
            <a:r>
              <a:rPr lang="fr-FR" dirty="0" smtClean="0"/>
              <a:t>(agri intensive)</a:t>
            </a:r>
            <a:endParaRPr lang="fr-FR" dirty="0">
              <a:solidFill>
                <a:schemeClr val="tx1"/>
              </a:solidFill>
            </a:endParaRPr>
          </a:p>
        </p:txBody>
      </p:sp>
      <p:grpSp>
        <p:nvGrpSpPr>
          <p:cNvPr id="16389" name="Group 16"/>
          <p:cNvGrpSpPr>
            <a:grpSpLocks/>
          </p:cNvGrpSpPr>
          <p:nvPr/>
        </p:nvGrpSpPr>
        <p:grpSpPr bwMode="auto">
          <a:xfrm>
            <a:off x="8840" y="3703638"/>
            <a:ext cx="4476955" cy="2905781"/>
            <a:chOff x="945" y="1008"/>
            <a:chExt cx="3855" cy="3043"/>
          </a:xfrm>
        </p:grpSpPr>
        <p:sp>
          <p:nvSpPr>
            <p:cNvPr id="16393" name="Line 3"/>
            <p:cNvSpPr>
              <a:spLocks noChangeShapeType="1"/>
            </p:cNvSpPr>
            <p:nvPr/>
          </p:nvSpPr>
          <p:spPr bwMode="auto">
            <a:xfrm>
              <a:off x="1392" y="1008"/>
              <a:ext cx="0" cy="268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16394" name="Line 4"/>
            <p:cNvSpPr>
              <a:spLocks noChangeShapeType="1"/>
            </p:cNvSpPr>
            <p:nvPr/>
          </p:nvSpPr>
          <p:spPr bwMode="auto">
            <a:xfrm>
              <a:off x="1392" y="3696"/>
              <a:ext cx="31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6395" name="Arc 5"/>
            <p:cNvSpPr>
              <a:spLocks/>
            </p:cNvSpPr>
            <p:nvPr/>
          </p:nvSpPr>
          <p:spPr bwMode="auto">
            <a:xfrm flipH="1">
              <a:off x="1944" y="1666"/>
              <a:ext cx="2012" cy="1774"/>
            </a:xfrm>
            <a:custGeom>
              <a:avLst/>
              <a:gdLst>
                <a:gd name="T0" fmla="*/ 0 w 21598"/>
                <a:gd name="T1" fmla="*/ 0 h 21576"/>
                <a:gd name="T2" fmla="*/ 0 w 21598"/>
                <a:gd name="T3" fmla="*/ 0 h 21576"/>
                <a:gd name="T4" fmla="*/ 0 w 21598"/>
                <a:gd name="T5" fmla="*/ 0 h 21576"/>
                <a:gd name="T6" fmla="*/ 0 60000 65536"/>
                <a:gd name="T7" fmla="*/ 0 60000 65536"/>
                <a:gd name="T8" fmla="*/ 0 60000 65536"/>
                <a:gd name="T9" fmla="*/ 0 w 21598"/>
                <a:gd name="T10" fmla="*/ 0 h 21576"/>
                <a:gd name="T11" fmla="*/ 21598 w 21598"/>
                <a:gd name="T12" fmla="*/ 21576 h 21576"/>
              </a:gdLst>
              <a:ahLst/>
              <a:cxnLst>
                <a:cxn ang="T6">
                  <a:pos x="T0" y="T1"/>
                </a:cxn>
                <a:cxn ang="T7">
                  <a:pos x="T2" y="T3"/>
                </a:cxn>
                <a:cxn ang="T8">
                  <a:pos x="T4" y="T5"/>
                </a:cxn>
              </a:cxnLst>
              <a:rect l="T9" t="T10" r="T11" b="T12"/>
              <a:pathLst>
                <a:path w="21598" h="21576" fill="none" extrusionOk="0">
                  <a:moveTo>
                    <a:pt x="1009" y="-1"/>
                  </a:moveTo>
                  <a:cubicBezTo>
                    <a:pt x="12429" y="533"/>
                    <a:pt x="21455" y="9874"/>
                    <a:pt x="21598" y="21306"/>
                  </a:cubicBezTo>
                </a:path>
                <a:path w="21598" h="21576" stroke="0" extrusionOk="0">
                  <a:moveTo>
                    <a:pt x="1009" y="-1"/>
                  </a:moveTo>
                  <a:cubicBezTo>
                    <a:pt x="12429" y="533"/>
                    <a:pt x="21455" y="9874"/>
                    <a:pt x="21598" y="21306"/>
                  </a:cubicBezTo>
                  <a:lnTo>
                    <a:pt x="0" y="21576"/>
                  </a:lnTo>
                  <a:lnTo>
                    <a:pt x="1009" y="-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396" name="Rectangle 6"/>
            <p:cNvSpPr>
              <a:spLocks noChangeArrowheads="1"/>
            </p:cNvSpPr>
            <p:nvPr/>
          </p:nvSpPr>
          <p:spPr bwMode="auto">
            <a:xfrm>
              <a:off x="1888" y="3352"/>
              <a:ext cx="144" cy="144"/>
            </a:xfrm>
            <a:prstGeom prst="rect">
              <a:avLst/>
            </a:prstGeom>
            <a:solidFill>
              <a:srgbClr val="FF0000"/>
            </a:solidFill>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fr-FR"/>
            </a:p>
          </p:txBody>
        </p:sp>
        <p:sp>
          <p:nvSpPr>
            <p:cNvPr id="16397" name="Rectangle 7"/>
            <p:cNvSpPr>
              <a:spLocks noChangeArrowheads="1"/>
            </p:cNvSpPr>
            <p:nvPr/>
          </p:nvSpPr>
          <p:spPr bwMode="auto">
            <a:xfrm>
              <a:off x="2152" y="2496"/>
              <a:ext cx="144" cy="144"/>
            </a:xfrm>
            <a:prstGeom prst="rect">
              <a:avLst/>
            </a:prstGeom>
            <a:solidFill>
              <a:srgbClr val="FFC000"/>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fr-FR"/>
            </a:p>
          </p:txBody>
        </p:sp>
        <p:sp>
          <p:nvSpPr>
            <p:cNvPr id="16398" name="Rectangle 8"/>
            <p:cNvSpPr>
              <a:spLocks noChangeArrowheads="1"/>
            </p:cNvSpPr>
            <p:nvPr/>
          </p:nvSpPr>
          <p:spPr bwMode="auto">
            <a:xfrm>
              <a:off x="2688" y="1944"/>
              <a:ext cx="144" cy="144"/>
            </a:xfrm>
            <a:prstGeom prst="rect">
              <a:avLst/>
            </a:prstGeom>
            <a:solidFill>
              <a:srgbClr val="FFFF00"/>
            </a:solidFill>
            <a:ln>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fr-FR"/>
            </a:p>
          </p:txBody>
        </p:sp>
        <p:sp>
          <p:nvSpPr>
            <p:cNvPr id="16399" name="Rectangle 9"/>
            <p:cNvSpPr>
              <a:spLocks noChangeArrowheads="1"/>
            </p:cNvSpPr>
            <p:nvPr/>
          </p:nvSpPr>
          <p:spPr bwMode="auto">
            <a:xfrm>
              <a:off x="3552" y="1624"/>
              <a:ext cx="144" cy="144"/>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fr-FR"/>
            </a:p>
          </p:txBody>
        </p:sp>
        <p:sp>
          <p:nvSpPr>
            <p:cNvPr id="16400" name="Text Box 10"/>
            <p:cNvSpPr txBox="1">
              <a:spLocks noChangeArrowheads="1"/>
            </p:cNvSpPr>
            <p:nvPr/>
          </p:nvSpPr>
          <p:spPr bwMode="auto">
            <a:xfrm>
              <a:off x="3481" y="3696"/>
              <a:ext cx="1319"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pPr>
              <a:r>
                <a:rPr lang="en-US" sz="1600" dirty="0" smtClean="0">
                  <a:solidFill>
                    <a:schemeClr val="tx1"/>
                  </a:solidFill>
                  <a:latin typeface="+mn-lt"/>
                </a:rPr>
                <a:t>     </a:t>
              </a:r>
              <a:endParaRPr lang="en-US" sz="1600" dirty="0">
                <a:solidFill>
                  <a:schemeClr val="tx1"/>
                </a:solidFill>
                <a:latin typeface="+mn-lt"/>
              </a:endParaRPr>
            </a:p>
          </p:txBody>
        </p:sp>
        <p:sp>
          <p:nvSpPr>
            <p:cNvPr id="14" name="Text Box 11"/>
            <p:cNvSpPr txBox="1">
              <a:spLocks noChangeArrowheads="1"/>
            </p:cNvSpPr>
            <p:nvPr/>
          </p:nvSpPr>
          <p:spPr bwMode="auto">
            <a:xfrm>
              <a:off x="945" y="1696"/>
              <a:ext cx="398" cy="1194"/>
            </a:xfrm>
            <a:prstGeom prst="rect">
              <a:avLst/>
            </a:prstGeom>
            <a:noFill/>
            <a:ln>
              <a:noFill/>
            </a:ln>
            <a:extLst/>
          </p:spPr>
          <p:txBody>
            <a:bodyPr vert="vert270"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Arial" pitchFamily="34" charset="0"/>
                <a:buNone/>
                <a:defRPr/>
              </a:pPr>
              <a:r>
                <a:rPr lang="fr-FR" sz="1800" dirty="0" smtClean="0">
                  <a:latin typeface="+mn-lt"/>
                </a:rPr>
                <a:t>Production </a:t>
              </a:r>
              <a:r>
                <a:rPr lang="en-US" sz="1800" dirty="0" smtClean="0">
                  <a:latin typeface="+mn-lt"/>
                </a:rPr>
                <a:t> </a:t>
              </a:r>
              <a:endParaRPr lang="en-US" sz="1800" dirty="0">
                <a:latin typeface="+mn-lt"/>
              </a:endParaRPr>
            </a:p>
          </p:txBody>
        </p:sp>
        <p:sp>
          <p:nvSpPr>
            <p:cNvPr id="16402" name="Text Box 12"/>
            <p:cNvSpPr txBox="1">
              <a:spLocks noChangeArrowheads="1"/>
            </p:cNvSpPr>
            <p:nvPr/>
          </p:nvSpPr>
          <p:spPr bwMode="auto">
            <a:xfrm>
              <a:off x="1584" y="3132"/>
              <a:ext cx="239"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pPr>
              <a:r>
                <a:rPr lang="en-US" sz="2400" dirty="0" smtClean="0">
                  <a:solidFill>
                    <a:schemeClr val="tx1"/>
                  </a:solidFill>
                  <a:latin typeface="+mn-lt"/>
                </a:rPr>
                <a:t>A</a:t>
              </a:r>
              <a:endParaRPr lang="en-US" sz="2400" dirty="0">
                <a:solidFill>
                  <a:schemeClr val="tx1"/>
                </a:solidFill>
                <a:latin typeface="+mn-lt"/>
              </a:endParaRPr>
            </a:p>
          </p:txBody>
        </p:sp>
        <p:sp>
          <p:nvSpPr>
            <p:cNvPr id="16403" name="Text Box 13"/>
            <p:cNvSpPr txBox="1">
              <a:spLocks noChangeArrowheads="1"/>
            </p:cNvSpPr>
            <p:nvPr/>
          </p:nvSpPr>
          <p:spPr bwMode="auto">
            <a:xfrm>
              <a:off x="1904" y="2230"/>
              <a:ext cx="248"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pPr>
              <a:r>
                <a:rPr lang="en-US" sz="2400" dirty="0" smtClean="0">
                  <a:solidFill>
                    <a:schemeClr val="tx1"/>
                  </a:solidFill>
                  <a:latin typeface="+mn-lt"/>
                </a:rPr>
                <a:t>B</a:t>
              </a:r>
              <a:endParaRPr lang="en-US" sz="2400" dirty="0">
                <a:solidFill>
                  <a:schemeClr val="tx1"/>
                </a:solidFill>
                <a:latin typeface="+mn-lt"/>
              </a:endParaRPr>
            </a:p>
          </p:txBody>
        </p:sp>
        <p:sp>
          <p:nvSpPr>
            <p:cNvPr id="16404" name="Text Box 14"/>
            <p:cNvSpPr txBox="1">
              <a:spLocks noChangeArrowheads="1"/>
            </p:cNvSpPr>
            <p:nvPr/>
          </p:nvSpPr>
          <p:spPr bwMode="auto">
            <a:xfrm>
              <a:off x="2432" y="1690"/>
              <a:ext cx="264"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pPr>
              <a:r>
                <a:rPr lang="en-US" sz="2400" dirty="0" smtClean="0">
                  <a:solidFill>
                    <a:schemeClr val="tx1"/>
                  </a:solidFill>
                  <a:latin typeface="+mn-lt"/>
                </a:rPr>
                <a:t>C</a:t>
              </a:r>
              <a:endParaRPr lang="en-US" sz="2400" dirty="0">
                <a:solidFill>
                  <a:schemeClr val="tx1"/>
                </a:solidFill>
                <a:latin typeface="+mn-lt"/>
              </a:endParaRPr>
            </a:p>
          </p:txBody>
        </p:sp>
        <p:sp>
          <p:nvSpPr>
            <p:cNvPr id="16405" name="Text Box 15"/>
            <p:cNvSpPr txBox="1">
              <a:spLocks noChangeArrowheads="1"/>
            </p:cNvSpPr>
            <p:nvPr/>
          </p:nvSpPr>
          <p:spPr bwMode="auto">
            <a:xfrm>
              <a:off x="3296" y="1329"/>
              <a:ext cx="256"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pPr>
              <a:r>
                <a:rPr lang="en-US" sz="2400" dirty="0" smtClean="0">
                  <a:solidFill>
                    <a:schemeClr val="tx1"/>
                  </a:solidFill>
                  <a:latin typeface="+mn-lt"/>
                </a:rPr>
                <a:t>D</a:t>
              </a:r>
              <a:endParaRPr lang="en-US" sz="2400" dirty="0">
                <a:solidFill>
                  <a:schemeClr val="tx1"/>
                </a:solidFill>
                <a:latin typeface="+mn-lt"/>
              </a:endParaRPr>
            </a:p>
          </p:txBody>
        </p:sp>
      </p:grpSp>
      <p:sp>
        <p:nvSpPr>
          <p:cNvPr id="22" name="Text Box 32"/>
          <p:cNvSpPr txBox="1">
            <a:spLocks noChangeArrowheads="1"/>
          </p:cNvSpPr>
          <p:nvPr/>
        </p:nvSpPr>
        <p:spPr bwMode="auto">
          <a:xfrm>
            <a:off x="4438650" y="2636838"/>
            <a:ext cx="4496039" cy="707886"/>
          </a:xfrm>
          <a:prstGeom prst="rect">
            <a:avLst/>
          </a:prstGeom>
          <a:ln/>
          <a:extLst/>
        </p:spPr>
        <p:style>
          <a:lnRef idx="1">
            <a:schemeClr val="accent5"/>
          </a:lnRef>
          <a:fillRef idx="2">
            <a:schemeClr val="accent5"/>
          </a:fillRef>
          <a:effectRef idx="1">
            <a:schemeClr val="accent5"/>
          </a:effectRef>
          <a:fontRef idx="minor">
            <a:schemeClr val="dk1"/>
          </a:fontRef>
        </p:style>
        <p:txBody>
          <a:bodyPr wrap="none">
            <a:spAutoFit/>
          </a:bodyPr>
          <a:lstStyle/>
          <a:p>
            <a:pPr>
              <a:buFont typeface="Wingdings" pitchFamily="2" charset="2"/>
              <a:buChar char="è"/>
              <a:defRPr/>
            </a:pPr>
            <a:r>
              <a:rPr lang="fr-FR" sz="2000" dirty="0" smtClean="0">
                <a:solidFill>
                  <a:schemeClr val="tx1"/>
                </a:solidFill>
                <a:sym typeface="Wingdings" pitchFamily="2" charset="2"/>
              </a:rPr>
              <a:t>But: obtenir un ensemble de solutions </a:t>
            </a:r>
          </a:p>
          <a:p>
            <a:pPr>
              <a:defRPr/>
            </a:pPr>
            <a:r>
              <a:rPr lang="fr-FR" sz="2000" dirty="0" smtClean="0">
                <a:solidFill>
                  <a:schemeClr val="tx1"/>
                </a:solidFill>
                <a:sym typeface="Wingdings" pitchFamily="2" charset="2"/>
              </a:rPr>
              <a:t>    de compromis </a:t>
            </a:r>
            <a:endParaRPr lang="en-US" sz="2000" dirty="0">
              <a:solidFill>
                <a:schemeClr val="tx1"/>
              </a:solidFill>
            </a:endParaRPr>
          </a:p>
        </p:txBody>
      </p:sp>
      <p:sp>
        <p:nvSpPr>
          <p:cNvPr id="23"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algn="ctr"/>
            <a:r>
              <a:rPr lang="fr-FR" sz="2400" b="1" dirty="0">
                <a:solidFill>
                  <a:schemeClr val="bg1"/>
                </a:solidFill>
                <a:latin typeface="+mj-lt"/>
              </a:rPr>
              <a:t>Optimisation </a:t>
            </a:r>
            <a:r>
              <a:rPr lang="fr-FR" sz="2400" b="1" dirty="0" smtClean="0">
                <a:solidFill>
                  <a:schemeClr val="bg1"/>
                </a:solidFill>
                <a:latin typeface="+mj-lt"/>
              </a:rPr>
              <a:t> </a:t>
            </a:r>
            <a:endParaRPr lang="fr-FR" sz="2400" b="1" dirty="0">
              <a:solidFill>
                <a:schemeClr val="bg1"/>
              </a:solidFill>
              <a:latin typeface="+mj-lt"/>
            </a:endParaRPr>
          </a:p>
        </p:txBody>
      </p:sp>
      <p:sp>
        <p:nvSpPr>
          <p:cNvPr id="24" name="Text Box 32"/>
          <p:cNvSpPr txBox="1">
            <a:spLocks noChangeArrowheads="1"/>
          </p:cNvSpPr>
          <p:nvPr/>
        </p:nvSpPr>
        <p:spPr bwMode="auto">
          <a:xfrm>
            <a:off x="38100" y="2636837"/>
            <a:ext cx="4124325" cy="707886"/>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p>
            <a:pPr>
              <a:buFont typeface="Wingdings" pitchFamily="2" charset="2"/>
              <a:buChar char="è"/>
              <a:defRPr/>
            </a:pPr>
            <a:r>
              <a:rPr lang="fr-FR" sz="2000" dirty="0" smtClean="0">
                <a:solidFill>
                  <a:schemeClr val="tx1"/>
                </a:solidFill>
                <a:sym typeface="Wingdings" pitchFamily="2" charset="2"/>
              </a:rPr>
              <a:t>But: obtenir la solution optimale </a:t>
            </a:r>
            <a:r>
              <a:rPr lang="en-US" sz="2000" dirty="0" err="1" smtClean="0">
                <a:solidFill>
                  <a:schemeClr val="tx1"/>
                </a:solidFill>
                <a:sym typeface="Wingdings" pitchFamily="2" charset="2"/>
              </a:rPr>
              <a:t>si</a:t>
            </a:r>
            <a:r>
              <a:rPr lang="en-US" sz="2000" dirty="0" smtClean="0">
                <a:solidFill>
                  <a:schemeClr val="tx1"/>
                </a:solidFill>
                <a:sym typeface="Wingdings" pitchFamily="2" charset="2"/>
              </a:rPr>
              <a:t> </a:t>
            </a:r>
            <a:r>
              <a:rPr lang="en-US" sz="2000" dirty="0" err="1" smtClean="0">
                <a:solidFill>
                  <a:schemeClr val="tx1"/>
                </a:solidFill>
                <a:sym typeface="Wingdings" pitchFamily="2" charset="2"/>
              </a:rPr>
              <a:t>elle</a:t>
            </a:r>
            <a:r>
              <a:rPr lang="en-US" sz="2000" dirty="0" smtClean="0">
                <a:solidFill>
                  <a:schemeClr val="tx1"/>
                </a:solidFill>
                <a:sym typeface="Wingdings" pitchFamily="2" charset="2"/>
              </a:rPr>
              <a:t> </a:t>
            </a:r>
            <a:r>
              <a:rPr lang="en-US" sz="2000" dirty="0" err="1" smtClean="0">
                <a:solidFill>
                  <a:schemeClr val="tx1"/>
                </a:solidFill>
                <a:sym typeface="Wingdings" pitchFamily="2" charset="2"/>
              </a:rPr>
              <a:t>existe</a:t>
            </a:r>
            <a:r>
              <a:rPr lang="en-US" sz="2000" dirty="0" smtClean="0">
                <a:solidFill>
                  <a:schemeClr val="tx1"/>
                </a:solidFill>
                <a:sym typeface="Wingdings" pitchFamily="2" charset="2"/>
              </a:rPr>
              <a:t>!</a:t>
            </a:r>
            <a:endParaRPr lang="fr-FR" sz="2000" dirty="0" smtClean="0">
              <a:solidFill>
                <a:schemeClr val="tx1"/>
              </a:solidFill>
              <a:sym typeface="Wingdings" pitchFamily="2" charset="2"/>
            </a:endParaRPr>
          </a:p>
        </p:txBody>
      </p:sp>
      <p:sp>
        <p:nvSpPr>
          <p:cNvPr id="25" name="Rectangle 24"/>
          <p:cNvSpPr/>
          <p:nvPr/>
        </p:nvSpPr>
        <p:spPr>
          <a:xfrm>
            <a:off x="138523" y="786805"/>
            <a:ext cx="8700677" cy="461665"/>
          </a:xfrm>
          <a:prstGeom prst="rect">
            <a:avLst/>
          </a:prstGeom>
        </p:spPr>
        <p:txBody>
          <a:bodyPr wrap="square">
            <a:spAutoFit/>
          </a:bodyPr>
          <a:lstStyle/>
          <a:p>
            <a:pPr marL="0" lvl="1" indent="-342900" eaLnBrk="0" hangingPunct="0"/>
            <a:r>
              <a:rPr lang="fr-FR" sz="2400" b="1" dirty="0" smtClean="0">
                <a:solidFill>
                  <a:srgbClr val="40822E"/>
                </a:solidFill>
              </a:rPr>
              <a:t>Monocritère</a:t>
            </a:r>
            <a:r>
              <a:rPr lang="en-US" sz="2400" b="1" dirty="0" smtClean="0">
                <a:solidFill>
                  <a:srgbClr val="40822E"/>
                </a:solidFill>
              </a:rPr>
              <a:t> Vs. </a:t>
            </a:r>
            <a:r>
              <a:rPr lang="fr-FR" sz="2400" b="1" dirty="0" smtClean="0">
                <a:solidFill>
                  <a:srgbClr val="40822E"/>
                </a:solidFill>
              </a:rPr>
              <a:t>Multicritère</a:t>
            </a:r>
          </a:p>
        </p:txBody>
      </p:sp>
      <p:grpSp>
        <p:nvGrpSpPr>
          <p:cNvPr id="26" name="Group 16"/>
          <p:cNvGrpSpPr>
            <a:grpSpLocks/>
          </p:cNvGrpSpPr>
          <p:nvPr/>
        </p:nvGrpSpPr>
        <p:grpSpPr bwMode="auto">
          <a:xfrm>
            <a:off x="4398315" y="3704898"/>
            <a:ext cx="4777720" cy="2907691"/>
            <a:chOff x="1008" y="1008"/>
            <a:chExt cx="4114" cy="3045"/>
          </a:xfrm>
        </p:grpSpPr>
        <p:sp>
          <p:nvSpPr>
            <p:cNvPr id="27" name="Line 3"/>
            <p:cNvSpPr>
              <a:spLocks noChangeShapeType="1"/>
            </p:cNvSpPr>
            <p:nvPr/>
          </p:nvSpPr>
          <p:spPr bwMode="auto">
            <a:xfrm>
              <a:off x="1392" y="1008"/>
              <a:ext cx="0" cy="268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28" name="Line 4"/>
            <p:cNvSpPr>
              <a:spLocks noChangeShapeType="1"/>
            </p:cNvSpPr>
            <p:nvPr/>
          </p:nvSpPr>
          <p:spPr bwMode="auto">
            <a:xfrm>
              <a:off x="1392" y="3696"/>
              <a:ext cx="31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9" name="Arc 5"/>
            <p:cNvSpPr>
              <a:spLocks/>
            </p:cNvSpPr>
            <p:nvPr/>
          </p:nvSpPr>
          <p:spPr bwMode="auto">
            <a:xfrm flipH="1">
              <a:off x="1944" y="1394"/>
              <a:ext cx="2012" cy="1774"/>
            </a:xfrm>
            <a:custGeom>
              <a:avLst/>
              <a:gdLst>
                <a:gd name="T0" fmla="*/ 0 w 21598"/>
                <a:gd name="T1" fmla="*/ 0 h 21576"/>
                <a:gd name="T2" fmla="*/ 0 w 21598"/>
                <a:gd name="T3" fmla="*/ 0 h 21576"/>
                <a:gd name="T4" fmla="*/ 0 w 21598"/>
                <a:gd name="T5" fmla="*/ 0 h 21576"/>
                <a:gd name="T6" fmla="*/ 0 60000 65536"/>
                <a:gd name="T7" fmla="*/ 0 60000 65536"/>
                <a:gd name="T8" fmla="*/ 0 60000 65536"/>
                <a:gd name="T9" fmla="*/ 0 w 21598"/>
                <a:gd name="T10" fmla="*/ 0 h 21576"/>
                <a:gd name="T11" fmla="*/ 21598 w 21598"/>
                <a:gd name="T12" fmla="*/ 21576 h 21576"/>
              </a:gdLst>
              <a:ahLst/>
              <a:cxnLst>
                <a:cxn ang="T6">
                  <a:pos x="T0" y="T1"/>
                </a:cxn>
                <a:cxn ang="T7">
                  <a:pos x="T2" y="T3"/>
                </a:cxn>
                <a:cxn ang="T8">
                  <a:pos x="T4" y="T5"/>
                </a:cxn>
              </a:cxnLst>
              <a:rect l="T9" t="T10" r="T11" b="T12"/>
              <a:pathLst>
                <a:path w="21598" h="21576" fill="none" extrusionOk="0">
                  <a:moveTo>
                    <a:pt x="1009" y="-1"/>
                  </a:moveTo>
                  <a:cubicBezTo>
                    <a:pt x="12429" y="533"/>
                    <a:pt x="21455" y="9874"/>
                    <a:pt x="21598" y="21306"/>
                  </a:cubicBezTo>
                </a:path>
                <a:path w="21598" h="21576" stroke="0" extrusionOk="0">
                  <a:moveTo>
                    <a:pt x="1009" y="-1"/>
                  </a:moveTo>
                  <a:cubicBezTo>
                    <a:pt x="12429" y="533"/>
                    <a:pt x="21455" y="9874"/>
                    <a:pt x="21598" y="21306"/>
                  </a:cubicBezTo>
                  <a:lnTo>
                    <a:pt x="0" y="21576"/>
                  </a:lnTo>
                  <a:lnTo>
                    <a:pt x="1009" y="-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30" name="Rectangle 6"/>
            <p:cNvSpPr>
              <a:spLocks noChangeArrowheads="1"/>
            </p:cNvSpPr>
            <p:nvPr/>
          </p:nvSpPr>
          <p:spPr bwMode="auto">
            <a:xfrm>
              <a:off x="1888" y="3080"/>
              <a:ext cx="144" cy="144"/>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fr-FR"/>
            </a:p>
          </p:txBody>
        </p:sp>
        <p:sp>
          <p:nvSpPr>
            <p:cNvPr id="31" name="Rectangle 7"/>
            <p:cNvSpPr>
              <a:spLocks noChangeArrowheads="1"/>
            </p:cNvSpPr>
            <p:nvPr/>
          </p:nvSpPr>
          <p:spPr bwMode="auto">
            <a:xfrm>
              <a:off x="2152" y="2224"/>
              <a:ext cx="144" cy="144"/>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fr-FR"/>
            </a:p>
          </p:txBody>
        </p:sp>
        <p:sp>
          <p:nvSpPr>
            <p:cNvPr id="32" name="Rectangle 8"/>
            <p:cNvSpPr>
              <a:spLocks noChangeArrowheads="1"/>
            </p:cNvSpPr>
            <p:nvPr/>
          </p:nvSpPr>
          <p:spPr bwMode="auto">
            <a:xfrm>
              <a:off x="2688" y="1672"/>
              <a:ext cx="144" cy="144"/>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fr-FR"/>
            </a:p>
          </p:txBody>
        </p:sp>
        <p:sp>
          <p:nvSpPr>
            <p:cNvPr id="33" name="Rectangle 9"/>
            <p:cNvSpPr>
              <a:spLocks noChangeArrowheads="1"/>
            </p:cNvSpPr>
            <p:nvPr/>
          </p:nvSpPr>
          <p:spPr bwMode="auto">
            <a:xfrm>
              <a:off x="3552" y="1352"/>
              <a:ext cx="144" cy="144"/>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fr-FR"/>
            </a:p>
          </p:txBody>
        </p:sp>
        <p:sp>
          <p:nvSpPr>
            <p:cNvPr id="34" name="Text Box 10"/>
            <p:cNvSpPr txBox="1">
              <a:spLocks noChangeArrowheads="1"/>
            </p:cNvSpPr>
            <p:nvPr/>
          </p:nvSpPr>
          <p:spPr bwMode="auto">
            <a:xfrm>
              <a:off x="3552" y="3698"/>
              <a:ext cx="1570"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pPr>
              <a:r>
                <a:rPr lang="en-US" sz="1600" dirty="0" smtClean="0">
                  <a:solidFill>
                    <a:schemeClr val="tx1"/>
                  </a:solidFill>
                  <a:latin typeface="+mn-lt"/>
                </a:rPr>
                <a:t>Impact </a:t>
              </a:r>
              <a:r>
                <a:rPr lang="en-US" sz="1600" dirty="0" err="1" smtClean="0">
                  <a:solidFill>
                    <a:schemeClr val="tx1"/>
                  </a:solidFill>
                  <a:latin typeface="+mn-lt"/>
                </a:rPr>
                <a:t>Envi</a:t>
              </a:r>
              <a:r>
                <a:rPr lang="en-US" sz="1600" dirty="0" smtClean="0">
                  <a:solidFill>
                    <a:schemeClr val="tx1"/>
                  </a:solidFill>
                  <a:latin typeface="+mn-lt"/>
                </a:rPr>
                <a:t> (INS)</a:t>
              </a:r>
              <a:endParaRPr lang="en-US" sz="1600" dirty="0">
                <a:solidFill>
                  <a:schemeClr val="tx1"/>
                </a:solidFill>
                <a:latin typeface="+mn-lt"/>
              </a:endParaRPr>
            </a:p>
          </p:txBody>
        </p:sp>
        <p:sp>
          <p:nvSpPr>
            <p:cNvPr id="35" name="Text Box 11"/>
            <p:cNvSpPr txBox="1">
              <a:spLocks noChangeArrowheads="1"/>
            </p:cNvSpPr>
            <p:nvPr/>
          </p:nvSpPr>
          <p:spPr bwMode="auto">
            <a:xfrm>
              <a:off x="1008" y="1569"/>
              <a:ext cx="398" cy="1321"/>
            </a:xfrm>
            <a:prstGeom prst="rect">
              <a:avLst/>
            </a:prstGeom>
            <a:noFill/>
            <a:ln>
              <a:noFill/>
            </a:ln>
            <a:extLst/>
          </p:spPr>
          <p:txBody>
            <a:bodyPr vert="vert270"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Arial" pitchFamily="34" charset="0"/>
                <a:buNone/>
                <a:defRPr/>
              </a:pPr>
              <a:r>
                <a:rPr lang="fr-FR" sz="1800" dirty="0" smtClean="0">
                  <a:latin typeface="+mn-lt"/>
                </a:rPr>
                <a:t>Production </a:t>
              </a:r>
              <a:r>
                <a:rPr lang="en-US" sz="1800" dirty="0" smtClean="0">
                  <a:latin typeface="+mn-lt"/>
                </a:rPr>
                <a:t> </a:t>
              </a:r>
              <a:endParaRPr lang="en-US" sz="1800" dirty="0">
                <a:latin typeface="+mn-lt"/>
              </a:endParaRPr>
            </a:p>
          </p:txBody>
        </p:sp>
        <p:sp>
          <p:nvSpPr>
            <p:cNvPr id="36" name="Text Box 12"/>
            <p:cNvSpPr txBox="1">
              <a:spLocks noChangeArrowheads="1"/>
            </p:cNvSpPr>
            <p:nvPr/>
          </p:nvSpPr>
          <p:spPr bwMode="auto">
            <a:xfrm>
              <a:off x="1584" y="2796"/>
              <a:ext cx="239"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pPr>
              <a:r>
                <a:rPr lang="en-US" sz="2400" dirty="0" smtClean="0">
                  <a:solidFill>
                    <a:schemeClr val="tx1"/>
                  </a:solidFill>
                  <a:latin typeface="+mn-lt"/>
                </a:rPr>
                <a:t>A</a:t>
              </a:r>
              <a:endParaRPr lang="en-US" sz="2400" dirty="0">
                <a:solidFill>
                  <a:schemeClr val="tx1"/>
                </a:solidFill>
                <a:latin typeface="+mn-lt"/>
              </a:endParaRPr>
            </a:p>
          </p:txBody>
        </p:sp>
        <p:sp>
          <p:nvSpPr>
            <p:cNvPr id="37" name="Text Box 13"/>
            <p:cNvSpPr txBox="1">
              <a:spLocks noChangeArrowheads="1"/>
            </p:cNvSpPr>
            <p:nvPr/>
          </p:nvSpPr>
          <p:spPr bwMode="auto">
            <a:xfrm>
              <a:off x="1904" y="1934"/>
              <a:ext cx="248"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pPr>
              <a:r>
                <a:rPr lang="en-US" sz="2400" dirty="0" smtClean="0">
                  <a:solidFill>
                    <a:schemeClr val="tx1"/>
                  </a:solidFill>
                  <a:latin typeface="+mn-lt"/>
                </a:rPr>
                <a:t>B</a:t>
              </a:r>
              <a:endParaRPr lang="en-US" sz="2400" dirty="0">
                <a:solidFill>
                  <a:schemeClr val="tx1"/>
                </a:solidFill>
                <a:latin typeface="+mn-lt"/>
              </a:endParaRPr>
            </a:p>
          </p:txBody>
        </p:sp>
        <p:sp>
          <p:nvSpPr>
            <p:cNvPr id="38" name="Text Box 14"/>
            <p:cNvSpPr txBox="1">
              <a:spLocks noChangeArrowheads="1"/>
            </p:cNvSpPr>
            <p:nvPr/>
          </p:nvSpPr>
          <p:spPr bwMode="auto">
            <a:xfrm>
              <a:off x="2432" y="1402"/>
              <a:ext cx="264"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pPr>
              <a:r>
                <a:rPr lang="en-US" sz="2400" dirty="0" smtClean="0">
                  <a:solidFill>
                    <a:schemeClr val="tx1"/>
                  </a:solidFill>
                  <a:latin typeface="+mn-lt"/>
                </a:rPr>
                <a:t>C</a:t>
              </a:r>
              <a:endParaRPr lang="en-US" sz="2400" dirty="0">
                <a:solidFill>
                  <a:schemeClr val="tx1"/>
                </a:solidFill>
                <a:latin typeface="+mn-lt"/>
              </a:endParaRPr>
            </a:p>
          </p:txBody>
        </p:sp>
        <p:sp>
          <p:nvSpPr>
            <p:cNvPr id="39" name="Text Box 15"/>
            <p:cNvSpPr txBox="1">
              <a:spLocks noChangeArrowheads="1"/>
            </p:cNvSpPr>
            <p:nvPr/>
          </p:nvSpPr>
          <p:spPr bwMode="auto">
            <a:xfrm>
              <a:off x="3296" y="1041"/>
              <a:ext cx="256"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pPr>
              <a:r>
                <a:rPr lang="en-US" sz="2400" dirty="0" smtClean="0">
                  <a:solidFill>
                    <a:schemeClr val="tx1"/>
                  </a:solidFill>
                  <a:latin typeface="+mn-lt"/>
                </a:rPr>
                <a:t>D</a:t>
              </a:r>
              <a:endParaRPr lang="en-US" sz="2400" dirty="0">
                <a:solidFill>
                  <a:schemeClr val="tx1"/>
                </a:solidFill>
                <a:latin typeface="+mn-lt"/>
              </a:endParaRPr>
            </a:p>
          </p:txBody>
        </p:sp>
      </p:grpSp>
      <p:sp>
        <p:nvSpPr>
          <p:cNvPr id="40" name="Text Box 10"/>
          <p:cNvSpPr txBox="1">
            <a:spLocks noChangeArrowheads="1"/>
          </p:cNvSpPr>
          <p:nvPr/>
        </p:nvSpPr>
        <p:spPr bwMode="auto">
          <a:xfrm>
            <a:off x="2929931" y="6273474"/>
            <a:ext cx="1531797" cy="3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pPr>
            <a:r>
              <a:rPr lang="en-US" sz="1600" dirty="0" smtClean="0">
                <a:solidFill>
                  <a:schemeClr val="tx1"/>
                </a:solidFill>
                <a:latin typeface="+mn-lt"/>
              </a:rPr>
              <a:t>    INS</a:t>
            </a:r>
            <a:endParaRPr lang="en-US" sz="1600" dirty="0">
              <a:solidFill>
                <a:schemeClr val="tx1"/>
              </a:solidFill>
              <a:latin typeface="+mn-lt"/>
            </a:endParaRPr>
          </a:p>
        </p:txBody>
      </p:sp>
      <p:sp>
        <p:nvSpPr>
          <p:cNvPr id="41" name="Text Box 32"/>
          <p:cNvSpPr txBox="1">
            <a:spLocks noChangeArrowheads="1"/>
          </p:cNvSpPr>
          <p:nvPr/>
        </p:nvSpPr>
        <p:spPr bwMode="auto">
          <a:xfrm>
            <a:off x="6876256" y="4734938"/>
            <a:ext cx="2135521" cy="400110"/>
          </a:xfrm>
          <a:prstGeom prst="rect">
            <a:avLst/>
          </a:prstGeom>
          <a:ln/>
          <a:extLst/>
        </p:spPr>
        <p:style>
          <a:lnRef idx="1">
            <a:schemeClr val="accent3"/>
          </a:lnRef>
          <a:fillRef idx="2">
            <a:schemeClr val="accent3"/>
          </a:fillRef>
          <a:effectRef idx="1">
            <a:schemeClr val="accent3"/>
          </a:effectRef>
          <a:fontRef idx="minor">
            <a:schemeClr val="dk1"/>
          </a:fontRef>
        </p:style>
        <p:txBody>
          <a:bodyPr wrap="none">
            <a:spAutoFit/>
          </a:bodyPr>
          <a:lstStyle/>
          <a:p>
            <a:pPr>
              <a:buFont typeface="Wingdings" pitchFamily="2" charset="2"/>
              <a:buChar char="è"/>
              <a:defRPr/>
            </a:pPr>
            <a:r>
              <a:rPr lang="fr-FR" sz="2000" dirty="0" smtClean="0">
                <a:solidFill>
                  <a:schemeClr val="tx1"/>
                </a:solidFill>
                <a:sym typeface="Wingdings" pitchFamily="2" charset="2"/>
              </a:rPr>
              <a:t>Front de Pareto</a:t>
            </a:r>
            <a:endParaRPr lang="en-US" sz="2000" dirty="0">
              <a:solidFill>
                <a:schemeClr val="tx1"/>
              </a:solidFill>
            </a:endParaRPr>
          </a:p>
        </p:txBody>
      </p:sp>
    </p:spTree>
    <p:extLst>
      <p:ext uri="{BB962C8B-B14F-4D97-AF65-F5344CB8AC3E}">
        <p14:creationId xmlns:p14="http://schemas.microsoft.com/office/powerpoint/2010/main" val="3143438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09715643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Ellipse 9"/>
          <p:cNvSpPr/>
          <p:nvPr/>
        </p:nvSpPr>
        <p:spPr>
          <a:xfrm>
            <a:off x="2483768" y="3140968"/>
            <a:ext cx="3600400" cy="648072"/>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1" name="Ellipse 10"/>
          <p:cNvSpPr/>
          <p:nvPr/>
        </p:nvSpPr>
        <p:spPr>
          <a:xfrm>
            <a:off x="5580112" y="4725144"/>
            <a:ext cx="2088232" cy="648072"/>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2" name="Ellipse 11"/>
          <p:cNvSpPr/>
          <p:nvPr/>
        </p:nvSpPr>
        <p:spPr>
          <a:xfrm>
            <a:off x="3121688" y="5481228"/>
            <a:ext cx="2016224" cy="648072"/>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cxnSp>
        <p:nvCxnSpPr>
          <p:cNvPr id="14" name="Connecteur droit avec flèche 13"/>
          <p:cNvCxnSpPr/>
          <p:nvPr/>
        </p:nvCxnSpPr>
        <p:spPr>
          <a:xfrm flipH="1">
            <a:off x="6570222" y="5373216"/>
            <a:ext cx="108012" cy="216024"/>
          </a:xfrm>
          <a:prstGeom prst="straightConnector1">
            <a:avLst/>
          </a:prstGeom>
          <a:ln w="127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12" idx="6"/>
          </p:cNvCxnSpPr>
          <p:nvPr/>
        </p:nvCxnSpPr>
        <p:spPr>
          <a:xfrm flipV="1">
            <a:off x="5137912" y="5697252"/>
            <a:ext cx="648072" cy="108012"/>
          </a:xfrm>
          <a:prstGeom prst="straightConnector1">
            <a:avLst/>
          </a:prstGeom>
          <a:ln w="127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3563888" y="4581128"/>
            <a:ext cx="144016" cy="144016"/>
          </a:xfrm>
          <a:prstGeom prst="straightConnector1">
            <a:avLst/>
          </a:prstGeom>
          <a:ln w="127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3349676" y="2852936"/>
            <a:ext cx="2188612" cy="369332"/>
          </a:xfrm>
          <a:prstGeom prst="rect">
            <a:avLst/>
          </a:prstGeom>
          <a:noFill/>
        </p:spPr>
        <p:txBody>
          <a:bodyPr wrap="none" rtlCol="0">
            <a:spAutoFit/>
          </a:bodyPr>
          <a:lstStyle/>
          <a:p>
            <a:r>
              <a:rPr lang="fr-FR" b="1" dirty="0" smtClean="0">
                <a:solidFill>
                  <a:srgbClr val="FF0000"/>
                </a:solidFill>
              </a:rPr>
              <a:t>Optimisation difficile</a:t>
            </a:r>
            <a:endParaRPr lang="fr-FR" b="1" dirty="0">
              <a:solidFill>
                <a:srgbClr val="FF0000"/>
              </a:solidFill>
            </a:endParaRPr>
          </a:p>
        </p:txBody>
      </p:sp>
      <p:sp>
        <p:nvSpPr>
          <p:cNvPr id="22" name="ZoneTexte 21"/>
          <p:cNvSpPr txBox="1"/>
          <p:nvPr/>
        </p:nvSpPr>
        <p:spPr>
          <a:xfrm>
            <a:off x="438005" y="6483564"/>
            <a:ext cx="4277581" cy="369332"/>
          </a:xfrm>
          <a:prstGeom prst="rect">
            <a:avLst/>
          </a:prstGeom>
          <a:noFill/>
        </p:spPr>
        <p:txBody>
          <a:bodyPr wrap="none" rtlCol="0">
            <a:spAutoFit/>
          </a:bodyPr>
          <a:lstStyle/>
          <a:p>
            <a:r>
              <a:rPr lang="fr-FR" dirty="0" smtClean="0">
                <a:solidFill>
                  <a:srgbClr val="FF0000"/>
                </a:solidFill>
              </a:rPr>
              <a:t>Source: http</a:t>
            </a:r>
            <a:r>
              <a:rPr lang="fr-FR" dirty="0">
                <a:solidFill>
                  <a:srgbClr val="FF0000"/>
                </a:solidFill>
              </a:rPr>
              <a:t>://slideplayer.fr/slide/1288635/</a:t>
            </a:r>
          </a:p>
        </p:txBody>
      </p:sp>
      <p:sp>
        <p:nvSpPr>
          <p:cNvPr id="13"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algn="ctr"/>
            <a:r>
              <a:rPr lang="fr-FR" sz="2400" b="1" dirty="0">
                <a:solidFill>
                  <a:schemeClr val="bg1"/>
                </a:solidFill>
                <a:latin typeface="+mj-lt"/>
              </a:rPr>
              <a:t>Optimisation </a:t>
            </a:r>
            <a:r>
              <a:rPr lang="fr-FR" sz="2400" b="1" dirty="0" smtClean="0">
                <a:solidFill>
                  <a:schemeClr val="bg1"/>
                </a:solidFill>
                <a:latin typeface="+mj-lt"/>
              </a:rPr>
              <a:t> </a:t>
            </a:r>
            <a:endParaRPr lang="fr-FR" sz="2400" b="1" dirty="0">
              <a:solidFill>
                <a:schemeClr val="bg1"/>
              </a:solidFill>
              <a:latin typeface="+mj-lt"/>
            </a:endParaRPr>
          </a:p>
        </p:txBody>
      </p:sp>
      <p:sp>
        <p:nvSpPr>
          <p:cNvPr id="15" name="Rectangle 14"/>
          <p:cNvSpPr/>
          <p:nvPr/>
        </p:nvSpPr>
        <p:spPr>
          <a:xfrm>
            <a:off x="138523" y="786805"/>
            <a:ext cx="8700677" cy="461665"/>
          </a:xfrm>
          <a:prstGeom prst="rect">
            <a:avLst/>
          </a:prstGeom>
        </p:spPr>
        <p:txBody>
          <a:bodyPr wrap="square">
            <a:spAutoFit/>
          </a:bodyPr>
          <a:lstStyle/>
          <a:p>
            <a:pPr marL="0" lvl="1" indent="-342900" eaLnBrk="0" hangingPunct="0"/>
            <a:r>
              <a:rPr lang="fr-FR" sz="2400" b="1" dirty="0" smtClean="0">
                <a:solidFill>
                  <a:srgbClr val="40822E"/>
                </a:solidFill>
              </a:rPr>
              <a:t>Classification: problèmes et méthodes d’optimisation </a:t>
            </a:r>
          </a:p>
        </p:txBody>
      </p:sp>
    </p:spTree>
    <p:extLst>
      <p:ext uri="{BB962C8B-B14F-4D97-AF65-F5344CB8AC3E}">
        <p14:creationId xmlns:p14="http://schemas.microsoft.com/office/powerpoint/2010/main" val="995812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algn="ctr"/>
            <a:r>
              <a:rPr lang="fr-FR" sz="2400" b="1" dirty="0" err="1" smtClean="0">
                <a:solidFill>
                  <a:schemeClr val="bg1"/>
                </a:solidFill>
                <a:latin typeface="+mj-lt"/>
              </a:rPr>
              <a:t>Métaheuristiques</a:t>
            </a:r>
            <a:endParaRPr lang="fr-FR" sz="2400" b="1" dirty="0">
              <a:solidFill>
                <a:schemeClr val="bg1"/>
              </a:solidFill>
              <a:latin typeface="+mj-lt"/>
            </a:endParaRPr>
          </a:p>
        </p:txBody>
      </p:sp>
      <p:sp>
        <p:nvSpPr>
          <p:cNvPr id="6" name="Espace réservé du contenu 3"/>
          <p:cNvSpPr txBox="1">
            <a:spLocks/>
          </p:cNvSpPr>
          <p:nvPr/>
        </p:nvSpPr>
        <p:spPr>
          <a:xfrm>
            <a:off x="742950" y="1201737"/>
            <a:ext cx="8229600" cy="2979737"/>
          </a:xfrm>
          <a:prstGeom prst="rect">
            <a:avLst/>
          </a:prstGeom>
        </p:spPr>
        <p:txBody>
          <a:bodyPr>
            <a:noAutofit/>
          </a:bodyPr>
          <a:lstStyle/>
          <a:p>
            <a:r>
              <a:rPr lang="en-US" sz="2400" i="1" dirty="0"/>
              <a:t>“An iterative generation process </a:t>
            </a:r>
            <a:r>
              <a:rPr lang="en-US" sz="2400" i="1" dirty="0" smtClean="0"/>
              <a:t>which guides </a:t>
            </a:r>
            <a:r>
              <a:rPr lang="en-US" sz="2400" i="1" dirty="0"/>
              <a:t>a subordinate heuristic by combining intelligently </a:t>
            </a:r>
            <a:r>
              <a:rPr lang="en-US" sz="2400" i="1" dirty="0" smtClean="0"/>
              <a:t>different concepts </a:t>
            </a:r>
            <a:r>
              <a:rPr lang="en-US" sz="2400" i="1" dirty="0"/>
              <a:t>for </a:t>
            </a:r>
            <a:r>
              <a:rPr lang="en-US" sz="2400" i="1" dirty="0" smtClean="0"/>
              <a:t>exploring </a:t>
            </a:r>
            <a:r>
              <a:rPr lang="en-US" sz="2400" i="1" dirty="0"/>
              <a:t>and exploiting the search </a:t>
            </a:r>
            <a:r>
              <a:rPr lang="en-US" sz="2400" i="1" dirty="0" smtClean="0"/>
              <a:t>space using </a:t>
            </a:r>
            <a:r>
              <a:rPr lang="en-US" sz="2400" i="1" dirty="0"/>
              <a:t>learning strategies to structure information in order </a:t>
            </a:r>
            <a:r>
              <a:rPr lang="en-US" sz="2400" i="1" dirty="0" smtClean="0"/>
              <a:t>to find </a:t>
            </a:r>
            <a:r>
              <a:rPr lang="en-US" sz="2400" i="1" dirty="0"/>
              <a:t>efficiently near-optimal solutions” (</a:t>
            </a:r>
            <a:r>
              <a:rPr lang="en-US" sz="2400" i="1" dirty="0" err="1"/>
              <a:t>Laporte</a:t>
            </a:r>
            <a:r>
              <a:rPr lang="en-US" sz="2400" i="1" dirty="0"/>
              <a:t> and </a:t>
            </a:r>
            <a:r>
              <a:rPr lang="en-US" sz="2400" i="1" dirty="0" smtClean="0"/>
              <a:t>Osman 1995)</a:t>
            </a:r>
            <a:endParaRPr lang="fr-FR" sz="2200" i="1" dirty="0" smtClean="0">
              <a:solidFill>
                <a:srgbClr val="FF0000"/>
              </a:solidFill>
            </a:endParaRPr>
          </a:p>
          <a:p>
            <a:pPr marR="0" lvl="0" algn="l" defTabSz="914400" rtl="0" eaLnBrk="1" fontAlgn="auto" latinLnBrk="0" hangingPunct="1">
              <a:lnSpc>
                <a:spcPct val="100000"/>
              </a:lnSpc>
              <a:spcBef>
                <a:spcPct val="20000"/>
              </a:spcBef>
              <a:spcAft>
                <a:spcPts val="0"/>
              </a:spcAft>
              <a:buClrTx/>
              <a:buSzTx/>
              <a:tabLst/>
              <a:defRPr/>
            </a:pPr>
            <a:r>
              <a:rPr lang="fr-FR" sz="2200" dirty="0" smtClean="0">
                <a:solidFill>
                  <a:srgbClr val="FF0000"/>
                </a:solidFill>
              </a:rPr>
              <a:t>bien adaptées à certains types de problèmes d’optimisation multicritère: </a:t>
            </a:r>
            <a:r>
              <a:rPr lang="en-US" sz="2400" dirty="0" err="1" smtClean="0">
                <a:solidFill>
                  <a:srgbClr val="FF0000"/>
                </a:solidFill>
                <a:cs typeface="Times New Roman" pitchFamily="18" charset="0"/>
              </a:rPr>
              <a:t>espace</a:t>
            </a:r>
            <a:r>
              <a:rPr lang="en-US" sz="2400" dirty="0" smtClean="0">
                <a:solidFill>
                  <a:srgbClr val="FF0000"/>
                </a:solidFill>
                <a:cs typeface="Times New Roman" pitchFamily="18" charset="0"/>
              </a:rPr>
              <a:t> de </a:t>
            </a:r>
            <a:r>
              <a:rPr lang="en-US" sz="2400" dirty="0" err="1" smtClean="0">
                <a:solidFill>
                  <a:srgbClr val="FF0000"/>
                </a:solidFill>
                <a:cs typeface="Times New Roman" pitchFamily="18" charset="0"/>
              </a:rPr>
              <a:t>recherche</a:t>
            </a:r>
            <a:r>
              <a:rPr lang="en-US" sz="2400" dirty="0" smtClean="0">
                <a:solidFill>
                  <a:srgbClr val="FF0000"/>
                </a:solidFill>
                <a:cs typeface="Times New Roman" pitchFamily="18" charset="0"/>
              </a:rPr>
              <a:t> </a:t>
            </a:r>
            <a:r>
              <a:rPr lang="en-US" sz="2400" dirty="0" err="1" smtClean="0">
                <a:solidFill>
                  <a:srgbClr val="FF0000"/>
                </a:solidFill>
                <a:cs typeface="Times New Roman" pitchFamily="18" charset="0"/>
              </a:rPr>
              <a:t>très</a:t>
            </a:r>
            <a:r>
              <a:rPr lang="en-US" sz="2400" dirty="0" smtClean="0">
                <a:solidFill>
                  <a:srgbClr val="FF0000"/>
                </a:solidFill>
                <a:cs typeface="Times New Roman" pitchFamily="18" charset="0"/>
              </a:rPr>
              <a:t> large et pas </a:t>
            </a:r>
            <a:r>
              <a:rPr lang="en-US" sz="2400" dirty="0" err="1" smtClean="0">
                <a:solidFill>
                  <a:srgbClr val="FF0000"/>
                </a:solidFill>
                <a:cs typeface="Times New Roman" pitchFamily="18" charset="0"/>
              </a:rPr>
              <a:t>bien</a:t>
            </a:r>
            <a:r>
              <a:rPr lang="en-US" sz="2400" dirty="0" smtClean="0">
                <a:solidFill>
                  <a:srgbClr val="FF0000"/>
                </a:solidFill>
                <a:cs typeface="Times New Roman" pitchFamily="18" charset="0"/>
              </a:rPr>
              <a:t> </a:t>
            </a:r>
            <a:r>
              <a:rPr lang="en-US" sz="2400" dirty="0" err="1" smtClean="0">
                <a:solidFill>
                  <a:srgbClr val="FF0000"/>
                </a:solidFill>
                <a:cs typeface="Times New Roman" pitchFamily="18" charset="0"/>
              </a:rPr>
              <a:t>connu</a:t>
            </a:r>
            <a:r>
              <a:rPr lang="en-US" sz="2400" dirty="0" smtClean="0">
                <a:solidFill>
                  <a:srgbClr val="FF0000"/>
                </a:solidFill>
                <a:cs typeface="Times New Roman" pitchFamily="18" charset="0"/>
              </a:rPr>
              <a:t>, </a:t>
            </a:r>
            <a:r>
              <a:rPr lang="en-US" sz="2400" dirty="0" err="1" smtClean="0">
                <a:solidFill>
                  <a:srgbClr val="FF0000"/>
                </a:solidFill>
                <a:cs typeface="Times New Roman" pitchFamily="18" charset="0"/>
              </a:rPr>
              <a:t>problème</a:t>
            </a:r>
            <a:r>
              <a:rPr lang="en-US" sz="2400" dirty="0" smtClean="0">
                <a:solidFill>
                  <a:srgbClr val="FF0000"/>
                </a:solidFill>
                <a:cs typeface="Times New Roman" pitchFamily="18" charset="0"/>
              </a:rPr>
              <a:t> </a:t>
            </a:r>
            <a:r>
              <a:rPr lang="en-US" sz="2400" dirty="0" err="1" smtClean="0">
                <a:solidFill>
                  <a:srgbClr val="FF0000"/>
                </a:solidFill>
                <a:cs typeface="Times New Roman" pitchFamily="18" charset="0"/>
              </a:rPr>
              <a:t>boîte</a:t>
            </a:r>
            <a:r>
              <a:rPr lang="en-US" sz="2400" dirty="0" smtClean="0">
                <a:solidFill>
                  <a:srgbClr val="FF0000"/>
                </a:solidFill>
                <a:cs typeface="Times New Roman" pitchFamily="18" charset="0"/>
              </a:rPr>
              <a:t> noire, </a:t>
            </a:r>
            <a:r>
              <a:rPr lang="en-US" sz="2400" dirty="0" err="1" smtClean="0">
                <a:solidFill>
                  <a:srgbClr val="FF0000"/>
                </a:solidFill>
                <a:cs typeface="Times New Roman" pitchFamily="18" charset="0"/>
              </a:rPr>
              <a:t>plusieurs</a:t>
            </a:r>
            <a:r>
              <a:rPr lang="en-US" sz="2400" dirty="0" smtClean="0">
                <a:solidFill>
                  <a:srgbClr val="FF0000"/>
                </a:solidFill>
                <a:cs typeface="Times New Roman" pitchFamily="18" charset="0"/>
              </a:rPr>
              <a:t> minima </a:t>
            </a:r>
            <a:r>
              <a:rPr lang="en-US" sz="2400" dirty="0" err="1" smtClean="0">
                <a:solidFill>
                  <a:srgbClr val="FF0000"/>
                </a:solidFill>
                <a:cs typeface="Times New Roman" pitchFamily="18" charset="0"/>
              </a:rPr>
              <a:t>locaux</a:t>
            </a:r>
            <a:r>
              <a:rPr lang="en-US" sz="2400" dirty="0" smtClean="0">
                <a:solidFill>
                  <a:srgbClr val="FF0000"/>
                </a:solidFill>
                <a:cs typeface="Times New Roman" pitchFamily="18" charset="0"/>
              </a:rPr>
              <a:t>, etc</a:t>
            </a:r>
            <a:r>
              <a:rPr lang="en-US" sz="2400" dirty="0">
                <a:solidFill>
                  <a:srgbClr val="FF0000"/>
                </a:solidFill>
                <a:cs typeface="Times New Roman" pitchFamily="18" charset="0"/>
              </a:rPr>
              <a:t>.</a:t>
            </a:r>
            <a:endParaRPr lang="en-US" sz="2400" b="1" dirty="0">
              <a:solidFill>
                <a:srgbClr val="FF0000"/>
              </a:solidFill>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fr-FR" sz="2200" b="0" i="0" u="none" strike="noStrike" kern="1200" cap="none" spc="0" normalizeH="0" baseline="0" noProof="0" dirty="0" smtClean="0">
              <a:ln>
                <a:noFill/>
              </a:ln>
              <a:solidFill>
                <a:srgbClr val="FF0000"/>
              </a:solidFill>
              <a:effectLst/>
              <a:uLnTx/>
              <a:uFillTx/>
              <a:latin typeface="+mn-lt"/>
              <a:ea typeface="+mn-ea"/>
              <a:cs typeface="+mn-cs"/>
            </a:endParaRPr>
          </a:p>
        </p:txBody>
      </p:sp>
      <p:grpSp>
        <p:nvGrpSpPr>
          <p:cNvPr id="2" name="Groupe 1"/>
          <p:cNvGrpSpPr/>
          <p:nvPr/>
        </p:nvGrpSpPr>
        <p:grpSpPr>
          <a:xfrm>
            <a:off x="2302789" y="4365104"/>
            <a:ext cx="7161327" cy="3037551"/>
            <a:chOff x="1562203" y="4141788"/>
            <a:chExt cx="7438921" cy="3068795"/>
          </a:xfrm>
        </p:grpSpPr>
        <p:sp>
          <p:nvSpPr>
            <p:cNvPr id="7" name="Rectangle 2"/>
            <p:cNvSpPr>
              <a:spLocks noChangeArrowheads="1"/>
            </p:cNvSpPr>
            <p:nvPr/>
          </p:nvSpPr>
          <p:spPr bwMode="auto">
            <a:xfrm>
              <a:off x="3678109" y="4141788"/>
              <a:ext cx="2806585" cy="912825"/>
            </a:xfrm>
            <a:prstGeom prst="rect">
              <a:avLst/>
            </a:prstGeom>
            <a:solidFill>
              <a:schemeClr val="tx1"/>
            </a:solidFill>
            <a:ln w="57150" algn="ctr">
              <a:solidFill>
                <a:schemeClr val="tx2"/>
              </a:solidFill>
              <a:miter lim="800000"/>
              <a:headEnd/>
              <a:tailEnd/>
            </a:ln>
          </p:spPr>
          <p:txBody>
            <a:bodyPr wrap="none" anchor="ctr"/>
            <a:lstStyle/>
            <a:p>
              <a:pPr algn="ctr"/>
              <a:r>
                <a:rPr lang="en-US" sz="7200" dirty="0">
                  <a:cs typeface="Courier New" pitchFamily="49" charset="0"/>
                </a:rPr>
                <a:t>?</a:t>
              </a:r>
            </a:p>
          </p:txBody>
        </p:sp>
        <p:sp>
          <p:nvSpPr>
            <p:cNvPr id="8" name="Rectangle 5"/>
            <p:cNvSpPr>
              <a:spLocks noChangeArrowheads="1"/>
            </p:cNvSpPr>
            <p:nvPr/>
          </p:nvSpPr>
          <p:spPr bwMode="auto">
            <a:xfrm>
              <a:off x="3504070" y="5674029"/>
              <a:ext cx="3270250" cy="995331"/>
            </a:xfrm>
            <a:prstGeom prst="rect">
              <a:avLst/>
            </a:prstGeom>
            <a:solidFill>
              <a:srgbClr val="CCCCFF"/>
            </a:solidFill>
            <a:ln w="57150" algn="ctr">
              <a:solidFill>
                <a:schemeClr val="accent2"/>
              </a:solidFill>
              <a:miter lim="800000"/>
              <a:headEnd/>
              <a:tailEnd/>
            </a:ln>
          </p:spPr>
          <p:txBody>
            <a:bodyPr wrap="none" anchor="ctr"/>
            <a:lstStyle/>
            <a:p>
              <a:endParaRPr lang="fr-FR"/>
            </a:p>
          </p:txBody>
        </p:sp>
        <p:sp>
          <p:nvSpPr>
            <p:cNvPr id="9" name="Line 7"/>
            <p:cNvSpPr>
              <a:spLocks noChangeShapeType="1"/>
            </p:cNvSpPr>
            <p:nvPr/>
          </p:nvSpPr>
          <p:spPr bwMode="auto">
            <a:xfrm flipH="1">
              <a:off x="3105377" y="4326653"/>
              <a:ext cx="542765" cy="0"/>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fr-FR"/>
            </a:p>
          </p:txBody>
        </p:sp>
        <p:sp>
          <p:nvSpPr>
            <p:cNvPr id="10" name="Line 8"/>
            <p:cNvSpPr>
              <a:spLocks noChangeShapeType="1"/>
            </p:cNvSpPr>
            <p:nvPr/>
          </p:nvSpPr>
          <p:spPr bwMode="auto">
            <a:xfrm flipH="1">
              <a:off x="3105377" y="4563115"/>
              <a:ext cx="542765" cy="0"/>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fr-FR"/>
            </a:p>
          </p:txBody>
        </p:sp>
        <p:sp>
          <p:nvSpPr>
            <p:cNvPr id="11" name="Line 9"/>
            <p:cNvSpPr>
              <a:spLocks noChangeShapeType="1"/>
            </p:cNvSpPr>
            <p:nvPr/>
          </p:nvSpPr>
          <p:spPr bwMode="auto">
            <a:xfrm flipH="1">
              <a:off x="6502937" y="4639766"/>
              <a:ext cx="542765" cy="0"/>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fr-FR"/>
            </a:p>
          </p:txBody>
        </p:sp>
        <p:sp>
          <p:nvSpPr>
            <p:cNvPr id="12" name="Line 10"/>
            <p:cNvSpPr>
              <a:spLocks noChangeShapeType="1"/>
            </p:cNvSpPr>
            <p:nvPr/>
          </p:nvSpPr>
          <p:spPr bwMode="auto">
            <a:xfrm flipH="1">
              <a:off x="6511045" y="4505689"/>
              <a:ext cx="542765" cy="0"/>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fr-FR"/>
            </a:p>
          </p:txBody>
        </p:sp>
        <p:sp>
          <p:nvSpPr>
            <p:cNvPr id="13" name="Line 11"/>
            <p:cNvSpPr>
              <a:spLocks noChangeShapeType="1"/>
            </p:cNvSpPr>
            <p:nvPr/>
          </p:nvSpPr>
          <p:spPr bwMode="auto">
            <a:xfrm flipH="1">
              <a:off x="6509735" y="4358941"/>
              <a:ext cx="542765" cy="0"/>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fr-FR"/>
            </a:p>
          </p:txBody>
        </p:sp>
        <p:sp>
          <p:nvSpPr>
            <p:cNvPr id="14" name="Line 12"/>
            <p:cNvSpPr>
              <a:spLocks noChangeShapeType="1"/>
            </p:cNvSpPr>
            <p:nvPr/>
          </p:nvSpPr>
          <p:spPr bwMode="auto">
            <a:xfrm flipH="1">
              <a:off x="3105377" y="4448236"/>
              <a:ext cx="542765" cy="0"/>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fr-FR"/>
            </a:p>
          </p:txBody>
        </p:sp>
        <p:sp>
          <p:nvSpPr>
            <p:cNvPr id="15" name="Text Box 13"/>
            <p:cNvSpPr txBox="1">
              <a:spLocks noChangeArrowheads="1"/>
            </p:cNvSpPr>
            <p:nvPr/>
          </p:nvSpPr>
          <p:spPr bwMode="auto">
            <a:xfrm>
              <a:off x="3343593" y="5733255"/>
              <a:ext cx="338864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457200" indent="-457200"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algn="ctr" eaLnBrk="1" hangingPunct="1">
                <a:spcBef>
                  <a:spcPct val="50000"/>
                </a:spcBef>
              </a:pPr>
              <a:r>
                <a:rPr lang="fr-FR" sz="2000" dirty="0" smtClean="0">
                  <a:solidFill>
                    <a:srgbClr val="993366"/>
                  </a:solidFill>
                  <a:latin typeface="+mn-lt"/>
                  <a:cs typeface="Courier New" pitchFamily="49" charset="0"/>
                </a:rPr>
                <a:t>L’algorithme d’optimisation peut seulement évaluer  les solutions</a:t>
              </a:r>
              <a:endParaRPr lang="fr-FR" sz="2000" dirty="0" smtClean="0">
                <a:solidFill>
                  <a:srgbClr val="000000"/>
                </a:solidFill>
                <a:latin typeface="+mn-lt"/>
                <a:cs typeface="Courier New" pitchFamily="49" charset="0"/>
              </a:endParaRPr>
            </a:p>
            <a:p>
              <a:pPr algn="ctr" eaLnBrk="1" hangingPunct="1">
                <a:spcBef>
                  <a:spcPct val="50000"/>
                </a:spcBef>
              </a:pPr>
              <a:endParaRPr lang="fr-FR" sz="2000" dirty="0">
                <a:solidFill>
                  <a:schemeClr val="tx1"/>
                </a:solidFill>
                <a:latin typeface="+mn-lt"/>
                <a:cs typeface="Courier New" pitchFamily="49" charset="0"/>
              </a:endParaRPr>
            </a:p>
          </p:txBody>
        </p:sp>
        <p:sp>
          <p:nvSpPr>
            <p:cNvPr id="17" name="Text Box 15"/>
            <p:cNvSpPr txBox="1">
              <a:spLocks noChangeArrowheads="1"/>
            </p:cNvSpPr>
            <p:nvPr/>
          </p:nvSpPr>
          <p:spPr bwMode="auto">
            <a:xfrm>
              <a:off x="7153377" y="4173032"/>
              <a:ext cx="18477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rtl="1" eaLnBrk="1" hangingPunct="1">
                <a:spcBef>
                  <a:spcPct val="50000"/>
                </a:spcBef>
              </a:pPr>
              <a:r>
                <a:rPr lang="en-US" sz="2000" dirty="0" err="1" smtClean="0">
                  <a:solidFill>
                    <a:schemeClr val="tx1"/>
                  </a:solidFill>
                  <a:latin typeface="+mn-lt"/>
                  <a:cs typeface="Courier New" pitchFamily="49" charset="0"/>
                </a:rPr>
                <a:t>Fonctions</a:t>
              </a:r>
              <a:r>
                <a:rPr lang="en-US" sz="2000" dirty="0" smtClean="0">
                  <a:solidFill>
                    <a:schemeClr val="tx1"/>
                  </a:solidFill>
                  <a:latin typeface="+mn-lt"/>
                  <a:cs typeface="Courier New" pitchFamily="49" charset="0"/>
                </a:rPr>
                <a:t> </a:t>
              </a:r>
              <a:r>
                <a:rPr lang="en-US" sz="2000" dirty="0" err="1" smtClean="0">
                  <a:solidFill>
                    <a:schemeClr val="tx1"/>
                  </a:solidFill>
                  <a:latin typeface="+mn-lt"/>
                  <a:cs typeface="Courier New" pitchFamily="49" charset="0"/>
                </a:rPr>
                <a:t>objectifs</a:t>
              </a:r>
              <a:r>
                <a:rPr lang="en-US" sz="2000" dirty="0" smtClean="0">
                  <a:solidFill>
                    <a:schemeClr val="tx1"/>
                  </a:solidFill>
                  <a:latin typeface="+mn-lt"/>
                  <a:cs typeface="Courier New" pitchFamily="49" charset="0"/>
                </a:rPr>
                <a:t> F(X)</a:t>
              </a:r>
              <a:endParaRPr lang="en-US" sz="2000" dirty="0">
                <a:solidFill>
                  <a:schemeClr val="tx1"/>
                </a:solidFill>
                <a:latin typeface="+mn-lt"/>
                <a:cs typeface="Courier New" pitchFamily="49" charset="0"/>
              </a:endParaRPr>
            </a:p>
          </p:txBody>
        </p:sp>
        <p:sp>
          <p:nvSpPr>
            <p:cNvPr id="18" name="Line 16"/>
            <p:cNvSpPr>
              <a:spLocks noChangeShapeType="1"/>
            </p:cNvSpPr>
            <p:nvPr/>
          </p:nvSpPr>
          <p:spPr bwMode="auto">
            <a:xfrm flipH="1" flipV="1">
              <a:off x="2185966" y="6037613"/>
              <a:ext cx="1318103" cy="4677"/>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 name="Line 17"/>
            <p:cNvSpPr>
              <a:spLocks noChangeShapeType="1"/>
            </p:cNvSpPr>
            <p:nvPr/>
          </p:nvSpPr>
          <p:spPr bwMode="auto">
            <a:xfrm flipH="1">
              <a:off x="2185966" y="4792820"/>
              <a:ext cx="0" cy="1244794"/>
            </a:xfrm>
            <a:prstGeom prst="line">
              <a:avLst/>
            </a:prstGeom>
            <a:noFill/>
            <a:ln w="38100">
              <a:solidFill>
                <a:schemeClr val="accent2"/>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fr-FR"/>
            </a:p>
          </p:txBody>
        </p:sp>
        <p:sp>
          <p:nvSpPr>
            <p:cNvPr id="20" name="Line 18"/>
            <p:cNvSpPr>
              <a:spLocks noChangeShapeType="1"/>
            </p:cNvSpPr>
            <p:nvPr/>
          </p:nvSpPr>
          <p:spPr bwMode="auto">
            <a:xfrm flipH="1">
              <a:off x="6774320" y="6037613"/>
              <a:ext cx="888270" cy="9354"/>
            </a:xfrm>
            <a:prstGeom prst="line">
              <a:avLst/>
            </a:prstGeom>
            <a:noFill/>
            <a:ln w="38100">
              <a:solidFill>
                <a:schemeClr val="accent2"/>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1" name="Line 19"/>
            <p:cNvSpPr>
              <a:spLocks noChangeShapeType="1"/>
            </p:cNvSpPr>
            <p:nvPr/>
          </p:nvSpPr>
          <p:spPr bwMode="auto">
            <a:xfrm flipH="1" flipV="1">
              <a:off x="7652624" y="4802174"/>
              <a:ext cx="9965" cy="1244794"/>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2" name="Text Box 21"/>
            <p:cNvSpPr txBox="1">
              <a:spLocks noChangeArrowheads="1"/>
            </p:cNvSpPr>
            <p:nvPr/>
          </p:nvSpPr>
          <p:spPr bwMode="auto">
            <a:xfrm>
              <a:off x="3689018" y="5060526"/>
              <a:ext cx="33939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pPr>
              <a:r>
                <a:rPr lang="en-US" sz="2000" dirty="0" smtClean="0">
                  <a:solidFill>
                    <a:schemeClr val="tx1"/>
                  </a:solidFill>
                  <a:latin typeface="+mn-lt"/>
                  <a:cs typeface="Courier New" pitchFamily="49" charset="0"/>
                </a:rPr>
                <a:t>(</a:t>
              </a:r>
              <a:r>
                <a:rPr lang="fr-FR" sz="2000" dirty="0" smtClean="0">
                  <a:solidFill>
                    <a:schemeClr val="tx1"/>
                  </a:solidFill>
                  <a:latin typeface="+mn-lt"/>
                  <a:cs typeface="Courier New" pitchFamily="49" charset="0"/>
                </a:rPr>
                <a:t>modèle</a:t>
              </a:r>
              <a:r>
                <a:rPr lang="en-US" sz="2000" dirty="0" smtClean="0">
                  <a:solidFill>
                    <a:schemeClr val="tx1"/>
                  </a:solidFill>
                  <a:latin typeface="+mn-lt"/>
                  <a:cs typeface="Courier New" pitchFamily="49" charset="0"/>
                </a:rPr>
                <a:t> de simulation)</a:t>
              </a:r>
              <a:endParaRPr lang="en-US" sz="2000" dirty="0">
                <a:solidFill>
                  <a:schemeClr val="tx1"/>
                </a:solidFill>
                <a:latin typeface="+mn-lt"/>
                <a:cs typeface="Courier New" pitchFamily="49" charset="0"/>
              </a:endParaRPr>
            </a:p>
          </p:txBody>
        </p:sp>
        <p:sp>
          <p:nvSpPr>
            <p:cNvPr id="23" name="Line 8"/>
            <p:cNvSpPr>
              <a:spLocks noChangeShapeType="1"/>
            </p:cNvSpPr>
            <p:nvPr/>
          </p:nvSpPr>
          <p:spPr bwMode="auto">
            <a:xfrm flipH="1">
              <a:off x="3105377" y="4678072"/>
              <a:ext cx="542765" cy="0"/>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fr-FR"/>
            </a:p>
          </p:txBody>
        </p:sp>
        <p:sp>
          <p:nvSpPr>
            <p:cNvPr id="24" name="Text Box 15"/>
            <p:cNvSpPr txBox="1">
              <a:spLocks noChangeArrowheads="1"/>
            </p:cNvSpPr>
            <p:nvPr/>
          </p:nvSpPr>
          <p:spPr bwMode="auto">
            <a:xfrm>
              <a:off x="1562203" y="4153982"/>
              <a:ext cx="15207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rtl="1" eaLnBrk="1" hangingPunct="1">
                <a:spcBef>
                  <a:spcPct val="50000"/>
                </a:spcBef>
              </a:pPr>
              <a:r>
                <a:rPr lang="en-US" sz="2000" dirty="0" err="1" smtClean="0">
                  <a:solidFill>
                    <a:schemeClr val="tx1"/>
                  </a:solidFill>
                  <a:latin typeface="+mn-lt"/>
                  <a:cs typeface="Courier New" pitchFamily="49" charset="0"/>
                </a:rPr>
                <a:t>Vecteur</a:t>
              </a:r>
              <a:r>
                <a:rPr lang="en-US" sz="2000" dirty="0" smtClean="0">
                  <a:solidFill>
                    <a:schemeClr val="tx1"/>
                  </a:solidFill>
                  <a:latin typeface="+mn-lt"/>
                  <a:cs typeface="Courier New" pitchFamily="49" charset="0"/>
                </a:rPr>
                <a:t> de </a:t>
              </a:r>
              <a:r>
                <a:rPr lang="en-US" sz="2000" dirty="0" err="1" smtClean="0">
                  <a:solidFill>
                    <a:schemeClr val="tx1"/>
                  </a:solidFill>
                  <a:latin typeface="+mn-lt"/>
                  <a:cs typeface="Courier New" pitchFamily="49" charset="0"/>
                </a:rPr>
                <a:t>décision</a:t>
              </a:r>
              <a:r>
                <a:rPr lang="en-US" sz="2000" dirty="0" smtClean="0">
                  <a:solidFill>
                    <a:schemeClr val="tx1"/>
                  </a:solidFill>
                  <a:latin typeface="+mn-lt"/>
                  <a:cs typeface="Courier New" pitchFamily="49" charset="0"/>
                </a:rPr>
                <a:t> X</a:t>
              </a:r>
              <a:endParaRPr lang="en-US" sz="2000" dirty="0">
                <a:solidFill>
                  <a:schemeClr val="tx1"/>
                </a:solidFill>
                <a:latin typeface="+mn-lt"/>
                <a:cs typeface="Courier New" pitchFamily="49" charset="0"/>
              </a:endParaRPr>
            </a:p>
          </p:txBody>
        </p:sp>
      </p:grpSp>
      <p:pic>
        <p:nvPicPr>
          <p:cNvPr id="26" name="Picture 30"/>
          <p:cNvPicPr>
            <a:picLocks noChangeAspect="1" noChangeArrowheads="1"/>
          </p:cNvPicPr>
          <p:nvPr/>
        </p:nvPicPr>
        <p:blipFill>
          <a:blip r:embed="rId2" cstate="print"/>
          <a:srcRect/>
          <a:stretch>
            <a:fillRect/>
          </a:stretch>
        </p:blipFill>
        <p:spPr bwMode="auto">
          <a:xfrm>
            <a:off x="0" y="4221088"/>
            <a:ext cx="2335035" cy="2165829"/>
          </a:xfrm>
          <a:prstGeom prst="rect">
            <a:avLst/>
          </a:prstGeom>
          <a:noFill/>
          <a:ln w="25400">
            <a:noFill/>
            <a:miter lim="800000"/>
            <a:headEnd/>
            <a:tailEnd/>
          </a:ln>
        </p:spPr>
      </p:pic>
      <p:sp>
        <p:nvSpPr>
          <p:cNvPr id="27" name="Rectangle 26"/>
          <p:cNvSpPr/>
          <p:nvPr/>
        </p:nvSpPr>
        <p:spPr>
          <a:xfrm>
            <a:off x="138523" y="786805"/>
            <a:ext cx="8700677" cy="461665"/>
          </a:xfrm>
          <a:prstGeom prst="rect">
            <a:avLst/>
          </a:prstGeom>
        </p:spPr>
        <p:txBody>
          <a:bodyPr wrap="square">
            <a:spAutoFit/>
          </a:bodyPr>
          <a:lstStyle/>
          <a:p>
            <a:pPr marL="0" lvl="1" indent="-342900" eaLnBrk="0" hangingPunct="0"/>
            <a:r>
              <a:rPr lang="fr-FR" sz="2400" b="1" dirty="0" smtClean="0">
                <a:solidFill>
                  <a:srgbClr val="40822E"/>
                </a:solidFill>
              </a:rPr>
              <a:t>Définition: </a:t>
            </a:r>
          </a:p>
        </p:txBody>
      </p:sp>
    </p:spTree>
    <p:extLst>
      <p:ext uri="{BB962C8B-B14F-4D97-AF65-F5344CB8AC3E}">
        <p14:creationId xmlns:p14="http://schemas.microsoft.com/office/powerpoint/2010/main" val="2748021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34385" y="1430568"/>
            <a:ext cx="5873919" cy="466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4638198" y="6552614"/>
            <a:ext cx="4426212" cy="230832"/>
          </a:xfrm>
          <a:prstGeom prst="rect">
            <a:avLst/>
          </a:prstGeom>
          <a:noFill/>
        </p:spPr>
        <p:txBody>
          <a:bodyPr wrap="none" rtlCol="0">
            <a:spAutoFit/>
          </a:bodyPr>
          <a:lstStyle/>
          <a:p>
            <a:r>
              <a:rPr lang="fr-FR" sz="900" dirty="0">
                <a:solidFill>
                  <a:srgbClr val="FF0000"/>
                </a:solidFill>
              </a:rPr>
              <a:t>Source: http://renoir.univ-lr.fr/web/guest/contexte-et-enjeux-scientifiques-et-techniques </a:t>
            </a:r>
          </a:p>
        </p:txBody>
      </p:sp>
      <p:sp>
        <p:nvSpPr>
          <p:cNvPr id="6" name="Rectangle 5"/>
          <p:cNvSpPr/>
          <p:nvPr/>
        </p:nvSpPr>
        <p:spPr>
          <a:xfrm>
            <a:off x="138523" y="786805"/>
            <a:ext cx="8700677" cy="461665"/>
          </a:xfrm>
          <a:prstGeom prst="rect">
            <a:avLst/>
          </a:prstGeom>
        </p:spPr>
        <p:txBody>
          <a:bodyPr wrap="square">
            <a:spAutoFit/>
          </a:bodyPr>
          <a:lstStyle/>
          <a:p>
            <a:pPr marL="0" lvl="1" indent="-342900" eaLnBrk="0" hangingPunct="0"/>
            <a:r>
              <a:rPr lang="fr-FR" sz="2400" b="1" dirty="0" smtClean="0">
                <a:solidFill>
                  <a:srgbClr val="40822E"/>
                </a:solidFill>
              </a:rPr>
              <a:t>…...partie de l’intelligence computationnelle   </a:t>
            </a:r>
          </a:p>
        </p:txBody>
      </p:sp>
      <p:sp>
        <p:nvSpPr>
          <p:cNvPr id="2" name="Ellipse 1"/>
          <p:cNvSpPr/>
          <p:nvPr/>
        </p:nvSpPr>
        <p:spPr>
          <a:xfrm>
            <a:off x="6514543" y="4853530"/>
            <a:ext cx="792088" cy="864096"/>
          </a:xfrm>
          <a:prstGeom prst="ellipse">
            <a:avLst/>
          </a:prstGeom>
          <a:noFill/>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7" name="Ellipse 6"/>
          <p:cNvSpPr/>
          <p:nvPr/>
        </p:nvSpPr>
        <p:spPr>
          <a:xfrm>
            <a:off x="3036387" y="4951225"/>
            <a:ext cx="864096" cy="864096"/>
          </a:xfrm>
          <a:prstGeom prst="ellipse">
            <a:avLst/>
          </a:prstGeom>
          <a:noFill/>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8" name="ZoneTexte 7"/>
          <p:cNvSpPr txBox="1"/>
          <p:nvPr/>
        </p:nvSpPr>
        <p:spPr>
          <a:xfrm>
            <a:off x="251520" y="6059240"/>
            <a:ext cx="7652608" cy="461665"/>
          </a:xfrm>
          <a:prstGeom prst="rect">
            <a:avLst/>
          </a:prstGeom>
          <a:noFill/>
        </p:spPr>
        <p:txBody>
          <a:bodyPr wrap="none" rtlCol="0">
            <a:spAutoFit/>
          </a:bodyPr>
          <a:lstStyle/>
          <a:p>
            <a:pPr lvl="0"/>
            <a:r>
              <a:rPr lang="fr-FR" sz="1200" i="1" dirty="0">
                <a:solidFill>
                  <a:srgbClr val="FF0000"/>
                </a:solidFill>
              </a:rPr>
              <a:t>M-M. MEMMAH, F. </a:t>
            </a:r>
            <a:r>
              <a:rPr lang="fr-FR" sz="1200" i="1" dirty="0" err="1">
                <a:solidFill>
                  <a:srgbClr val="FF0000"/>
                </a:solidFill>
              </a:rPr>
              <a:t>Lescourret</a:t>
            </a:r>
            <a:r>
              <a:rPr lang="fr-FR" sz="1200" i="1" dirty="0">
                <a:solidFill>
                  <a:srgbClr val="FF0000"/>
                </a:solidFill>
              </a:rPr>
              <a:t>, X. Yao, C. Lavigne (2015). Metaheuristics for agricultural land use </a:t>
            </a:r>
            <a:r>
              <a:rPr lang="fr-FR" sz="1200" i="1" dirty="0" err="1">
                <a:solidFill>
                  <a:srgbClr val="FF0000"/>
                </a:solidFill>
              </a:rPr>
              <a:t>optimization</a:t>
            </a:r>
            <a:r>
              <a:rPr lang="fr-FR" sz="1200" i="1" dirty="0">
                <a:solidFill>
                  <a:srgbClr val="FF0000"/>
                </a:solidFill>
              </a:rPr>
              <a:t>. A </a:t>
            </a:r>
            <a:r>
              <a:rPr lang="fr-FR" sz="1200" i="1" dirty="0" err="1">
                <a:solidFill>
                  <a:srgbClr val="FF0000"/>
                </a:solidFill>
              </a:rPr>
              <a:t>review</a:t>
            </a:r>
            <a:r>
              <a:rPr lang="fr-FR" sz="1200" i="1" dirty="0" smtClean="0">
                <a:solidFill>
                  <a:srgbClr val="FF0000"/>
                </a:solidFill>
              </a:rPr>
              <a:t>.</a:t>
            </a:r>
          </a:p>
          <a:p>
            <a:pPr lvl="0"/>
            <a:r>
              <a:rPr lang="fr-FR" sz="1200" i="1" dirty="0" smtClean="0">
                <a:solidFill>
                  <a:srgbClr val="FF0000"/>
                </a:solidFill>
              </a:rPr>
              <a:t> </a:t>
            </a:r>
            <a:r>
              <a:rPr lang="fr-FR" sz="1200" i="1" dirty="0" err="1">
                <a:solidFill>
                  <a:srgbClr val="FF0000"/>
                </a:solidFill>
              </a:rPr>
              <a:t>Agronomy</a:t>
            </a:r>
            <a:r>
              <a:rPr lang="fr-FR" sz="1200" i="1" dirty="0">
                <a:solidFill>
                  <a:srgbClr val="FF0000"/>
                </a:solidFill>
              </a:rPr>
              <a:t> for </a:t>
            </a:r>
            <a:r>
              <a:rPr lang="fr-FR" sz="1200" i="1" dirty="0" err="1">
                <a:solidFill>
                  <a:srgbClr val="FF0000"/>
                </a:solidFill>
              </a:rPr>
              <a:t>Sustainable</a:t>
            </a:r>
            <a:r>
              <a:rPr lang="fr-FR" sz="1200" i="1" dirty="0">
                <a:solidFill>
                  <a:srgbClr val="FF0000"/>
                </a:solidFill>
              </a:rPr>
              <a:t> </a:t>
            </a:r>
            <a:r>
              <a:rPr lang="fr-FR" sz="1200" i="1" dirty="0" err="1">
                <a:solidFill>
                  <a:srgbClr val="FF0000"/>
                </a:solidFill>
              </a:rPr>
              <a:t>development</a:t>
            </a:r>
            <a:r>
              <a:rPr lang="fr-FR" sz="1200" i="1" dirty="0">
                <a:solidFill>
                  <a:srgbClr val="FF0000"/>
                </a:solidFill>
              </a:rPr>
              <a:t>. Volume 35, Issue 3, pp. 975-998. </a:t>
            </a:r>
          </a:p>
        </p:txBody>
      </p:sp>
      <p:sp>
        <p:nvSpPr>
          <p:cNvPr id="9"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algn="ctr"/>
            <a:r>
              <a:rPr lang="fr-FR" sz="2400" b="1" dirty="0" err="1" smtClean="0">
                <a:solidFill>
                  <a:schemeClr val="bg1"/>
                </a:solidFill>
                <a:latin typeface="+mj-lt"/>
              </a:rPr>
              <a:t>Métaheuristiques</a:t>
            </a:r>
            <a:endParaRPr lang="fr-FR" sz="2400" b="1" dirty="0">
              <a:solidFill>
                <a:schemeClr val="bg1"/>
              </a:solidFill>
              <a:latin typeface="+mj-lt"/>
            </a:endParaRPr>
          </a:p>
        </p:txBody>
      </p:sp>
    </p:spTree>
    <p:extLst>
      <p:ext uri="{BB962C8B-B14F-4D97-AF65-F5344CB8AC3E}">
        <p14:creationId xmlns:p14="http://schemas.microsoft.com/office/powerpoint/2010/main" val="4285966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65739" y="4176197"/>
            <a:ext cx="2192338" cy="26161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n-US" sz="1100" dirty="0" smtClean="0"/>
              <a:t>Create new population  </a:t>
            </a:r>
            <a:endParaRPr lang="en-US" sz="1100" dirty="0"/>
          </a:p>
        </p:txBody>
      </p:sp>
      <p:sp>
        <p:nvSpPr>
          <p:cNvPr id="5" name="ZoneTexte 4"/>
          <p:cNvSpPr txBox="1"/>
          <p:nvPr/>
        </p:nvSpPr>
        <p:spPr bwMode="auto">
          <a:xfrm>
            <a:off x="417338" y="1844825"/>
            <a:ext cx="2418960" cy="261610"/>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1100" dirty="0" smtClean="0"/>
              <a:t>Create initial population  </a:t>
            </a:r>
            <a:endParaRPr lang="en-US" sz="1100" dirty="0"/>
          </a:p>
        </p:txBody>
      </p:sp>
      <p:sp>
        <p:nvSpPr>
          <p:cNvPr id="6" name="ZoneTexte 5"/>
          <p:cNvSpPr txBox="1"/>
          <p:nvPr/>
        </p:nvSpPr>
        <p:spPr bwMode="auto">
          <a:xfrm>
            <a:off x="417338" y="2427766"/>
            <a:ext cx="2418960" cy="261610"/>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sz="1100" dirty="0" smtClean="0"/>
              <a:t>Fitness evaluation </a:t>
            </a:r>
            <a:endParaRPr lang="en-US" sz="1100" dirty="0"/>
          </a:p>
        </p:txBody>
      </p:sp>
      <p:sp>
        <p:nvSpPr>
          <p:cNvPr id="7" name="ZoneTexte 6"/>
          <p:cNvSpPr txBox="1"/>
          <p:nvPr/>
        </p:nvSpPr>
        <p:spPr bwMode="auto">
          <a:xfrm>
            <a:off x="436621" y="3015776"/>
            <a:ext cx="2420712" cy="261610"/>
          </a:xfrm>
          <a:prstGeom prst="rect">
            <a:avLst/>
          </a:prstGeom>
          <a:ln/>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en-US" sz="1100" dirty="0" smtClean="0">
                <a:solidFill>
                  <a:schemeClr val="tx1"/>
                </a:solidFill>
              </a:rPr>
              <a:t>Selection for reproduction</a:t>
            </a:r>
            <a:endParaRPr lang="en-US" sz="1100" dirty="0">
              <a:solidFill>
                <a:schemeClr val="tx1"/>
              </a:solidFill>
            </a:endParaRPr>
          </a:p>
        </p:txBody>
      </p:sp>
      <p:cxnSp>
        <p:nvCxnSpPr>
          <p:cNvPr id="8" name="Connecteur droit avec flèche 7"/>
          <p:cNvCxnSpPr>
            <a:endCxn id="6" idx="0"/>
          </p:cNvCxnSpPr>
          <p:nvPr/>
        </p:nvCxnSpPr>
        <p:spPr bwMode="auto">
          <a:xfrm>
            <a:off x="1626818" y="2133760"/>
            <a:ext cx="0" cy="2940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Connecteur droit avec flèche 8"/>
          <p:cNvCxnSpPr>
            <a:stCxn id="6" idx="2"/>
          </p:cNvCxnSpPr>
          <p:nvPr/>
        </p:nvCxnSpPr>
        <p:spPr bwMode="auto">
          <a:xfrm>
            <a:off x="1626818" y="2689376"/>
            <a:ext cx="15777" cy="2993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Connecteur droit avec flèche 9"/>
          <p:cNvCxnSpPr>
            <a:stCxn id="7" idx="2"/>
          </p:cNvCxnSpPr>
          <p:nvPr/>
        </p:nvCxnSpPr>
        <p:spPr bwMode="auto">
          <a:xfrm>
            <a:off x="1646976" y="3277386"/>
            <a:ext cx="875" cy="3297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a:endCxn id="19" idx="0"/>
          </p:cNvCxnSpPr>
          <p:nvPr/>
        </p:nvCxnSpPr>
        <p:spPr bwMode="auto">
          <a:xfrm>
            <a:off x="1664270" y="4437807"/>
            <a:ext cx="3857" cy="4397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p:nvPr/>
        </p:nvCxnSpPr>
        <p:spPr bwMode="auto">
          <a:xfrm rot="5400000">
            <a:off x="1359133" y="5806198"/>
            <a:ext cx="613355" cy="1752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3" name="ZoneTexte 12"/>
          <p:cNvSpPr txBox="1"/>
          <p:nvPr/>
        </p:nvSpPr>
        <p:spPr bwMode="auto">
          <a:xfrm>
            <a:off x="323528" y="4926063"/>
            <a:ext cx="381836" cy="261610"/>
          </a:xfrm>
          <a:prstGeom prst="rect">
            <a:avLst/>
          </a:prstGeom>
          <a:noFill/>
        </p:spPr>
        <p:txBody>
          <a:bodyPr wrap="none">
            <a:spAutoFit/>
          </a:bodyPr>
          <a:lstStyle/>
          <a:p>
            <a:pPr>
              <a:defRPr/>
            </a:pPr>
            <a:r>
              <a:rPr lang="en-US" sz="1100" b="1" dirty="0">
                <a:solidFill>
                  <a:srgbClr val="FF0000"/>
                </a:solidFill>
              </a:rPr>
              <a:t>No </a:t>
            </a:r>
          </a:p>
        </p:txBody>
      </p:sp>
      <p:sp>
        <p:nvSpPr>
          <p:cNvPr id="14" name="ZoneTexte 13"/>
          <p:cNvSpPr txBox="1"/>
          <p:nvPr/>
        </p:nvSpPr>
        <p:spPr bwMode="auto">
          <a:xfrm>
            <a:off x="1702192" y="5615272"/>
            <a:ext cx="385042" cy="261610"/>
          </a:xfrm>
          <a:prstGeom prst="rect">
            <a:avLst/>
          </a:prstGeom>
          <a:noFill/>
        </p:spPr>
        <p:txBody>
          <a:bodyPr wrap="none">
            <a:spAutoFit/>
          </a:bodyPr>
          <a:lstStyle/>
          <a:p>
            <a:pPr>
              <a:defRPr/>
            </a:pPr>
            <a:r>
              <a:rPr lang="en-US" sz="1100" b="1" dirty="0">
                <a:solidFill>
                  <a:srgbClr val="92D050"/>
                </a:solidFill>
              </a:rPr>
              <a:t>Yes</a:t>
            </a:r>
          </a:p>
        </p:txBody>
      </p:sp>
      <p:sp>
        <p:nvSpPr>
          <p:cNvPr id="15" name="ZoneTexte 14"/>
          <p:cNvSpPr txBox="1"/>
          <p:nvPr/>
        </p:nvSpPr>
        <p:spPr bwMode="auto">
          <a:xfrm>
            <a:off x="888511" y="6109108"/>
            <a:ext cx="1555234" cy="261610"/>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1100" dirty="0" smtClean="0">
                <a:solidFill>
                  <a:schemeClr val="tx1"/>
                </a:solidFill>
              </a:rPr>
              <a:t>Best obtained solutions </a:t>
            </a:r>
            <a:endParaRPr lang="en-US" sz="1100" dirty="0">
              <a:solidFill>
                <a:schemeClr val="tx1"/>
              </a:solidFill>
            </a:endParaRPr>
          </a:p>
        </p:txBody>
      </p:sp>
      <p:cxnSp>
        <p:nvCxnSpPr>
          <p:cNvPr id="16" name="Forme 137"/>
          <p:cNvCxnSpPr>
            <a:stCxn id="19" idx="1"/>
            <a:endCxn id="6" idx="1"/>
          </p:cNvCxnSpPr>
          <p:nvPr/>
        </p:nvCxnSpPr>
        <p:spPr>
          <a:xfrm rot="10800000">
            <a:off x="417339" y="2558572"/>
            <a:ext cx="576051" cy="2635023"/>
          </a:xfrm>
          <a:prstGeom prst="bentConnector3">
            <a:avLst>
              <a:gd name="adj1" fmla="val 139684"/>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ZoneTexte 16"/>
          <p:cNvSpPr txBox="1"/>
          <p:nvPr/>
        </p:nvSpPr>
        <p:spPr bwMode="auto">
          <a:xfrm>
            <a:off x="438257" y="3607165"/>
            <a:ext cx="2420712" cy="261610"/>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1100" dirty="0" smtClean="0"/>
              <a:t>Crossover and mutation</a:t>
            </a:r>
            <a:endParaRPr lang="en-US" sz="1100" dirty="0"/>
          </a:p>
        </p:txBody>
      </p:sp>
      <p:cxnSp>
        <p:nvCxnSpPr>
          <p:cNvPr id="18" name="Connecteur droit avec flèche 17"/>
          <p:cNvCxnSpPr/>
          <p:nvPr/>
        </p:nvCxnSpPr>
        <p:spPr bwMode="auto">
          <a:xfrm>
            <a:off x="1646794" y="3863692"/>
            <a:ext cx="875" cy="3297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Organigramme : Décision 18"/>
          <p:cNvSpPr/>
          <p:nvPr/>
        </p:nvSpPr>
        <p:spPr>
          <a:xfrm>
            <a:off x="993389" y="4877513"/>
            <a:ext cx="1349476" cy="632162"/>
          </a:xfrm>
          <a:prstGeom prst="flowChartDecisi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404929" y="5046862"/>
            <a:ext cx="489119" cy="261610"/>
          </a:xfrm>
          <a:prstGeom prst="rect">
            <a:avLst/>
          </a:prstGeom>
          <a:noFill/>
        </p:spPr>
        <p:txBody>
          <a:bodyPr wrap="square" rtlCol="0">
            <a:spAutoFit/>
          </a:bodyPr>
          <a:lstStyle/>
          <a:p>
            <a:r>
              <a:rPr lang="fr-FR" sz="1100" dirty="0" smtClean="0"/>
              <a:t>End?</a:t>
            </a:r>
            <a:endParaRPr lang="fr-FR" sz="1100" dirty="0"/>
          </a:p>
        </p:txBody>
      </p:sp>
      <p:sp>
        <p:nvSpPr>
          <p:cNvPr id="22" name="Espace réservé du contenu 2"/>
          <p:cNvSpPr>
            <a:spLocks noGrp="1"/>
          </p:cNvSpPr>
          <p:nvPr>
            <p:ph sz="half" idx="1"/>
          </p:nvPr>
        </p:nvSpPr>
        <p:spPr>
          <a:xfrm>
            <a:off x="2987824" y="1412776"/>
            <a:ext cx="6048672" cy="5040560"/>
          </a:xfrm>
        </p:spPr>
        <p:txBody>
          <a:bodyPr>
            <a:noAutofit/>
          </a:bodyPr>
          <a:lstStyle/>
          <a:p>
            <a:r>
              <a:rPr lang="en-US" sz="1800" dirty="0"/>
              <a:t>include genetic algorithms, evolution strategies, evolutionary programming, and genetic programming. </a:t>
            </a:r>
            <a:endParaRPr lang="en-US" sz="1800" dirty="0" smtClean="0"/>
          </a:p>
          <a:p>
            <a:r>
              <a:rPr lang="en-US" altLang="fr-FR" sz="1800" dirty="0" smtClean="0"/>
              <a:t>Population-based method</a:t>
            </a:r>
          </a:p>
          <a:p>
            <a:r>
              <a:rPr lang="en-US" altLang="fr-FR" sz="1800" dirty="0" smtClean="0"/>
              <a:t>Based on natural selection theory</a:t>
            </a:r>
          </a:p>
          <a:p>
            <a:r>
              <a:rPr lang="en-US" sz="1800" dirty="0"/>
              <a:t>Basic idea: to simulate the evolution of a population of potential solutions using operators such as selection, crossover, and mutation in order to create better individuals.</a:t>
            </a:r>
          </a:p>
          <a:p>
            <a:r>
              <a:rPr lang="en-US" sz="1800" dirty="0" smtClean="0"/>
              <a:t>At </a:t>
            </a:r>
            <a:r>
              <a:rPr lang="en-US" sz="1800" dirty="0"/>
              <a:t>each generation, the algorithm </a:t>
            </a:r>
            <a:r>
              <a:rPr lang="en-US" sz="1800" dirty="0" smtClean="0"/>
              <a:t>selects a </a:t>
            </a:r>
            <a:r>
              <a:rPr lang="en-US" sz="1800" dirty="0"/>
              <a:t>group of solutions (parents) and then uses recombination to create new individuals (offspring) and applies mutation to maintain the diversity in a population and finally selects among the combined parents and offspring populations the solutions forming the next generation. The selection is based on individual (solution) fitness which evaluates how good the solutions are according to the criteria of the problem. The process is repeated until the satisfaction of a predefined stopping criterion, such as the </a:t>
            </a:r>
            <a:r>
              <a:rPr lang="fr-FR" sz="1800" dirty="0"/>
              <a:t>maximum </a:t>
            </a:r>
            <a:r>
              <a:rPr lang="fr-FR" sz="1800" dirty="0" err="1"/>
              <a:t>number</a:t>
            </a:r>
            <a:r>
              <a:rPr lang="fr-FR" sz="1800" dirty="0"/>
              <a:t> of </a:t>
            </a:r>
            <a:r>
              <a:rPr lang="fr-FR" sz="1800" dirty="0" err="1"/>
              <a:t>generations</a:t>
            </a:r>
            <a:r>
              <a:rPr lang="fr-FR" sz="1800" dirty="0"/>
              <a:t>.</a:t>
            </a:r>
          </a:p>
          <a:p>
            <a:pPr marL="0" indent="0">
              <a:buNone/>
            </a:pPr>
            <a:endParaRPr lang="en-US" altLang="fr-FR" sz="1800" dirty="0" smtClean="0"/>
          </a:p>
        </p:txBody>
      </p:sp>
      <p:sp>
        <p:nvSpPr>
          <p:cNvPr id="24" name="Rectangle 23"/>
          <p:cNvSpPr/>
          <p:nvPr/>
        </p:nvSpPr>
        <p:spPr>
          <a:xfrm>
            <a:off x="138523" y="786805"/>
            <a:ext cx="8700677" cy="461665"/>
          </a:xfrm>
          <a:prstGeom prst="rect">
            <a:avLst/>
          </a:prstGeom>
        </p:spPr>
        <p:txBody>
          <a:bodyPr wrap="square">
            <a:spAutoFit/>
          </a:bodyPr>
          <a:lstStyle/>
          <a:p>
            <a:pPr marL="0" lvl="1" indent="-342900" eaLnBrk="0" hangingPunct="0"/>
            <a:r>
              <a:rPr lang="fr-FR" sz="2400" b="1" dirty="0" smtClean="0">
                <a:solidFill>
                  <a:srgbClr val="40822E"/>
                </a:solidFill>
              </a:rPr>
              <a:t>Les algorithmes évolutionnaires</a:t>
            </a:r>
          </a:p>
        </p:txBody>
      </p:sp>
      <p:sp>
        <p:nvSpPr>
          <p:cNvPr id="25"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algn="ctr"/>
            <a:r>
              <a:rPr lang="fr-FR" sz="2400" b="1" dirty="0" err="1" smtClean="0">
                <a:solidFill>
                  <a:schemeClr val="bg1"/>
                </a:solidFill>
                <a:latin typeface="+mj-lt"/>
              </a:rPr>
              <a:t>Métaheuristiques</a:t>
            </a:r>
            <a:endParaRPr lang="fr-FR" sz="2400" b="1" dirty="0">
              <a:solidFill>
                <a:schemeClr val="bg1"/>
              </a:solidFill>
              <a:latin typeface="+mj-lt"/>
            </a:endParaRPr>
          </a:p>
        </p:txBody>
      </p:sp>
    </p:spTree>
    <p:extLst>
      <p:ext uri="{BB962C8B-B14F-4D97-AF65-F5344CB8AC3E}">
        <p14:creationId xmlns:p14="http://schemas.microsoft.com/office/powerpoint/2010/main" val="3023176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9"/>
          <p:cNvSpPr>
            <a:spLocks noChangeArrowheads="1"/>
          </p:cNvSpPr>
          <p:nvPr/>
        </p:nvSpPr>
        <p:spPr bwMode="auto">
          <a:xfrm>
            <a:off x="2495550" y="5129477"/>
            <a:ext cx="360996" cy="369332"/>
          </a:xfrm>
          <a:prstGeom prst="rect">
            <a:avLst/>
          </a:prstGeom>
          <a:noFill/>
          <a:ln w="9525">
            <a:noFill/>
            <a:miter lim="800000"/>
            <a:headEnd/>
            <a:tailEnd/>
          </a:ln>
        </p:spPr>
        <p:txBody>
          <a:bodyPr wrap="none">
            <a:spAutoFit/>
          </a:bodyPr>
          <a:lstStyle/>
          <a:p>
            <a:r>
              <a:rPr lang="en-US"/>
              <a:t>R</a:t>
            </a:r>
            <a:r>
              <a:rPr lang="en-US" baseline="-25000"/>
              <a:t>t</a:t>
            </a:r>
            <a:endParaRPr lang="fr-FR"/>
          </a:p>
        </p:txBody>
      </p:sp>
      <p:sp>
        <p:nvSpPr>
          <p:cNvPr id="5" name="Rectangle 4"/>
          <p:cNvSpPr/>
          <p:nvPr/>
        </p:nvSpPr>
        <p:spPr>
          <a:xfrm>
            <a:off x="1711325" y="2913327"/>
            <a:ext cx="720725" cy="1008063"/>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fr-FR">
              <a:solidFill>
                <a:srgbClr val="000000"/>
              </a:solidFill>
            </a:endParaRPr>
          </a:p>
        </p:txBody>
      </p:sp>
      <p:sp>
        <p:nvSpPr>
          <p:cNvPr id="6" name="Rectangle 5"/>
          <p:cNvSpPr/>
          <p:nvPr/>
        </p:nvSpPr>
        <p:spPr>
          <a:xfrm>
            <a:off x="1711325" y="4007115"/>
            <a:ext cx="720725" cy="100806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fr-FR">
              <a:solidFill>
                <a:srgbClr val="000000"/>
              </a:solidFill>
            </a:endParaRPr>
          </a:p>
        </p:txBody>
      </p:sp>
      <p:sp>
        <p:nvSpPr>
          <p:cNvPr id="7" name="Rectangle 6"/>
          <p:cNvSpPr/>
          <p:nvPr/>
        </p:nvSpPr>
        <p:spPr>
          <a:xfrm>
            <a:off x="1568450" y="2710127"/>
            <a:ext cx="1008063" cy="2449513"/>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fr-FR">
              <a:solidFill>
                <a:srgbClr val="000000"/>
              </a:solidFill>
            </a:endParaRPr>
          </a:p>
        </p:txBody>
      </p:sp>
      <p:cxnSp>
        <p:nvCxnSpPr>
          <p:cNvPr id="17" name="Connecteur droit 16"/>
          <p:cNvCxnSpPr/>
          <p:nvPr/>
        </p:nvCxnSpPr>
        <p:spPr>
          <a:xfrm rot="10800000" flipH="1">
            <a:off x="1568450" y="3964252"/>
            <a:ext cx="6264275" cy="0"/>
          </a:xfrm>
          <a:prstGeom prst="line">
            <a:avLst/>
          </a:prstGeom>
        </p:spPr>
        <p:style>
          <a:lnRef idx="1">
            <a:schemeClr val="accent2"/>
          </a:lnRef>
          <a:fillRef idx="0">
            <a:schemeClr val="accent2"/>
          </a:fillRef>
          <a:effectRef idx="0">
            <a:schemeClr val="accent2"/>
          </a:effectRef>
          <a:fontRef idx="minor">
            <a:schemeClr val="tx1"/>
          </a:fontRef>
        </p:style>
      </p:cxnSp>
      <p:sp>
        <p:nvSpPr>
          <p:cNvPr id="19" name="Rectangle 18"/>
          <p:cNvSpPr/>
          <p:nvPr/>
        </p:nvSpPr>
        <p:spPr>
          <a:xfrm>
            <a:off x="6808788" y="2716477"/>
            <a:ext cx="1008062" cy="1219200"/>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fr-FR">
              <a:solidFill>
                <a:srgbClr val="000000"/>
              </a:solidFill>
            </a:endParaRPr>
          </a:p>
        </p:txBody>
      </p:sp>
      <p:sp>
        <p:nvSpPr>
          <p:cNvPr id="20" name="Rectangle 19"/>
          <p:cNvSpPr/>
          <p:nvPr/>
        </p:nvSpPr>
        <p:spPr>
          <a:xfrm>
            <a:off x="6967538" y="2932377"/>
            <a:ext cx="720725" cy="28733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fr-FR">
              <a:solidFill>
                <a:srgbClr val="000000"/>
              </a:solidFill>
            </a:endParaRPr>
          </a:p>
        </p:txBody>
      </p:sp>
      <p:sp>
        <p:nvSpPr>
          <p:cNvPr id="21" name="Rectangle 20"/>
          <p:cNvSpPr/>
          <p:nvPr/>
        </p:nvSpPr>
        <p:spPr>
          <a:xfrm>
            <a:off x="6953250" y="3348302"/>
            <a:ext cx="720725" cy="2174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fr-FR">
              <a:solidFill>
                <a:srgbClr val="000000"/>
              </a:solidFill>
            </a:endParaRPr>
          </a:p>
        </p:txBody>
      </p:sp>
      <p:sp>
        <p:nvSpPr>
          <p:cNvPr id="22" name="Rectangle 21"/>
          <p:cNvSpPr/>
          <p:nvPr/>
        </p:nvSpPr>
        <p:spPr>
          <a:xfrm>
            <a:off x="6953250" y="3622940"/>
            <a:ext cx="720725" cy="239712"/>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fr-FR">
              <a:solidFill>
                <a:srgbClr val="000000"/>
              </a:solidFill>
            </a:endParaRPr>
          </a:p>
        </p:txBody>
      </p:sp>
      <p:sp>
        <p:nvSpPr>
          <p:cNvPr id="64524" name="Rectangle 22"/>
          <p:cNvSpPr>
            <a:spLocks noChangeArrowheads="1"/>
          </p:cNvSpPr>
          <p:nvPr/>
        </p:nvSpPr>
        <p:spPr bwMode="auto">
          <a:xfrm>
            <a:off x="1855788" y="3214952"/>
            <a:ext cx="355931" cy="369332"/>
          </a:xfrm>
          <a:prstGeom prst="rect">
            <a:avLst/>
          </a:prstGeom>
          <a:noFill/>
          <a:ln w="9525">
            <a:noFill/>
            <a:miter lim="800000"/>
            <a:headEnd/>
            <a:tailEnd/>
          </a:ln>
        </p:spPr>
        <p:txBody>
          <a:bodyPr wrap="none">
            <a:spAutoFit/>
          </a:bodyPr>
          <a:lstStyle/>
          <a:p>
            <a:r>
              <a:rPr lang="en-US"/>
              <a:t>P</a:t>
            </a:r>
            <a:r>
              <a:rPr lang="en-US" baseline="-25000"/>
              <a:t>t</a:t>
            </a:r>
            <a:endParaRPr lang="fr-FR"/>
          </a:p>
        </p:txBody>
      </p:sp>
      <p:sp>
        <p:nvSpPr>
          <p:cNvPr id="64525" name="Rectangle 23"/>
          <p:cNvSpPr>
            <a:spLocks noChangeArrowheads="1"/>
          </p:cNvSpPr>
          <p:nvPr/>
        </p:nvSpPr>
        <p:spPr bwMode="auto">
          <a:xfrm>
            <a:off x="1855788" y="4294452"/>
            <a:ext cx="404812" cy="366713"/>
          </a:xfrm>
          <a:prstGeom prst="rect">
            <a:avLst/>
          </a:prstGeom>
          <a:noFill/>
          <a:ln w="9525">
            <a:noFill/>
            <a:miter lim="800000"/>
            <a:headEnd/>
            <a:tailEnd/>
          </a:ln>
        </p:spPr>
        <p:txBody>
          <a:bodyPr wrap="none">
            <a:spAutoFit/>
          </a:bodyPr>
          <a:lstStyle/>
          <a:p>
            <a:r>
              <a:rPr lang="en-US"/>
              <a:t>Q</a:t>
            </a:r>
            <a:r>
              <a:rPr lang="en-US" baseline="-25000"/>
              <a:t>t</a:t>
            </a:r>
            <a:endParaRPr lang="fr-FR"/>
          </a:p>
        </p:txBody>
      </p:sp>
      <p:sp>
        <p:nvSpPr>
          <p:cNvPr id="25" name="Flèche droite 24"/>
          <p:cNvSpPr/>
          <p:nvPr/>
        </p:nvSpPr>
        <p:spPr>
          <a:xfrm>
            <a:off x="3224213" y="3791215"/>
            <a:ext cx="360362" cy="360362"/>
          </a:xfrm>
          <a:prstGeom prst="rightArrow">
            <a:avLst/>
          </a:prstGeom>
          <a:no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fr-FR">
              <a:solidFill>
                <a:srgbClr val="000000"/>
              </a:solidFill>
            </a:endParaRPr>
          </a:p>
        </p:txBody>
      </p:sp>
      <p:sp>
        <p:nvSpPr>
          <p:cNvPr id="64527" name="Rectangle 26"/>
          <p:cNvSpPr>
            <a:spLocks noChangeArrowheads="1"/>
          </p:cNvSpPr>
          <p:nvPr/>
        </p:nvSpPr>
        <p:spPr bwMode="auto">
          <a:xfrm>
            <a:off x="7213600" y="2335477"/>
            <a:ext cx="581954" cy="369332"/>
          </a:xfrm>
          <a:prstGeom prst="rect">
            <a:avLst/>
          </a:prstGeom>
          <a:noFill/>
          <a:ln w="9525">
            <a:noFill/>
            <a:miter lim="800000"/>
            <a:headEnd/>
            <a:tailEnd/>
          </a:ln>
        </p:spPr>
        <p:txBody>
          <a:bodyPr wrap="none">
            <a:spAutoFit/>
          </a:bodyPr>
          <a:lstStyle/>
          <a:p>
            <a:r>
              <a:rPr lang="en-US"/>
              <a:t>P</a:t>
            </a:r>
            <a:r>
              <a:rPr lang="en-US" baseline="-25000"/>
              <a:t>t + 1</a:t>
            </a:r>
            <a:endParaRPr lang="fr-FR"/>
          </a:p>
        </p:txBody>
      </p:sp>
      <p:grpSp>
        <p:nvGrpSpPr>
          <p:cNvPr id="2" name="Groupe 36"/>
          <p:cNvGrpSpPr>
            <a:grpSpLocks/>
          </p:cNvGrpSpPr>
          <p:nvPr/>
        </p:nvGrpSpPr>
        <p:grpSpPr bwMode="auto">
          <a:xfrm>
            <a:off x="4006850" y="2716477"/>
            <a:ext cx="2947988" cy="2447925"/>
            <a:chOff x="2919792" y="1921750"/>
            <a:chExt cx="2948352" cy="2448274"/>
          </a:xfrm>
        </p:grpSpPr>
        <p:sp>
          <p:nvSpPr>
            <p:cNvPr id="8" name="Rectangle 7"/>
            <p:cNvSpPr/>
            <p:nvPr/>
          </p:nvSpPr>
          <p:spPr>
            <a:xfrm>
              <a:off x="2919792" y="1921750"/>
              <a:ext cx="1008187" cy="2448274"/>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fr-FR">
                <a:solidFill>
                  <a:srgbClr val="000000"/>
                </a:solidFill>
              </a:endParaRPr>
            </a:p>
          </p:txBody>
        </p:sp>
        <p:sp>
          <p:nvSpPr>
            <p:cNvPr id="9" name="Rectangle 8"/>
            <p:cNvSpPr/>
            <p:nvPr/>
          </p:nvSpPr>
          <p:spPr>
            <a:xfrm>
              <a:off x="3059509" y="2132918"/>
              <a:ext cx="720814" cy="28737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fr-FR">
                <a:solidFill>
                  <a:srgbClr val="000000"/>
                </a:solidFill>
              </a:endParaRPr>
            </a:p>
          </p:txBody>
        </p:sp>
        <p:sp>
          <p:nvSpPr>
            <p:cNvPr id="10" name="Rectangle 9"/>
            <p:cNvSpPr/>
            <p:nvPr/>
          </p:nvSpPr>
          <p:spPr>
            <a:xfrm>
              <a:off x="3059509" y="2564780"/>
              <a:ext cx="720814" cy="215931"/>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fr-FR">
                <a:solidFill>
                  <a:srgbClr val="000000"/>
                </a:solidFill>
              </a:endParaRPr>
            </a:p>
          </p:txBody>
        </p:sp>
        <p:sp>
          <p:nvSpPr>
            <p:cNvPr id="11" name="Rectangle 10"/>
            <p:cNvSpPr/>
            <p:nvPr/>
          </p:nvSpPr>
          <p:spPr>
            <a:xfrm>
              <a:off x="3059509" y="2852158"/>
              <a:ext cx="720814" cy="57634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fr-FR">
                <a:solidFill>
                  <a:srgbClr val="000000"/>
                </a:solidFill>
              </a:endParaRPr>
            </a:p>
          </p:txBody>
        </p:sp>
        <p:sp>
          <p:nvSpPr>
            <p:cNvPr id="12" name="Rectangle 11"/>
            <p:cNvSpPr/>
            <p:nvPr/>
          </p:nvSpPr>
          <p:spPr>
            <a:xfrm>
              <a:off x="3059509" y="3501538"/>
              <a:ext cx="720814" cy="287378"/>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fr-FR">
                <a:solidFill>
                  <a:srgbClr val="000000"/>
                </a:solidFill>
              </a:endParaRPr>
            </a:p>
          </p:txBody>
        </p:sp>
        <p:sp>
          <p:nvSpPr>
            <p:cNvPr id="13" name="Rectangle 12"/>
            <p:cNvSpPr/>
            <p:nvPr/>
          </p:nvSpPr>
          <p:spPr>
            <a:xfrm>
              <a:off x="3059509" y="3860364"/>
              <a:ext cx="720814" cy="36041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fr-FR">
                <a:solidFill>
                  <a:srgbClr val="FFFFFF"/>
                </a:solidFill>
              </a:endParaRPr>
            </a:p>
          </p:txBody>
        </p:sp>
        <p:sp>
          <p:nvSpPr>
            <p:cNvPr id="26" name="Flèche droite 25"/>
            <p:cNvSpPr/>
            <p:nvPr/>
          </p:nvSpPr>
          <p:spPr>
            <a:xfrm>
              <a:off x="4143906" y="2987115"/>
              <a:ext cx="360406" cy="360413"/>
            </a:xfrm>
            <a:prstGeom prst="rightArrow">
              <a:avLst/>
            </a:prstGeom>
            <a:no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fr-FR">
                <a:solidFill>
                  <a:srgbClr val="000000"/>
                </a:solidFill>
              </a:endParaRPr>
            </a:p>
          </p:txBody>
        </p:sp>
        <p:sp>
          <p:nvSpPr>
            <p:cNvPr id="28" name="Rectangle 27"/>
            <p:cNvSpPr/>
            <p:nvPr/>
          </p:nvSpPr>
          <p:spPr>
            <a:xfrm>
              <a:off x="4715477" y="2852158"/>
              <a:ext cx="720814" cy="57634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fr-FR">
                <a:solidFill>
                  <a:srgbClr val="000000"/>
                </a:solidFill>
              </a:endParaRPr>
            </a:p>
          </p:txBody>
        </p:sp>
        <p:sp>
          <p:nvSpPr>
            <p:cNvPr id="30" name="Parenthèse fermante 29"/>
            <p:cNvSpPr/>
            <p:nvPr/>
          </p:nvSpPr>
          <p:spPr>
            <a:xfrm>
              <a:off x="3996250" y="3285607"/>
              <a:ext cx="144481" cy="935170"/>
            </a:xfrm>
            <a:prstGeom prst="rightBracket">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fr-FR"/>
            </a:p>
          </p:txBody>
        </p:sp>
        <p:sp>
          <p:nvSpPr>
            <p:cNvPr id="31" name="Parenthèse ouvrante 30"/>
            <p:cNvSpPr/>
            <p:nvPr/>
          </p:nvSpPr>
          <p:spPr>
            <a:xfrm>
              <a:off x="4644030" y="3212572"/>
              <a:ext cx="46044" cy="215931"/>
            </a:xfrm>
            <a:prstGeom prst="leftBracket">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fr-FR"/>
            </a:p>
          </p:txBody>
        </p:sp>
        <p:cxnSp>
          <p:nvCxnSpPr>
            <p:cNvPr id="33" name="Connecteur droit avec flèche 32"/>
            <p:cNvCxnSpPr>
              <a:endCxn id="30" idx="2"/>
            </p:cNvCxnSpPr>
            <p:nvPr/>
          </p:nvCxnSpPr>
          <p:spPr>
            <a:xfrm rot="10800000">
              <a:off x="4140731" y="3752399"/>
              <a:ext cx="431853" cy="181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endCxn id="31" idx="2"/>
            </p:cNvCxnSpPr>
            <p:nvPr/>
          </p:nvCxnSpPr>
          <p:spPr>
            <a:xfrm rot="5400000" flipH="1" flipV="1">
              <a:off x="4415399" y="3585688"/>
              <a:ext cx="431862" cy="1174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541" name="ZoneTexte 35"/>
            <p:cNvSpPr txBox="1">
              <a:spLocks noChangeArrowheads="1"/>
            </p:cNvSpPr>
            <p:nvPr/>
          </p:nvSpPr>
          <p:spPr bwMode="auto">
            <a:xfrm>
              <a:off x="4572584" y="3788917"/>
              <a:ext cx="1295560" cy="366764"/>
            </a:xfrm>
            <a:prstGeom prst="rect">
              <a:avLst/>
            </a:prstGeom>
            <a:noFill/>
            <a:ln w="9525">
              <a:noFill/>
              <a:miter lim="800000"/>
              <a:headEnd/>
              <a:tailEnd/>
            </a:ln>
          </p:spPr>
          <p:txBody>
            <a:bodyPr>
              <a:spAutoFit/>
            </a:bodyPr>
            <a:lstStyle/>
            <a:p>
              <a:r>
                <a:rPr lang="fr-FR" dirty="0"/>
                <a:t>Rejeté</a:t>
              </a:r>
            </a:p>
          </p:txBody>
        </p:sp>
      </p:grpSp>
      <p:sp>
        <p:nvSpPr>
          <p:cNvPr id="64542" name="ZoneTexte 37"/>
          <p:cNvSpPr txBox="1">
            <a:spLocks noChangeArrowheads="1"/>
          </p:cNvSpPr>
          <p:nvPr/>
        </p:nvSpPr>
        <p:spPr bwMode="auto">
          <a:xfrm>
            <a:off x="3059113" y="2148152"/>
            <a:ext cx="1762125" cy="535531"/>
          </a:xfrm>
          <a:prstGeom prst="rect">
            <a:avLst/>
          </a:prstGeom>
          <a:noFill/>
          <a:ln w="9525">
            <a:noFill/>
            <a:miter lim="800000"/>
            <a:headEnd/>
            <a:tailEnd/>
          </a:ln>
        </p:spPr>
        <p:txBody>
          <a:bodyPr>
            <a:spAutoFit/>
          </a:bodyPr>
          <a:lstStyle/>
          <a:p>
            <a:pPr algn="r">
              <a:lnSpc>
                <a:spcPct val="80000"/>
              </a:lnSpc>
            </a:pPr>
            <a:r>
              <a:rPr lang="fr-FR" dirty="0"/>
              <a:t>Tri par non dominance </a:t>
            </a:r>
          </a:p>
        </p:txBody>
      </p:sp>
      <p:sp>
        <p:nvSpPr>
          <p:cNvPr id="64543" name="ZoneTexte 38"/>
          <p:cNvSpPr txBox="1">
            <a:spLocks noChangeArrowheads="1"/>
          </p:cNvSpPr>
          <p:nvPr/>
        </p:nvSpPr>
        <p:spPr bwMode="auto">
          <a:xfrm>
            <a:off x="5076825" y="2940315"/>
            <a:ext cx="1254125" cy="757130"/>
          </a:xfrm>
          <a:prstGeom prst="rect">
            <a:avLst/>
          </a:prstGeom>
          <a:noFill/>
          <a:ln w="9525">
            <a:noFill/>
            <a:miter lim="800000"/>
            <a:headEnd/>
            <a:tailEnd/>
          </a:ln>
        </p:spPr>
        <p:txBody>
          <a:bodyPr>
            <a:spAutoFit/>
          </a:bodyPr>
          <a:lstStyle/>
          <a:p>
            <a:pPr algn="ctr">
              <a:lnSpc>
                <a:spcPct val="80000"/>
              </a:lnSpc>
            </a:pPr>
            <a:r>
              <a:rPr lang="fr-FR" dirty="0"/>
              <a:t>Tri par densité de solutions</a:t>
            </a:r>
          </a:p>
        </p:txBody>
      </p:sp>
      <p:sp>
        <p:nvSpPr>
          <p:cNvPr id="64544" name="Rectangle 40"/>
          <p:cNvSpPr>
            <a:spLocks noChangeArrowheads="1"/>
          </p:cNvSpPr>
          <p:nvPr/>
        </p:nvSpPr>
        <p:spPr bwMode="auto">
          <a:xfrm>
            <a:off x="4303713" y="2829190"/>
            <a:ext cx="410690" cy="369332"/>
          </a:xfrm>
          <a:prstGeom prst="rect">
            <a:avLst/>
          </a:prstGeom>
          <a:noFill/>
          <a:ln w="9525">
            <a:noFill/>
            <a:miter lim="800000"/>
            <a:headEnd/>
            <a:tailEnd/>
          </a:ln>
        </p:spPr>
        <p:txBody>
          <a:bodyPr wrap="none">
            <a:spAutoFit/>
          </a:bodyPr>
          <a:lstStyle/>
          <a:p>
            <a:r>
              <a:rPr lang="en-US" baseline="-25000"/>
              <a:t>F_1</a:t>
            </a:r>
            <a:endParaRPr lang="fr-FR"/>
          </a:p>
        </p:txBody>
      </p:sp>
      <p:sp>
        <p:nvSpPr>
          <p:cNvPr id="64545" name="Rectangle 42"/>
          <p:cNvSpPr>
            <a:spLocks noChangeArrowheads="1"/>
          </p:cNvSpPr>
          <p:nvPr/>
        </p:nvSpPr>
        <p:spPr bwMode="auto">
          <a:xfrm>
            <a:off x="4303713" y="3214952"/>
            <a:ext cx="410690" cy="369332"/>
          </a:xfrm>
          <a:prstGeom prst="rect">
            <a:avLst/>
          </a:prstGeom>
          <a:noFill/>
          <a:ln w="9525">
            <a:noFill/>
            <a:miter lim="800000"/>
            <a:headEnd/>
            <a:tailEnd/>
          </a:ln>
        </p:spPr>
        <p:txBody>
          <a:bodyPr wrap="none">
            <a:spAutoFit/>
          </a:bodyPr>
          <a:lstStyle/>
          <a:p>
            <a:r>
              <a:rPr lang="en-US" baseline="-25000"/>
              <a:t>F_2</a:t>
            </a:r>
            <a:endParaRPr lang="fr-FR"/>
          </a:p>
        </p:txBody>
      </p:sp>
      <p:sp>
        <p:nvSpPr>
          <p:cNvPr id="64546" name="Rectangle 43"/>
          <p:cNvSpPr>
            <a:spLocks noChangeArrowheads="1"/>
          </p:cNvSpPr>
          <p:nvPr/>
        </p:nvSpPr>
        <p:spPr bwMode="auto">
          <a:xfrm>
            <a:off x="4303713" y="3591190"/>
            <a:ext cx="410690" cy="369332"/>
          </a:xfrm>
          <a:prstGeom prst="rect">
            <a:avLst/>
          </a:prstGeom>
          <a:noFill/>
          <a:ln w="9525">
            <a:noFill/>
            <a:miter lim="800000"/>
            <a:headEnd/>
            <a:tailEnd/>
          </a:ln>
        </p:spPr>
        <p:txBody>
          <a:bodyPr wrap="none">
            <a:spAutoFit/>
          </a:bodyPr>
          <a:lstStyle/>
          <a:p>
            <a:r>
              <a:rPr lang="en-US" baseline="-25000"/>
              <a:t>F_3</a:t>
            </a:r>
            <a:endParaRPr lang="fr-FR"/>
          </a:p>
        </p:txBody>
      </p:sp>
      <p:sp>
        <p:nvSpPr>
          <p:cNvPr id="64547" name="Text Box 15"/>
          <p:cNvSpPr txBox="1">
            <a:spLocks noChangeArrowheads="1"/>
          </p:cNvSpPr>
          <p:nvPr/>
        </p:nvSpPr>
        <p:spPr bwMode="auto">
          <a:xfrm>
            <a:off x="2449513" y="5570802"/>
            <a:ext cx="1943100" cy="738518"/>
          </a:xfrm>
          <a:prstGeom prst="rect">
            <a:avLst/>
          </a:prstGeom>
          <a:noFill/>
          <a:ln w="9525">
            <a:solidFill>
              <a:schemeClr val="tx1"/>
            </a:solidFill>
            <a:miter lim="800000"/>
            <a:headEnd/>
            <a:tailEnd/>
          </a:ln>
        </p:spPr>
        <p:txBody>
          <a:bodyPr tIns="118800" bIns="118800">
            <a:spAutoFit/>
          </a:bodyPr>
          <a:lstStyle/>
          <a:p>
            <a:pPr algn="ctr">
              <a:lnSpc>
                <a:spcPct val="90000"/>
              </a:lnSpc>
            </a:pPr>
            <a:r>
              <a:rPr lang="en-US" dirty="0" err="1" smtClean="0">
                <a:solidFill>
                  <a:srgbClr val="FF0000"/>
                </a:solidFill>
              </a:rPr>
              <a:t>Évaluation</a:t>
            </a:r>
            <a:r>
              <a:rPr lang="en-US" dirty="0" smtClean="0">
                <a:solidFill>
                  <a:srgbClr val="FF0000"/>
                </a:solidFill>
              </a:rPr>
              <a:t>: </a:t>
            </a:r>
            <a:r>
              <a:rPr lang="en-US" dirty="0" err="1" smtClean="0">
                <a:solidFill>
                  <a:srgbClr val="FF0000"/>
                </a:solidFill>
              </a:rPr>
              <a:t>modèle</a:t>
            </a:r>
            <a:r>
              <a:rPr lang="en-US" dirty="0" smtClean="0">
                <a:solidFill>
                  <a:srgbClr val="FF0000"/>
                </a:solidFill>
              </a:rPr>
              <a:t> </a:t>
            </a:r>
            <a:endParaRPr lang="en-US" i="1" dirty="0"/>
          </a:p>
        </p:txBody>
      </p:sp>
      <p:cxnSp>
        <p:nvCxnSpPr>
          <p:cNvPr id="44" name="Connecteur droit 43"/>
          <p:cNvCxnSpPr/>
          <p:nvPr/>
        </p:nvCxnSpPr>
        <p:spPr>
          <a:xfrm>
            <a:off x="2566988" y="3402277"/>
            <a:ext cx="57626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6" name="Connecteur droit avec flèche 45"/>
          <p:cNvCxnSpPr/>
          <p:nvPr/>
        </p:nvCxnSpPr>
        <p:spPr>
          <a:xfrm rot="5400000">
            <a:off x="2063750" y="4481777"/>
            <a:ext cx="2160588" cy="1588"/>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55" name="Connecteur droit avec flèche 54"/>
          <p:cNvCxnSpPr/>
          <p:nvPr/>
        </p:nvCxnSpPr>
        <p:spPr>
          <a:xfrm rot="5400000">
            <a:off x="1920082" y="4480983"/>
            <a:ext cx="21590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rot="5400000">
            <a:off x="1993107" y="4480983"/>
            <a:ext cx="2159000" cy="158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7" name="Connecteur droit avec flèche 56"/>
          <p:cNvCxnSpPr/>
          <p:nvPr/>
        </p:nvCxnSpPr>
        <p:spPr>
          <a:xfrm rot="5400000">
            <a:off x="1848644" y="4480983"/>
            <a:ext cx="2159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3" name="Connecteur droit avec flèche 62"/>
          <p:cNvCxnSpPr/>
          <p:nvPr/>
        </p:nvCxnSpPr>
        <p:spPr>
          <a:xfrm rot="5400000" flipH="1" flipV="1">
            <a:off x="3047207" y="5088996"/>
            <a:ext cx="935037" cy="9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Connecteur droit avec flèche 63"/>
          <p:cNvCxnSpPr/>
          <p:nvPr/>
        </p:nvCxnSpPr>
        <p:spPr>
          <a:xfrm rot="5400000" flipH="1" flipV="1">
            <a:off x="3113088" y="5088202"/>
            <a:ext cx="935037" cy="1111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5" name="Connecteur droit avec flèche 64"/>
          <p:cNvCxnSpPr/>
          <p:nvPr/>
        </p:nvCxnSpPr>
        <p:spPr>
          <a:xfrm rot="5400000" flipH="1" flipV="1">
            <a:off x="3185319" y="5088996"/>
            <a:ext cx="935037" cy="95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64556" name="ZoneTexte 66"/>
          <p:cNvSpPr txBox="1">
            <a:spLocks noChangeArrowheads="1"/>
          </p:cNvSpPr>
          <p:nvPr/>
        </p:nvSpPr>
        <p:spPr bwMode="auto">
          <a:xfrm>
            <a:off x="3176588" y="4265877"/>
            <a:ext cx="931862" cy="366713"/>
          </a:xfrm>
          <a:prstGeom prst="rect">
            <a:avLst/>
          </a:prstGeom>
          <a:noFill/>
          <a:ln w="9525">
            <a:noFill/>
            <a:miter lim="800000"/>
            <a:headEnd/>
            <a:tailEnd/>
          </a:ln>
        </p:spPr>
        <p:txBody>
          <a:bodyPr>
            <a:spAutoFit/>
          </a:bodyPr>
          <a:lstStyle/>
          <a:p>
            <a:r>
              <a:rPr lang="en-US" smtClean="0"/>
              <a:t>critères</a:t>
            </a:r>
            <a:endParaRPr lang="en-US"/>
          </a:p>
        </p:txBody>
      </p:sp>
      <p:sp>
        <p:nvSpPr>
          <p:cNvPr id="64558" name="ZoneTexte 66"/>
          <p:cNvSpPr txBox="1">
            <a:spLocks noChangeArrowheads="1"/>
          </p:cNvSpPr>
          <p:nvPr/>
        </p:nvSpPr>
        <p:spPr bwMode="auto">
          <a:xfrm>
            <a:off x="161925" y="4148402"/>
            <a:ext cx="1552575" cy="825500"/>
          </a:xfrm>
          <a:prstGeom prst="rect">
            <a:avLst/>
          </a:prstGeom>
          <a:noFill/>
          <a:ln w="9525">
            <a:noFill/>
            <a:miter lim="800000"/>
            <a:headEnd/>
            <a:tailEnd/>
          </a:ln>
        </p:spPr>
        <p:txBody>
          <a:bodyPr>
            <a:spAutoFit/>
          </a:bodyPr>
          <a:lstStyle/>
          <a:p>
            <a:r>
              <a:rPr lang="en-US" sz="1600" dirty="0"/>
              <a:t>selection</a:t>
            </a:r>
          </a:p>
          <a:p>
            <a:r>
              <a:rPr lang="en-US" sz="1600" dirty="0"/>
              <a:t>mutation </a:t>
            </a:r>
            <a:r>
              <a:rPr lang="en-US" sz="1600" dirty="0" err="1"/>
              <a:t>recombinaison</a:t>
            </a:r>
            <a:endParaRPr lang="en-US" sz="1600" dirty="0"/>
          </a:p>
        </p:txBody>
      </p:sp>
      <p:sp>
        <p:nvSpPr>
          <p:cNvPr id="64559" name="AutoShape 51"/>
          <p:cNvSpPr>
            <a:spLocks noChangeArrowheads="1"/>
          </p:cNvSpPr>
          <p:nvPr/>
        </p:nvSpPr>
        <p:spPr bwMode="auto">
          <a:xfrm rot="5222184">
            <a:off x="4036219" y="-699029"/>
            <a:ext cx="431800" cy="6027738"/>
          </a:xfrm>
          <a:prstGeom prst="curvedRightArrow">
            <a:avLst>
              <a:gd name="adj1" fmla="val 64175"/>
              <a:gd name="adj2" fmla="val 343366"/>
              <a:gd name="adj3" fmla="val 38046"/>
            </a:avLst>
          </a:prstGeom>
          <a:solidFill>
            <a:schemeClr val="accent1"/>
          </a:solidFill>
          <a:ln w="9525">
            <a:solidFill>
              <a:schemeClr val="accent1"/>
            </a:solidFill>
            <a:miter lim="800000"/>
            <a:headEnd/>
            <a:tailEnd/>
          </a:ln>
        </p:spPr>
        <p:txBody>
          <a:bodyPr wrap="none" anchor="ctr"/>
          <a:lstStyle/>
          <a:p>
            <a:endParaRPr lang="fr-FR"/>
          </a:p>
        </p:txBody>
      </p:sp>
      <p:sp>
        <p:nvSpPr>
          <p:cNvPr id="49" name="ZoneTexte 48"/>
          <p:cNvSpPr txBox="1"/>
          <p:nvPr/>
        </p:nvSpPr>
        <p:spPr>
          <a:xfrm>
            <a:off x="5381625" y="2065602"/>
            <a:ext cx="1051891" cy="307777"/>
          </a:xfrm>
          <a:prstGeom prst="rect">
            <a:avLst/>
          </a:prstGeom>
          <a:noFill/>
        </p:spPr>
        <p:txBody>
          <a:bodyPr wrap="none">
            <a:spAutoFit/>
          </a:bodyPr>
          <a:lstStyle/>
          <a:p>
            <a:r>
              <a:rPr lang="fr-FR" sz="1400" i="1" dirty="0" err="1" smtClean="0">
                <a:solidFill>
                  <a:srgbClr val="7F7F7F"/>
                </a:solidFill>
              </a:rPr>
              <a:t>generations</a:t>
            </a:r>
            <a:endParaRPr lang="fr-FR" sz="1400" i="1" dirty="0">
              <a:solidFill>
                <a:srgbClr val="7F7F7F"/>
              </a:solidFill>
            </a:endParaRPr>
          </a:p>
        </p:txBody>
      </p:sp>
      <p:sp>
        <p:nvSpPr>
          <p:cNvPr id="50" name="ZoneTexte 49"/>
          <p:cNvSpPr txBox="1"/>
          <p:nvPr/>
        </p:nvSpPr>
        <p:spPr>
          <a:xfrm>
            <a:off x="1733550" y="3599127"/>
            <a:ext cx="726481" cy="307777"/>
          </a:xfrm>
          <a:prstGeom prst="rect">
            <a:avLst/>
          </a:prstGeom>
          <a:noFill/>
        </p:spPr>
        <p:txBody>
          <a:bodyPr wrap="none">
            <a:spAutoFit/>
          </a:bodyPr>
          <a:lstStyle/>
          <a:p>
            <a:r>
              <a:rPr lang="fr-FR" sz="1400" i="1">
                <a:solidFill>
                  <a:srgbClr val="7F7F7F"/>
                </a:solidFill>
              </a:rPr>
              <a:t>400 ind</a:t>
            </a:r>
          </a:p>
        </p:txBody>
      </p:sp>
      <p:sp>
        <p:nvSpPr>
          <p:cNvPr id="51" name="Rectangle 54"/>
          <p:cNvSpPr>
            <a:spLocks noChangeArrowheads="1"/>
          </p:cNvSpPr>
          <p:nvPr/>
        </p:nvSpPr>
        <p:spPr bwMode="auto">
          <a:xfrm>
            <a:off x="6949057" y="5532305"/>
            <a:ext cx="2303463" cy="274638"/>
          </a:xfrm>
          <a:prstGeom prst="rect">
            <a:avLst/>
          </a:prstGeom>
          <a:noFill/>
          <a:ln w="9525">
            <a:noFill/>
            <a:miter lim="800000"/>
            <a:headEnd/>
            <a:tailEnd/>
          </a:ln>
        </p:spPr>
        <p:txBody>
          <a:bodyPr anchor="ctr">
            <a:spAutoFit/>
          </a:bodyPr>
          <a:lstStyle/>
          <a:p>
            <a:r>
              <a:rPr lang="en-GB" sz="1200" i="1" dirty="0" smtClean="0"/>
              <a:t>Deb et </a:t>
            </a:r>
            <a:r>
              <a:rPr lang="en-GB" sz="1200" i="1" dirty="0"/>
              <a:t>al, </a:t>
            </a:r>
            <a:r>
              <a:rPr lang="en-GB" sz="1200" i="1" dirty="0" smtClean="0"/>
              <a:t>2002</a:t>
            </a:r>
            <a:r>
              <a:rPr lang="fr-FR" sz="1200" dirty="0" smtClean="0"/>
              <a:t> </a:t>
            </a:r>
            <a:endParaRPr lang="fr-FR" sz="1200" dirty="0"/>
          </a:p>
        </p:txBody>
      </p:sp>
      <p:sp>
        <p:nvSpPr>
          <p:cNvPr id="52"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algn="ctr"/>
            <a:r>
              <a:rPr lang="fr-FR" sz="2400" b="1" dirty="0" err="1" smtClean="0">
                <a:solidFill>
                  <a:schemeClr val="bg1"/>
                </a:solidFill>
                <a:latin typeface="+mj-lt"/>
              </a:rPr>
              <a:t>Métaheuristiques</a:t>
            </a:r>
            <a:endParaRPr lang="fr-FR" sz="2400" b="1" dirty="0">
              <a:solidFill>
                <a:schemeClr val="bg1"/>
              </a:solidFill>
              <a:latin typeface="+mj-lt"/>
            </a:endParaRPr>
          </a:p>
        </p:txBody>
      </p:sp>
      <p:sp>
        <p:nvSpPr>
          <p:cNvPr id="59" name="Rectangle 58"/>
          <p:cNvSpPr/>
          <p:nvPr/>
        </p:nvSpPr>
        <p:spPr>
          <a:xfrm>
            <a:off x="138523" y="786805"/>
            <a:ext cx="8700677" cy="830997"/>
          </a:xfrm>
          <a:prstGeom prst="rect">
            <a:avLst/>
          </a:prstGeom>
        </p:spPr>
        <p:txBody>
          <a:bodyPr wrap="square">
            <a:spAutoFit/>
          </a:bodyPr>
          <a:lstStyle/>
          <a:p>
            <a:pPr marL="0" lvl="1" indent="-342900" eaLnBrk="0" hangingPunct="0"/>
            <a:r>
              <a:rPr lang="fr-FR" sz="2400" b="1" dirty="0" smtClean="0">
                <a:solidFill>
                  <a:srgbClr val="40822E"/>
                </a:solidFill>
              </a:rPr>
              <a:t>Les algorithmes évolutionnaires: NSGA-II</a:t>
            </a:r>
          </a:p>
          <a:p>
            <a:pPr marL="0" lvl="1" indent="-342900" eaLnBrk="0" hangingPunct="0"/>
            <a:r>
              <a:rPr lang="fr-FR" sz="2400" b="1" dirty="0" smtClean="0">
                <a:solidFill>
                  <a:srgbClr val="40822E"/>
                </a:solidFill>
              </a:rPr>
              <a:t>pour le cas </a:t>
            </a:r>
            <a:r>
              <a:rPr lang="fr-FR" sz="2400" b="1" dirty="0" err="1" smtClean="0">
                <a:solidFill>
                  <a:srgbClr val="40822E"/>
                </a:solidFill>
              </a:rPr>
              <a:t>multiobjectif</a:t>
            </a:r>
            <a:r>
              <a:rPr lang="fr-FR" sz="2400" b="1" dirty="0" smtClean="0">
                <a:solidFill>
                  <a:srgbClr val="40822E"/>
                </a:solidFill>
              </a:rPr>
              <a:t> </a:t>
            </a:r>
          </a:p>
        </p:txBody>
      </p:sp>
      <p:pic>
        <p:nvPicPr>
          <p:cNvPr id="60" name="Image 59" descr="crowdingDist.png"/>
          <p:cNvPicPr/>
          <p:nvPr/>
        </p:nvPicPr>
        <p:blipFill>
          <a:blip r:embed="rId3" cstate="print"/>
          <a:stretch>
            <a:fillRect/>
          </a:stretch>
        </p:blipFill>
        <p:spPr>
          <a:xfrm>
            <a:off x="5106195" y="5245637"/>
            <a:ext cx="1861343" cy="1388847"/>
          </a:xfrm>
          <a:prstGeom prst="rect">
            <a:avLst/>
          </a:prstGeom>
        </p:spPr>
      </p:pic>
      <p:pic>
        <p:nvPicPr>
          <p:cNvPr id="61" name="Image 60" descr="frontpareto.png"/>
          <p:cNvPicPr/>
          <p:nvPr/>
        </p:nvPicPr>
        <p:blipFill>
          <a:blip r:embed="rId4" cstate="print"/>
          <a:stretch>
            <a:fillRect/>
          </a:stretch>
        </p:blipFill>
        <p:spPr>
          <a:xfrm>
            <a:off x="6732240" y="754845"/>
            <a:ext cx="1746920" cy="1464645"/>
          </a:xfrm>
          <a:prstGeom prst="rect">
            <a:avLst/>
          </a:prstGeom>
        </p:spPr>
      </p:pic>
    </p:spTree>
    <p:extLst>
      <p:ext uri="{BB962C8B-B14F-4D97-AF65-F5344CB8AC3E}">
        <p14:creationId xmlns:p14="http://schemas.microsoft.com/office/powerpoint/2010/main" val="637128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1513478" y="1556792"/>
            <a:ext cx="6448747" cy="4700845"/>
            <a:chOff x="323528" y="1556792"/>
            <a:chExt cx="6452201" cy="4700845"/>
          </a:xfrm>
        </p:grpSpPr>
        <p:sp>
          <p:nvSpPr>
            <p:cNvPr id="12" name="ZoneTexte 11"/>
            <p:cNvSpPr txBox="1"/>
            <p:nvPr/>
          </p:nvSpPr>
          <p:spPr>
            <a:xfrm>
              <a:off x="694459" y="1556792"/>
              <a:ext cx="2304256"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200" dirty="0" smtClean="0">
                  <a:solidFill>
                    <a:prstClr val="black"/>
                  </a:solidFill>
                </a:rPr>
                <a:t>Initialiser l’essaim: positions et vélocités</a:t>
              </a:r>
              <a:endParaRPr lang="fr-FR" sz="1200" dirty="0">
                <a:solidFill>
                  <a:prstClr val="black"/>
                </a:solidFill>
              </a:endParaRPr>
            </a:p>
          </p:txBody>
        </p:sp>
        <p:sp>
          <p:nvSpPr>
            <p:cNvPr id="13" name="ZoneTexte 12"/>
            <p:cNvSpPr txBox="1"/>
            <p:nvPr/>
          </p:nvSpPr>
          <p:spPr>
            <a:xfrm>
              <a:off x="694458" y="2348880"/>
              <a:ext cx="2304257"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200" dirty="0" smtClean="0">
                  <a:solidFill>
                    <a:prstClr val="black"/>
                  </a:solidFill>
                </a:rPr>
                <a:t>Évaluer chaque particule de l’essaim, initialiser </a:t>
              </a:r>
              <a:r>
                <a:rPr lang="fr-FR" sz="1200" dirty="0" err="1" smtClean="0">
                  <a:solidFill>
                    <a:prstClr val="black"/>
                  </a:solidFill>
                </a:rPr>
                <a:t>pbest</a:t>
              </a:r>
              <a:r>
                <a:rPr lang="fr-FR" sz="1200" dirty="0" smtClean="0">
                  <a:solidFill>
                    <a:prstClr val="black"/>
                  </a:solidFill>
                </a:rPr>
                <a:t> et </a:t>
              </a:r>
              <a:r>
                <a:rPr lang="fr-FR" sz="1200" dirty="0" err="1" smtClean="0">
                  <a:solidFill>
                    <a:prstClr val="black"/>
                  </a:solidFill>
                </a:rPr>
                <a:t>gbest</a:t>
              </a:r>
              <a:endParaRPr lang="fr-FR" sz="1200" dirty="0">
                <a:solidFill>
                  <a:prstClr val="black"/>
                </a:solidFill>
              </a:endParaRPr>
            </a:p>
          </p:txBody>
        </p:sp>
        <p:sp>
          <p:nvSpPr>
            <p:cNvPr id="14" name="ZoneTexte 13"/>
            <p:cNvSpPr txBox="1"/>
            <p:nvPr/>
          </p:nvSpPr>
          <p:spPr>
            <a:xfrm>
              <a:off x="4369237" y="2333928"/>
              <a:ext cx="2406492"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200" dirty="0" smtClean="0">
                  <a:solidFill>
                    <a:prstClr val="black"/>
                  </a:solidFill>
                </a:rPr>
                <a:t>Initialiser l’archive externe A avec les particules non dominées</a:t>
              </a:r>
              <a:endParaRPr lang="fr-FR" sz="1200" dirty="0">
                <a:solidFill>
                  <a:prstClr val="black"/>
                </a:solidFill>
              </a:endParaRPr>
            </a:p>
          </p:txBody>
        </p:sp>
        <p:sp>
          <p:nvSpPr>
            <p:cNvPr id="15" name="Cylindre 14"/>
            <p:cNvSpPr/>
            <p:nvPr/>
          </p:nvSpPr>
          <p:spPr>
            <a:xfrm>
              <a:off x="5101960" y="2992997"/>
              <a:ext cx="936104" cy="1008112"/>
            </a:xfrm>
            <a:prstGeom prst="ca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200" dirty="0" smtClean="0">
                  <a:solidFill>
                    <a:prstClr val="black"/>
                  </a:solidFill>
                </a:rPr>
                <a:t>Archive externe A</a:t>
              </a:r>
              <a:endParaRPr lang="fr-FR" sz="1200" dirty="0">
                <a:solidFill>
                  <a:prstClr val="black"/>
                </a:solidFill>
              </a:endParaRPr>
            </a:p>
          </p:txBody>
        </p:sp>
        <p:sp>
          <p:nvSpPr>
            <p:cNvPr id="16" name="ZoneTexte 15"/>
            <p:cNvSpPr txBox="1"/>
            <p:nvPr/>
          </p:nvSpPr>
          <p:spPr>
            <a:xfrm>
              <a:off x="3008379" y="3150283"/>
              <a:ext cx="1872543"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200" dirty="0" smtClean="0">
                  <a:solidFill>
                    <a:prstClr val="black"/>
                  </a:solidFill>
                </a:rPr>
                <a:t>Identifier </a:t>
              </a:r>
              <a:r>
                <a:rPr lang="fr-FR" sz="1200" dirty="0" err="1" smtClean="0">
                  <a:solidFill>
                    <a:prstClr val="black"/>
                  </a:solidFill>
                </a:rPr>
                <a:t>gbest</a:t>
              </a:r>
              <a:r>
                <a:rPr lang="fr-FR" sz="1200" dirty="0" smtClean="0">
                  <a:solidFill>
                    <a:prstClr val="black"/>
                  </a:solidFill>
                </a:rPr>
                <a:t> en utilisant l’opérateur de « </a:t>
              </a:r>
              <a:r>
                <a:rPr lang="fr-FR" sz="1200" dirty="0" err="1" smtClean="0">
                  <a:solidFill>
                    <a:prstClr val="black"/>
                  </a:solidFill>
                </a:rPr>
                <a:t>crowding</a:t>
              </a:r>
              <a:r>
                <a:rPr lang="fr-FR" sz="1200" dirty="0" smtClean="0">
                  <a:solidFill>
                    <a:prstClr val="black"/>
                  </a:solidFill>
                </a:rPr>
                <a:t> distance »</a:t>
              </a:r>
              <a:endParaRPr lang="fr-FR" sz="1200" dirty="0">
                <a:solidFill>
                  <a:prstClr val="black"/>
                </a:solidFill>
              </a:endParaRPr>
            </a:p>
          </p:txBody>
        </p:sp>
        <p:sp>
          <p:nvSpPr>
            <p:cNvPr id="17" name="ZoneTexte 16"/>
            <p:cNvSpPr txBox="1"/>
            <p:nvPr/>
          </p:nvSpPr>
          <p:spPr>
            <a:xfrm>
              <a:off x="845445" y="3327630"/>
              <a:ext cx="2004257" cy="27699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200" dirty="0" smtClean="0">
                  <a:solidFill>
                    <a:prstClr val="black"/>
                  </a:solidFill>
                </a:rPr>
                <a:t>Mettre à jour la vélocité </a:t>
              </a:r>
              <a:endParaRPr lang="fr-FR" sz="1200" dirty="0">
                <a:solidFill>
                  <a:prstClr val="black"/>
                </a:solidFill>
              </a:endParaRPr>
            </a:p>
          </p:txBody>
        </p:sp>
        <p:sp>
          <p:nvSpPr>
            <p:cNvPr id="18" name="ZoneTexte 17"/>
            <p:cNvSpPr txBox="1"/>
            <p:nvPr/>
          </p:nvSpPr>
          <p:spPr>
            <a:xfrm>
              <a:off x="842361" y="3935727"/>
              <a:ext cx="2018795" cy="27699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200" dirty="0" smtClean="0">
                  <a:solidFill>
                    <a:prstClr val="black"/>
                  </a:solidFill>
                </a:rPr>
                <a:t>Mettre à jour la position  </a:t>
              </a:r>
              <a:endParaRPr lang="fr-FR" sz="1200" dirty="0">
                <a:solidFill>
                  <a:prstClr val="black"/>
                </a:solidFill>
              </a:endParaRPr>
            </a:p>
          </p:txBody>
        </p:sp>
        <p:sp>
          <p:nvSpPr>
            <p:cNvPr id="19" name="ZoneTexte 18"/>
            <p:cNvSpPr txBox="1"/>
            <p:nvPr/>
          </p:nvSpPr>
          <p:spPr>
            <a:xfrm>
              <a:off x="824732" y="4582572"/>
              <a:ext cx="2054799" cy="27699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200" dirty="0" smtClean="0">
                  <a:solidFill>
                    <a:prstClr val="black"/>
                  </a:solidFill>
                </a:rPr>
                <a:t>Évaluer chaque particule</a:t>
              </a:r>
              <a:endParaRPr lang="fr-FR" sz="1200" dirty="0">
                <a:solidFill>
                  <a:prstClr val="black"/>
                </a:solidFill>
              </a:endParaRPr>
            </a:p>
          </p:txBody>
        </p:sp>
        <p:sp>
          <p:nvSpPr>
            <p:cNvPr id="20" name="ZoneTexte 19"/>
            <p:cNvSpPr txBox="1"/>
            <p:nvPr/>
          </p:nvSpPr>
          <p:spPr>
            <a:xfrm>
              <a:off x="1018420" y="5049568"/>
              <a:ext cx="1649048" cy="27699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200" dirty="0" smtClean="0">
                  <a:solidFill>
                    <a:prstClr val="black"/>
                  </a:solidFill>
                </a:rPr>
                <a:t>Mettre à jour </a:t>
              </a:r>
              <a:r>
                <a:rPr lang="fr-FR" sz="1200" dirty="0" err="1" smtClean="0">
                  <a:solidFill>
                    <a:prstClr val="black"/>
                  </a:solidFill>
                </a:rPr>
                <a:t>pbest</a:t>
              </a:r>
              <a:r>
                <a:rPr lang="fr-FR" sz="1200" dirty="0" smtClean="0">
                  <a:solidFill>
                    <a:prstClr val="black"/>
                  </a:solidFill>
                </a:rPr>
                <a:t> </a:t>
              </a:r>
              <a:endParaRPr lang="fr-FR" sz="1200" dirty="0">
                <a:solidFill>
                  <a:prstClr val="black"/>
                </a:solidFill>
              </a:endParaRPr>
            </a:p>
          </p:txBody>
        </p:sp>
        <p:sp>
          <p:nvSpPr>
            <p:cNvPr id="21" name="Organigramme : Décision 20"/>
            <p:cNvSpPr/>
            <p:nvPr/>
          </p:nvSpPr>
          <p:spPr>
            <a:xfrm>
              <a:off x="1511224" y="5661248"/>
              <a:ext cx="648072" cy="504056"/>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prstClr val="white"/>
                </a:solidFill>
              </a:endParaRPr>
            </a:p>
          </p:txBody>
        </p:sp>
        <p:sp>
          <p:nvSpPr>
            <p:cNvPr id="22" name="ZoneTexte 21"/>
            <p:cNvSpPr txBox="1"/>
            <p:nvPr/>
          </p:nvSpPr>
          <p:spPr>
            <a:xfrm>
              <a:off x="1532642" y="5774776"/>
              <a:ext cx="537455" cy="276999"/>
            </a:xfrm>
            <a:prstGeom prst="rect">
              <a:avLst/>
            </a:prstGeom>
            <a:noFill/>
          </p:spPr>
          <p:txBody>
            <a:bodyPr wrap="none" rtlCol="0">
              <a:spAutoFit/>
            </a:bodyPr>
            <a:lstStyle/>
            <a:p>
              <a:r>
                <a:rPr lang="fr-FR" sz="1200" dirty="0" smtClean="0">
                  <a:solidFill>
                    <a:srgbClr val="FF0000"/>
                  </a:solidFill>
                </a:rPr>
                <a:t>Stop?</a:t>
              </a:r>
              <a:endParaRPr lang="fr-FR" sz="1200" dirty="0">
                <a:solidFill>
                  <a:srgbClr val="FF0000"/>
                </a:solidFill>
              </a:endParaRPr>
            </a:p>
          </p:txBody>
        </p:sp>
        <p:sp>
          <p:nvSpPr>
            <p:cNvPr id="23" name="ZoneTexte 22"/>
            <p:cNvSpPr txBox="1"/>
            <p:nvPr/>
          </p:nvSpPr>
          <p:spPr>
            <a:xfrm>
              <a:off x="3681762" y="4396454"/>
              <a:ext cx="2690438"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200" dirty="0" smtClean="0">
                  <a:solidFill>
                    <a:prstClr val="black"/>
                  </a:solidFill>
                </a:rPr>
                <a:t>Insérer toutes les solutions non-dominées dans l’archive si elles ne sont pas dominées par un élément de celui-ci </a:t>
              </a:r>
              <a:endParaRPr lang="fr-FR" sz="1200" dirty="0">
                <a:solidFill>
                  <a:prstClr val="black"/>
                </a:solidFill>
              </a:endParaRPr>
            </a:p>
          </p:txBody>
        </p:sp>
        <p:cxnSp>
          <p:nvCxnSpPr>
            <p:cNvPr id="24" name="Connecteur droit avec flèche 23"/>
            <p:cNvCxnSpPr>
              <a:stCxn id="21" idx="3"/>
            </p:cNvCxnSpPr>
            <p:nvPr/>
          </p:nvCxnSpPr>
          <p:spPr>
            <a:xfrm>
              <a:off x="2159296" y="5913276"/>
              <a:ext cx="648072"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5" name="ZoneTexte 24"/>
            <p:cNvSpPr txBox="1"/>
            <p:nvPr/>
          </p:nvSpPr>
          <p:spPr>
            <a:xfrm>
              <a:off x="2799684" y="5790307"/>
              <a:ext cx="2594859" cy="27699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200" dirty="0" smtClean="0">
                  <a:solidFill>
                    <a:prstClr val="black"/>
                  </a:solidFill>
                </a:rPr>
                <a:t>Retourner les solutions archivées</a:t>
              </a:r>
              <a:endParaRPr lang="fr-FR" sz="1200" dirty="0">
                <a:solidFill>
                  <a:prstClr val="black"/>
                </a:solidFill>
              </a:endParaRPr>
            </a:p>
          </p:txBody>
        </p:sp>
        <p:sp>
          <p:nvSpPr>
            <p:cNvPr id="26" name="ZoneTexte 25"/>
            <p:cNvSpPr txBox="1"/>
            <p:nvPr/>
          </p:nvSpPr>
          <p:spPr>
            <a:xfrm>
              <a:off x="2124018" y="5980638"/>
              <a:ext cx="445956" cy="276999"/>
            </a:xfrm>
            <a:prstGeom prst="rect">
              <a:avLst/>
            </a:prstGeom>
            <a:noFill/>
          </p:spPr>
          <p:txBody>
            <a:bodyPr wrap="none" rtlCol="0">
              <a:spAutoFit/>
            </a:bodyPr>
            <a:lstStyle/>
            <a:p>
              <a:r>
                <a:rPr lang="fr-FR" sz="1200" b="1" dirty="0" smtClean="0">
                  <a:solidFill>
                    <a:srgbClr val="92D050"/>
                  </a:solidFill>
                </a:rPr>
                <a:t>Oui </a:t>
              </a:r>
              <a:endParaRPr lang="fr-FR" sz="1200" b="1" dirty="0">
                <a:solidFill>
                  <a:srgbClr val="92D050"/>
                </a:solidFill>
              </a:endParaRPr>
            </a:p>
          </p:txBody>
        </p:sp>
        <p:cxnSp>
          <p:nvCxnSpPr>
            <p:cNvPr id="27" name="Connecteur droit avec flèche 26"/>
            <p:cNvCxnSpPr>
              <a:stCxn id="12" idx="2"/>
              <a:endCxn id="13" idx="0"/>
            </p:cNvCxnSpPr>
            <p:nvPr/>
          </p:nvCxnSpPr>
          <p:spPr>
            <a:xfrm>
              <a:off x="1846587" y="2018457"/>
              <a:ext cx="0" cy="3304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stCxn id="13" idx="2"/>
            </p:cNvCxnSpPr>
            <p:nvPr/>
          </p:nvCxnSpPr>
          <p:spPr>
            <a:xfrm flipH="1">
              <a:off x="1846586" y="2810545"/>
              <a:ext cx="1" cy="5170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17" idx="2"/>
            </p:cNvCxnSpPr>
            <p:nvPr/>
          </p:nvCxnSpPr>
          <p:spPr>
            <a:xfrm flipH="1">
              <a:off x="1847573" y="3604629"/>
              <a:ext cx="1" cy="3310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stCxn id="18" idx="2"/>
              <a:endCxn id="19" idx="0"/>
            </p:cNvCxnSpPr>
            <p:nvPr/>
          </p:nvCxnSpPr>
          <p:spPr>
            <a:xfrm>
              <a:off x="1851759" y="4212726"/>
              <a:ext cx="373" cy="3698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19" idx="2"/>
              <a:endCxn id="20" idx="0"/>
            </p:cNvCxnSpPr>
            <p:nvPr/>
          </p:nvCxnSpPr>
          <p:spPr>
            <a:xfrm flipH="1">
              <a:off x="1842944" y="4859571"/>
              <a:ext cx="9188" cy="1899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stCxn id="20" idx="2"/>
              <a:endCxn id="21" idx="0"/>
            </p:cNvCxnSpPr>
            <p:nvPr/>
          </p:nvCxnSpPr>
          <p:spPr>
            <a:xfrm flipH="1">
              <a:off x="1835260" y="5326567"/>
              <a:ext cx="7684" cy="3346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a:stCxn id="19" idx="3"/>
              <a:endCxn id="23" idx="1"/>
            </p:cNvCxnSpPr>
            <p:nvPr/>
          </p:nvCxnSpPr>
          <p:spPr>
            <a:xfrm flipV="1">
              <a:off x="2879531" y="4719620"/>
              <a:ext cx="802231" cy="14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a:endCxn id="15" idx="3"/>
            </p:cNvCxnSpPr>
            <p:nvPr/>
          </p:nvCxnSpPr>
          <p:spPr>
            <a:xfrm flipV="1">
              <a:off x="5570012" y="4001109"/>
              <a:ext cx="0" cy="395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stCxn id="15" idx="2"/>
            </p:cNvCxnSpPr>
            <p:nvPr/>
          </p:nvCxnSpPr>
          <p:spPr>
            <a:xfrm flipH="1">
              <a:off x="4834819" y="3497053"/>
              <a:ext cx="26714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a:stCxn id="16" idx="1"/>
              <a:endCxn id="17" idx="3"/>
            </p:cNvCxnSpPr>
            <p:nvPr/>
          </p:nvCxnSpPr>
          <p:spPr>
            <a:xfrm flipH="1" flipV="1">
              <a:off x="2849702" y="3466130"/>
              <a:ext cx="158677" cy="73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a:stCxn id="13" idx="3"/>
              <a:endCxn id="14" idx="1"/>
            </p:cNvCxnSpPr>
            <p:nvPr/>
          </p:nvCxnSpPr>
          <p:spPr>
            <a:xfrm flipV="1">
              <a:off x="2998715" y="2564761"/>
              <a:ext cx="1370522" cy="149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a:stCxn id="14" idx="2"/>
              <a:endCxn id="15" idx="1"/>
            </p:cNvCxnSpPr>
            <p:nvPr/>
          </p:nvCxnSpPr>
          <p:spPr>
            <a:xfrm flipH="1">
              <a:off x="5570012" y="2795593"/>
              <a:ext cx="2471" cy="1974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38"/>
            <p:cNvCxnSpPr>
              <a:stCxn id="21" idx="1"/>
            </p:cNvCxnSpPr>
            <p:nvPr/>
          </p:nvCxnSpPr>
          <p:spPr>
            <a:xfrm flipH="1" flipV="1">
              <a:off x="323528" y="5913275"/>
              <a:ext cx="118769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flipV="1">
              <a:off x="323528" y="3466129"/>
              <a:ext cx="0" cy="2447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a:endCxn id="17" idx="1"/>
            </p:cNvCxnSpPr>
            <p:nvPr/>
          </p:nvCxnSpPr>
          <p:spPr>
            <a:xfrm>
              <a:off x="323528" y="3466129"/>
              <a:ext cx="521917"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845445" y="5662427"/>
              <a:ext cx="487634" cy="276999"/>
            </a:xfrm>
            <a:prstGeom prst="rect">
              <a:avLst/>
            </a:prstGeom>
            <a:noFill/>
          </p:spPr>
          <p:txBody>
            <a:bodyPr wrap="none" rtlCol="0">
              <a:spAutoFit/>
            </a:bodyPr>
            <a:lstStyle/>
            <a:p>
              <a:r>
                <a:rPr lang="fr-FR" sz="1200" b="1" dirty="0" smtClean="0">
                  <a:solidFill>
                    <a:srgbClr val="FF0000"/>
                  </a:solidFill>
                </a:rPr>
                <a:t>Non </a:t>
              </a:r>
              <a:endParaRPr lang="fr-FR" sz="1200" b="1" dirty="0">
                <a:solidFill>
                  <a:srgbClr val="FF0000"/>
                </a:solidFill>
              </a:endParaRPr>
            </a:p>
          </p:txBody>
        </p:sp>
      </p:grpSp>
      <p:sp>
        <p:nvSpPr>
          <p:cNvPr id="43"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algn="ctr"/>
            <a:r>
              <a:rPr lang="fr-FR" sz="2400" b="1" dirty="0" err="1" smtClean="0">
                <a:solidFill>
                  <a:schemeClr val="bg1"/>
                </a:solidFill>
                <a:latin typeface="+mj-lt"/>
              </a:rPr>
              <a:t>Métaheuristiques</a:t>
            </a:r>
            <a:endParaRPr lang="fr-FR" sz="2400" b="1" dirty="0">
              <a:solidFill>
                <a:schemeClr val="bg1"/>
              </a:solidFill>
              <a:latin typeface="+mj-lt"/>
            </a:endParaRPr>
          </a:p>
        </p:txBody>
      </p:sp>
      <p:sp>
        <p:nvSpPr>
          <p:cNvPr id="48" name="Rectangle 47"/>
          <p:cNvSpPr/>
          <p:nvPr/>
        </p:nvSpPr>
        <p:spPr>
          <a:xfrm>
            <a:off x="148048" y="786805"/>
            <a:ext cx="8700677" cy="830997"/>
          </a:xfrm>
          <a:prstGeom prst="rect">
            <a:avLst/>
          </a:prstGeom>
        </p:spPr>
        <p:txBody>
          <a:bodyPr wrap="square">
            <a:spAutoFit/>
          </a:bodyPr>
          <a:lstStyle/>
          <a:p>
            <a:pPr marL="0" lvl="1" indent="-342900" eaLnBrk="0" hangingPunct="0"/>
            <a:r>
              <a:rPr lang="fr-FR" sz="2400" b="1" dirty="0" smtClean="0">
                <a:solidFill>
                  <a:srgbClr val="40822E"/>
                </a:solidFill>
              </a:rPr>
              <a:t>Optimisation par Essaims Particulaires: </a:t>
            </a:r>
            <a:r>
              <a:rPr lang="fr-FR" sz="2400" b="1" dirty="0">
                <a:solidFill>
                  <a:srgbClr val="40822E"/>
                </a:solidFill>
              </a:rPr>
              <a:t>l’algorithme </a:t>
            </a:r>
            <a:r>
              <a:rPr lang="fr-FR" sz="2400" b="1" dirty="0" smtClean="0">
                <a:solidFill>
                  <a:srgbClr val="40822E"/>
                </a:solidFill>
              </a:rPr>
              <a:t>MOPSO-CD</a:t>
            </a:r>
          </a:p>
          <a:p>
            <a:pPr marL="0" lvl="1" indent="-342900" eaLnBrk="0" hangingPunct="0"/>
            <a:r>
              <a:rPr lang="fr-FR" sz="2400" b="1" dirty="0" smtClean="0">
                <a:solidFill>
                  <a:srgbClr val="40822E"/>
                </a:solidFill>
              </a:rPr>
              <a:t>pour le cas </a:t>
            </a:r>
            <a:r>
              <a:rPr lang="fr-FR" sz="2400" b="1" dirty="0" err="1" smtClean="0">
                <a:solidFill>
                  <a:srgbClr val="40822E"/>
                </a:solidFill>
              </a:rPr>
              <a:t>multiobjectif</a:t>
            </a:r>
            <a:endParaRPr lang="fr-FR" sz="2400" b="1" dirty="0" smtClean="0">
              <a:solidFill>
                <a:srgbClr val="40822E"/>
              </a:solidFill>
            </a:endParaRPr>
          </a:p>
        </p:txBody>
      </p:sp>
    </p:spTree>
    <p:extLst>
      <p:ext uri="{BB962C8B-B14F-4D97-AF65-F5344CB8AC3E}">
        <p14:creationId xmlns:p14="http://schemas.microsoft.com/office/powerpoint/2010/main" val="73919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1472</TotalTime>
  <Words>1859</Words>
  <Application>Microsoft Office PowerPoint</Application>
  <PresentationFormat>Affichage à l'écran (4:3)</PresentationFormat>
  <Paragraphs>382</Paragraphs>
  <Slides>16</Slides>
  <Notes>10</Notes>
  <HiddenSlides>0</HiddenSlides>
  <MMClips>0</MMClips>
  <ScaleCrop>false</ScaleCrop>
  <HeadingPairs>
    <vt:vector size="8" baseType="variant">
      <vt:variant>
        <vt:lpstr>Polices utilisées</vt:lpstr>
      </vt:variant>
      <vt:variant>
        <vt:i4>11</vt:i4>
      </vt:variant>
      <vt:variant>
        <vt:lpstr>Thème</vt:lpstr>
      </vt:variant>
      <vt:variant>
        <vt:i4>1</vt:i4>
      </vt:variant>
      <vt:variant>
        <vt:lpstr>Serveurs OLE incorporés</vt:lpstr>
      </vt:variant>
      <vt:variant>
        <vt:i4>1</vt:i4>
      </vt:variant>
      <vt:variant>
        <vt:lpstr>Titres des diapositives</vt:lpstr>
      </vt:variant>
      <vt:variant>
        <vt:i4>16</vt:i4>
      </vt:variant>
    </vt:vector>
  </HeadingPairs>
  <TitlesOfParts>
    <vt:vector size="29" baseType="lpstr">
      <vt:lpstr>Arial Unicode MS</vt:lpstr>
      <vt:lpstr>Arial</vt:lpstr>
      <vt:lpstr>Bradley Hand ITC</vt:lpstr>
      <vt:lpstr>Calibri</vt:lpstr>
      <vt:lpstr>Courier New</vt:lpstr>
      <vt:lpstr>Khmer UI</vt:lpstr>
      <vt:lpstr>StarSymbol</vt:lpstr>
      <vt:lpstr>Symbol</vt:lpstr>
      <vt:lpstr>Times New Roman</vt:lpstr>
      <vt:lpstr>Vrinda</vt:lpstr>
      <vt:lpstr>Wingdings</vt:lpstr>
      <vt:lpstr>Thème Office</vt:lpstr>
      <vt:lpstr>Equation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NSGA-II : un algorithme évolutionnaire  multiobjectif</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mmouldsidi</dc:creator>
  <cp:lastModifiedBy>Claire BLUSZTAJN</cp:lastModifiedBy>
  <cp:revision>8</cp:revision>
  <cp:lastPrinted>2017-03-17T13:39:39Z</cp:lastPrinted>
  <dcterms:created xsi:type="dcterms:W3CDTF">2017-03-16T13:39:17Z</dcterms:created>
  <dcterms:modified xsi:type="dcterms:W3CDTF">2017-03-20T06:29:00Z</dcterms:modified>
</cp:coreProperties>
</file>