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5" r:id="rId5"/>
    <p:sldId id="268" r:id="rId6"/>
    <p:sldId id="269" r:id="rId7"/>
    <p:sldId id="270" r:id="rId8"/>
    <p:sldId id="285" r:id="rId9"/>
    <p:sldId id="282" r:id="rId10"/>
    <p:sldId id="283" r:id="rId11"/>
    <p:sldId id="278" r:id="rId12"/>
    <p:sldId id="281" r:id="rId13"/>
    <p:sldId id="280" r:id="rId14"/>
    <p:sldId id="286" r:id="rId15"/>
    <p:sldId id="284" r:id="rId16"/>
    <p:sldId id="271" r:id="rId17"/>
    <p:sldId id="276" r:id="rId18"/>
    <p:sldId id="287" r:id="rId19"/>
    <p:sldId id="259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00CCFF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 showGuides="1">
      <p:cViewPr varScale="1">
        <p:scale>
          <a:sx n="51" d="100"/>
          <a:sy n="51" d="100"/>
        </p:scale>
        <p:origin x="54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plastic">
              <a:bevelT w="139700"/>
              <a:bevelB w="165100" prst="coolSlant"/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5"/>
            <c:bubble3D val="0"/>
            <c:spPr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139700"/>
                <a:bevelB w="165100" prst="coolSlant"/>
              </a:sp3d>
            </c:spPr>
          </c:dPt>
          <c:val>
            <c:numRef>
              <c:f>'[Graphique dans Microsoft PowerPoint]Feuil1'!$E$2:$E$7</c:f>
              <c:numCache>
                <c:formatCode>General</c:formatCode>
                <c:ptCount val="6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/>
      <a:bevelB prst="slope"/>
    </a:sp3d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0.58654</cdr:x>
      <cdr:y>0.27413</cdr:y>
    </cdr:from>
    <cdr:to>
      <cdr:x>0.83075</cdr:x>
      <cdr:y>0.50486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3196348" y="1087334"/>
          <a:ext cx="1330783" cy="91523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dirty="0" smtClean="0"/>
            <a:t>(11) Enseignants Chercheurs</a:t>
          </a:r>
        </a:p>
        <a:p xmlns:a="http://schemas.openxmlformats.org/drawingml/2006/main">
          <a:r>
            <a:rPr lang="fr-FR" dirty="0"/>
            <a:t> </a:t>
          </a:r>
          <a:r>
            <a:rPr lang="fr-FR" dirty="0" smtClean="0"/>
            <a:t>       </a:t>
          </a:r>
          <a:endParaRPr lang="fr-FR" dirty="0"/>
        </a:p>
      </cdr:txBody>
    </cdr:sp>
  </cdr:relSizeAnchor>
  <cdr:relSizeAnchor xmlns:cdr="http://schemas.openxmlformats.org/drawingml/2006/chartDrawing">
    <cdr:from>
      <cdr:x>0.32095</cdr:x>
      <cdr:y>0.54432</cdr:y>
    </cdr:from>
    <cdr:to>
      <cdr:x>0.54857</cdr:x>
      <cdr:y>0.70882</cdr:y>
    </cdr:to>
    <cdr:sp macro="" textlink="">
      <cdr:nvSpPr>
        <cdr:cNvPr id="3" name="Ellipse 2"/>
        <cdr:cNvSpPr/>
      </cdr:nvSpPr>
      <cdr:spPr>
        <a:xfrm xmlns:a="http://schemas.openxmlformats.org/drawingml/2006/main">
          <a:off x="1749020" y="2159076"/>
          <a:ext cx="1240403" cy="65247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dirty="0" smtClean="0"/>
            <a:t>Chercheurs INRA  (2)</a:t>
          </a:r>
          <a:endParaRPr lang="fr-FR" dirty="0"/>
        </a:p>
      </cdr:txBody>
    </cdr:sp>
  </cdr:relSizeAnchor>
  <cdr:relSizeAnchor xmlns:cdr="http://schemas.openxmlformats.org/drawingml/2006/chartDrawing">
    <cdr:from>
      <cdr:x>0.17733</cdr:x>
      <cdr:y>0.56343</cdr:y>
    </cdr:from>
    <cdr:to>
      <cdr:x>0.29943</cdr:x>
      <cdr:y>0.6897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966354" y="2234885"/>
          <a:ext cx="665385" cy="500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>
              <a:solidFill>
                <a:schemeClr val="bg1"/>
              </a:solidFill>
            </a:rPr>
            <a:t>Technicien</a:t>
          </a:r>
        </a:p>
        <a:p xmlns:a="http://schemas.openxmlformats.org/drawingml/2006/main">
          <a:r>
            <a:rPr lang="fr-FR" dirty="0" smtClean="0">
              <a:solidFill>
                <a:schemeClr val="bg1"/>
              </a:solidFill>
            </a:rPr>
            <a:t>      (1)</a:t>
          </a:r>
          <a:endParaRPr lang="fr-FR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0.07115</cdr:x>
      <cdr:y>0.49781</cdr:y>
    </cdr:from>
    <cdr:to>
      <cdr:x>0.21895</cdr:x>
      <cdr:y>0.69949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440159" y="22570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err="1" smtClean="0">
              <a:solidFill>
                <a:schemeClr val="bg1"/>
              </a:solidFill>
            </a:rPr>
            <a:t>Postdocs</a:t>
          </a:r>
          <a:r>
            <a:rPr lang="fr-FR" sz="1100" dirty="0" smtClean="0">
              <a:solidFill>
                <a:schemeClr val="bg1"/>
              </a:solidFill>
            </a:rPr>
            <a:t> (2)</a:t>
          </a:r>
          <a:endParaRPr lang="fr-FR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0.09918</cdr:x>
      <cdr:y>0.28212</cdr:y>
    </cdr:from>
    <cdr:to>
      <cdr:x>0.43327</cdr:x>
      <cdr:y>0.44099</cdr:y>
    </cdr:to>
    <cdr:sp macro="" textlink="">
      <cdr:nvSpPr>
        <cdr:cNvPr id="6" name="Ellipse 5"/>
        <cdr:cNvSpPr/>
      </cdr:nvSpPr>
      <cdr:spPr>
        <a:xfrm xmlns:a="http://schemas.openxmlformats.org/drawingml/2006/main">
          <a:off x="540473" y="1119021"/>
          <a:ext cx="1820648" cy="630192"/>
        </a:xfrm>
        <a:prstGeom xmlns:a="http://schemas.openxmlformats.org/drawingml/2006/main" prst="ellipse">
          <a:avLst/>
        </a:prstGeom>
        <a:solidFill xmlns:a="http://schemas.openxmlformats.org/drawingml/2006/main">
          <a:srgbClr val="53DC4C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dirty="0" smtClean="0"/>
            <a:t>DOCTORANTS</a:t>
          </a:r>
        </a:p>
        <a:p xmlns:a="http://schemas.openxmlformats.org/drawingml/2006/main">
          <a:r>
            <a:rPr lang="fr-FR" dirty="0" smtClean="0"/>
            <a:t>(4)</a:t>
          </a:r>
          <a:endParaRPr lang="fr-FR" dirty="0"/>
        </a:p>
      </cdr:txBody>
    </cdr:sp>
  </cdr:relSizeAnchor>
  <cdr:relSizeAnchor xmlns:cdr="http://schemas.openxmlformats.org/drawingml/2006/chartDrawing">
    <cdr:from>
      <cdr:x>0.39632</cdr:x>
      <cdr:y>0.14881</cdr:y>
    </cdr:from>
    <cdr:to>
      <cdr:x>0.54413</cdr:x>
      <cdr:y>0.35049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2451839" y="6747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b="1" dirty="0" smtClean="0">
              <a:solidFill>
                <a:schemeClr val="tx1"/>
              </a:solidFill>
            </a:rPr>
            <a:t>ATER </a:t>
          </a:r>
          <a:endParaRPr lang="fr-FR" sz="11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AC2F2F3E-84C3-489F-BFE2-9297767FB361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Cliquer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3176312-BBE4-4DD2-B107-8F9DB832BE0F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35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8D11A-768D-49DD-B5AB-94A1A4FA6A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37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GB" noProof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GB" noProof="0" smtClean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926EDF66-51FB-4578-AD0F-CFF9B3C5C1B6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ED207-FDE1-4718-BA7B-7DF191FD16B4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175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D3BF1-31F7-4261-8A06-A72039B19FCB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288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91736-F949-4C34-8611-BA58F73A0E74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436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80BBE-212B-4FEE-BAA9-CE66DB1E4E68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468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122A7-C1C0-4F83-9F5C-E4D6B611D6C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712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33CEB-93DE-4C75-B9DE-2528234DAD8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10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C7F32-A7F6-48E4-81DF-048BE361466A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491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7D49F-4FFA-4371-99A8-F31E815ABD3B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434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3048D-C1EE-4966-9102-655067FC6E95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698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83896-A3CC-4D7A-AB70-9F3C7FAB94D6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91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Cliquer pour modifier les styles du texte du masque</a:t>
            </a:r>
          </a:p>
          <a:p>
            <a:pPr lvl="1"/>
            <a:r>
              <a:rPr lang="en-GB" smtClean="0"/>
              <a:t>Puces de deuxième niveau</a:t>
            </a:r>
          </a:p>
          <a:p>
            <a:pPr lvl="2"/>
            <a:r>
              <a:rPr lang="en-GB" smtClean="0"/>
              <a:t>Puces de troisième niveau</a:t>
            </a:r>
          </a:p>
          <a:p>
            <a:pPr lvl="3"/>
            <a:r>
              <a:rPr lang="en-GB" smtClean="0"/>
              <a:t> Puces de quatrième niveau</a:t>
            </a:r>
          </a:p>
          <a:p>
            <a:pPr lvl="4"/>
            <a:r>
              <a:rPr lang="en-GB" smtClean="0"/>
              <a:t>Puces de cinquième niveau</a:t>
            </a:r>
          </a:p>
          <a:p>
            <a:pPr lvl="1"/>
            <a:endParaRPr lang="en-GB" smtClean="0"/>
          </a:p>
          <a:p>
            <a:pPr lvl="2"/>
            <a:endParaRPr lang="en-GB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Cliquer pour modifier le style du titre du masque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en-GB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9E337CB9-8D1B-4A81-AB79-AD2F4FC7A01C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3000"/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Présentation</a:t>
            </a:r>
            <a:r>
              <a:rPr lang="en-GB" dirty="0"/>
              <a:t> </a:t>
            </a:r>
            <a:r>
              <a:rPr lang="en-GB" dirty="0" smtClean="0"/>
              <a:t>à la </a:t>
            </a:r>
            <a:r>
              <a:rPr lang="en-GB" dirty="0" err="1" smtClean="0"/>
              <a:t>réunion</a:t>
            </a:r>
            <a:r>
              <a:rPr lang="en-GB" dirty="0" smtClean="0"/>
              <a:t> LMA TERSYS 2017</a:t>
            </a:r>
            <a:endParaRPr lang="en-GB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Equipe</a:t>
            </a:r>
            <a:r>
              <a:rPr lang="en-GB" dirty="0" smtClean="0"/>
              <a:t> physique (TWICS) </a:t>
            </a:r>
          </a:p>
          <a:p>
            <a:r>
              <a:rPr lang="en-GB" dirty="0" smtClean="0"/>
              <a:t>Transfer Wave Imaging in complex systems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404664"/>
            <a:ext cx="7992888" cy="947936"/>
          </a:xfrm>
        </p:spPr>
        <p:txBody>
          <a:bodyPr/>
          <a:lstStyle/>
          <a:p>
            <a:r>
              <a:rPr lang="fr-FR" dirty="0" smtClean="0"/>
              <a:t>Transport de polluant dissout dans l’eau</a:t>
            </a:r>
          </a:p>
          <a:p>
            <a:r>
              <a:rPr lang="fr-FR" dirty="0" smtClean="0"/>
              <a:t>Produit tensio-actif fluoré</a:t>
            </a:r>
            <a:endParaRPr lang="fr-FR" dirty="0"/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843963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necteur droit avec flèche 15"/>
          <p:cNvCxnSpPr/>
          <p:nvPr/>
        </p:nvCxnSpPr>
        <p:spPr>
          <a:xfrm flipH="1">
            <a:off x="5364088" y="2420888"/>
            <a:ext cx="36004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076056" y="1953706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Concentration de produit </a:t>
            </a:r>
          </a:p>
          <a:p>
            <a:r>
              <a:rPr lang="fr-FR" dirty="0" smtClean="0"/>
              <a:t>dissout dans l’eau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636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numérique de transport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077200" cy="1379984"/>
          </a:xfrm>
        </p:spPr>
        <p:txBody>
          <a:bodyPr/>
          <a:lstStyle/>
          <a:p>
            <a:r>
              <a:rPr lang="fr-FR" sz="2400" dirty="0" smtClean="0"/>
              <a:t>Plateforme </a:t>
            </a:r>
            <a:r>
              <a:rPr lang="fr-FR" sz="2400" dirty="0" err="1" smtClean="0"/>
              <a:t>multiphysique</a:t>
            </a:r>
            <a:r>
              <a:rPr lang="fr-FR" sz="2400" dirty="0" smtClean="0"/>
              <a:t> de simulation FAFEMO.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PASTIS: Code numérique pour simuler le transfert vertical en milieu poreux, de l'eau, de la chaleur, des solutés et des gaz.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27584" y="2204864"/>
            <a:ext cx="7632848" cy="2232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Calcul numérique de haute performance.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M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odélisation par éléments finis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.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fr-FR" dirty="0" smtClean="0">
                <a:solidFill>
                  <a:srgbClr val="4E3B30"/>
                </a:solidFill>
                <a:latin typeface="Franklin Gothic Book"/>
              </a:rPr>
              <a:t>Prise en compte de l’hétérogénéité et de la non-linéarité dans le milieux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94862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72559"/>
            <a:ext cx="3878927" cy="28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Maminirina  JOELSON\Desktop\Transparents_bilan2017\Arnaud_bilan\JH2014_fi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3" y="1340768"/>
            <a:ext cx="3384376" cy="23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minirina  JOELSON\Desktop\Transparents_bilan2017\Arnaud_bilan\JH2014_fig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54251"/>
            <a:ext cx="1872208" cy="24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2987824" y="4710771"/>
            <a:ext cx="2549236" cy="1369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paramètres hydrauliques effectifs pour un milieu hétérogène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11267" y="151414"/>
            <a:ext cx="7321465" cy="914400"/>
          </a:xfrm>
        </p:spPr>
        <p:txBody>
          <a:bodyPr/>
          <a:lstStyle/>
          <a:p>
            <a:r>
              <a:rPr lang="fr-FR" sz="3200" dirty="0" smtClean="0"/>
              <a:t>Modèles de transport: milieu effectif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4067944" y="1916832"/>
            <a:ext cx="2520280" cy="720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381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86285" y="214686"/>
            <a:ext cx="6995160" cy="122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M</a:t>
            </a:r>
            <a:r>
              <a:rPr lang="fr-FR" sz="2400" b="1" dirty="0" smtClean="0"/>
              <a:t>odélisation </a:t>
            </a:r>
            <a:r>
              <a:rPr lang="fr-FR" sz="2400" b="1" dirty="0"/>
              <a:t>de transport de </a:t>
            </a:r>
            <a:r>
              <a:rPr lang="fr-FR" sz="2400" b="1" dirty="0" smtClean="0"/>
              <a:t>masse en milieux poreux complexes</a:t>
            </a:r>
          </a:p>
          <a:p>
            <a:pPr algn="ctr"/>
            <a:r>
              <a:rPr lang="fr-FR" sz="2400" b="1" dirty="0" smtClean="0"/>
              <a:t>par une approche numérique et non-linéaire</a:t>
            </a:r>
            <a:endParaRPr lang="fr-FR" sz="2400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4139952" y="1772815"/>
            <a:ext cx="3888432" cy="1624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charset="0"/>
              </a:rPr>
              <a:t>Modèle de transport: Equation non-linéaire de Richards. Application à l’extraction racinaire des plantes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ctr"/>
            <a:endParaRPr lang="fr-FR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596855" cy="305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15141"/>
            <a:ext cx="27146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065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352928" cy="914400"/>
          </a:xfrm>
        </p:spPr>
        <p:txBody>
          <a:bodyPr/>
          <a:lstStyle/>
          <a:p>
            <a:r>
              <a:rPr lang="en-GB" dirty="0" smtClean="0"/>
              <a:t>Propagation </a:t>
            </a:r>
            <a:r>
              <a:rPr lang="en-GB" dirty="0" err="1" smtClean="0"/>
              <a:t>d’ondes</a:t>
            </a:r>
            <a:r>
              <a:rPr lang="en-GB" dirty="0" smtClean="0"/>
              <a:t> en </a:t>
            </a:r>
            <a:r>
              <a:rPr lang="en-GB" dirty="0" err="1" smtClean="0"/>
              <a:t>milieux</a:t>
            </a:r>
            <a:r>
              <a:rPr lang="en-GB" dirty="0" smtClean="0"/>
              <a:t> </a:t>
            </a:r>
            <a:r>
              <a:rPr lang="en-GB" dirty="0" err="1" smtClean="0"/>
              <a:t>hétérogènes</a:t>
            </a:r>
            <a:endParaRPr lang="en-GB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2060848"/>
            <a:ext cx="7848872" cy="1224136"/>
          </a:xfrm>
        </p:spPr>
        <p:txBody>
          <a:bodyPr/>
          <a:lstStyle/>
          <a:p>
            <a:r>
              <a:rPr lang="fr-FR" sz="2000" dirty="0" smtClean="0"/>
              <a:t>Modélisation de propagation d’ondes mécaniques dans le sol.</a:t>
            </a:r>
          </a:p>
          <a:p>
            <a:r>
              <a:rPr lang="fr-FR" sz="2000" dirty="0" smtClean="0"/>
              <a:t>Mesures magnétométriques (LSBB).</a:t>
            </a:r>
          </a:p>
          <a:p>
            <a:pPr marL="0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0107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Propagation d’ondes mécaniques en milieu poreux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901916" cy="28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9386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11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Mesures expérimentales en milieu bas bruit (LSBB)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[SQUID]²=instrument ultrasensible (magnétomètre 3 axes supraconducteur) dans un environnement bas bruit</a:t>
            </a:r>
          </a:p>
          <a:p>
            <a:r>
              <a:rPr lang="fr-FR" sz="2000" dirty="0" smtClean="0"/>
              <a:t>Mesures des fluctuations du champ magnétique</a:t>
            </a:r>
          </a:p>
          <a:p>
            <a:r>
              <a:rPr lang="fr-FR" sz="2000" dirty="0" smtClean="0"/>
              <a:t>Extrême sensibilité 0,05 </a:t>
            </a:r>
            <a:r>
              <a:rPr lang="fr-FR" sz="2000" dirty="0" err="1" smtClean="0"/>
              <a:t>fT</a:t>
            </a:r>
            <a:r>
              <a:rPr lang="fr-FR" sz="2000" dirty="0" smtClean="0"/>
              <a:t> sur ±1.66 </a:t>
            </a:r>
            <a:r>
              <a:rPr lang="fr-FR" sz="2000" dirty="0" err="1" smtClean="0"/>
              <a:t>nT</a:t>
            </a:r>
            <a:endParaRPr lang="fr-FR" sz="2000" dirty="0" smtClean="0"/>
          </a:p>
          <a:p>
            <a:r>
              <a:rPr lang="fr-FR" sz="2000" dirty="0" smtClean="0"/>
              <a:t>Échantillonnage 1, 25, 125 ou 500 Hz</a:t>
            </a:r>
          </a:p>
          <a:p>
            <a:r>
              <a:rPr lang="fr-FR" sz="2000" dirty="0" smtClean="0"/>
              <a:t>Synchronisation GPS)</a:t>
            </a:r>
          </a:p>
          <a:p>
            <a:endParaRPr lang="fr-FR" sz="2000" dirty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70" y="4149080"/>
            <a:ext cx="4680520" cy="25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33" y="3140968"/>
            <a:ext cx="277336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0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18512" y="6495113"/>
            <a:ext cx="725488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lang="fr-BE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084169" y="702000"/>
            <a:ext cx="2806132" cy="2675134"/>
            <a:chOff x="6084169" y="702000"/>
            <a:chExt cx="2806132" cy="2675134"/>
          </a:xfrm>
        </p:grpSpPr>
        <p:grpSp>
          <p:nvGrpSpPr>
            <p:cNvPr id="22" name="Groupe 21"/>
            <p:cNvGrpSpPr/>
            <p:nvPr/>
          </p:nvGrpSpPr>
          <p:grpSpPr>
            <a:xfrm>
              <a:off x="6084169" y="702000"/>
              <a:ext cx="2806132" cy="2321019"/>
              <a:chOff x="6660232" y="260648"/>
              <a:chExt cx="2304051" cy="2088232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232" y="260648"/>
                <a:ext cx="2304051" cy="2088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7882773" y="404664"/>
                <a:ext cx="50405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defTabSz="457200"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fr-FR" altLang="fr-FR" sz="800" b="1" dirty="0" smtClean="0">
                    <a:solidFill>
                      <a:prstClr val="black"/>
                    </a:solidFill>
                    <a:latin typeface="Arial"/>
                    <a:cs typeface="+mn-cs"/>
                  </a:rPr>
                  <a:t>2Hz</a:t>
                </a:r>
                <a:r>
                  <a:rPr lang="fr-FR" altLang="fr-FR" b="1" dirty="0" smtClean="0">
                    <a:solidFill>
                      <a:prstClr val="black"/>
                    </a:solidFill>
                    <a:latin typeface="Arial"/>
                    <a:cs typeface="+mn-cs"/>
                  </a:rPr>
                  <a:t> </a:t>
                </a:r>
                <a:endParaRPr lang="fr-FR" altLang="fr-FR" dirty="0">
                  <a:solidFill>
                    <a:prstClr val="black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>
              <a:off x="6232457" y="3038580"/>
              <a:ext cx="250955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  <a:latin typeface="Arial"/>
                </a:rPr>
                <a:t>Transmission champ boucle </a:t>
              </a:r>
              <a:r>
                <a:rPr lang="en-US" sz="1100" b="1" dirty="0" err="1" smtClean="0">
                  <a:solidFill>
                    <a:prstClr val="black"/>
                  </a:solidFill>
                  <a:latin typeface="Arial"/>
                </a:rPr>
                <a:t>Sensibilité</a:t>
              </a:r>
              <a:r>
                <a:rPr lang="en-US" sz="1100" b="1" dirty="0" smtClean="0">
                  <a:solidFill>
                    <a:prstClr val="black"/>
                  </a:solidFill>
                  <a:latin typeface="Arial"/>
                </a:rPr>
                <a:t> à </a:t>
              </a:r>
              <a:r>
                <a:rPr lang="en-US" sz="1100" b="1" dirty="0" err="1" smtClean="0">
                  <a:solidFill>
                    <a:prstClr val="black"/>
                  </a:solidFill>
                  <a:latin typeface="Arial"/>
                </a:rPr>
                <a:t>l’état</a:t>
              </a:r>
              <a:r>
                <a:rPr lang="en-US" sz="1100" b="1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1100" b="1" dirty="0" err="1" smtClean="0">
                  <a:solidFill>
                    <a:prstClr val="black"/>
                  </a:solidFill>
                  <a:latin typeface="Arial"/>
                </a:rPr>
                <a:t>hydrique</a:t>
              </a:r>
              <a:r>
                <a:rPr lang="en-US" sz="1100" b="1" dirty="0" smtClean="0">
                  <a:solidFill>
                    <a:prstClr val="black"/>
                  </a:solidFill>
                  <a:latin typeface="Arial"/>
                </a:rPr>
                <a:t> du massif </a:t>
              </a:r>
              <a:endParaRPr lang="en-US" sz="1100" b="1" dirty="0" smtClean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2051" name="Picture 3" descr="D:\LSBB\BQR\2012_david\st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9" y="4133946"/>
            <a:ext cx="3269680" cy="25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4731026" y="3969769"/>
            <a:ext cx="4467389" cy="2915615"/>
            <a:chOff x="4731026" y="3969769"/>
            <a:chExt cx="4467389" cy="2915615"/>
          </a:xfrm>
        </p:grpSpPr>
        <p:pic>
          <p:nvPicPr>
            <p:cNvPr id="1026" name="Picture 2" descr="D:\LSBB\BQR\2012_david\manip_2013.06.23\2013.06.27_burn_NS-elec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3" b="4167"/>
            <a:stretch/>
          </p:blipFill>
          <p:spPr bwMode="auto">
            <a:xfrm>
              <a:off x="4731026" y="3969769"/>
              <a:ext cx="4157884" cy="291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7427277" y="4780780"/>
              <a:ext cx="1771138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100" b="1" dirty="0" smtClean="0"/>
                <a:t>Difficulté : s’affranchir des fluctuations magnétiques naturelles</a:t>
              </a:r>
              <a:endParaRPr lang="fr-FR" sz="1400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926979" y="694650"/>
            <a:ext cx="4877631" cy="3156148"/>
            <a:chOff x="926979" y="694650"/>
            <a:chExt cx="4877631" cy="315614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79" y="1067322"/>
              <a:ext cx="4877631" cy="2783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937932" y="694650"/>
              <a:ext cx="478619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100" b="1" dirty="0" smtClean="0"/>
                <a:t>Corrélation </a:t>
              </a:r>
              <a:r>
                <a:rPr lang="fr-FR" sz="1100" b="1" dirty="0" err="1" smtClean="0"/>
                <a:t>séismo</a:t>
              </a:r>
              <a:r>
                <a:rPr lang="fr-FR" sz="1100" b="1" dirty="0" smtClean="0"/>
                <a:t>-</a:t>
              </a:r>
              <a:r>
                <a:rPr lang="fr-FR" sz="1100" b="1" dirty="0" err="1" smtClean="0"/>
                <a:t>hydro-magnétique</a:t>
              </a:r>
              <a:r>
                <a:rPr lang="fr-FR" sz="1100" b="1" dirty="0" smtClean="0"/>
                <a:t> passage ondes sismiques dans le massif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369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0"/>
            <a:ext cx="5616624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000" dirty="0" smtClean="0">
                <a:latin typeface="Berlin Sans FB Demi" pitchFamily="34" charset="0"/>
              </a:rPr>
              <a:t>Résolution des problèmes inverses (électromagnétisme/</a:t>
            </a:r>
            <a:r>
              <a:rPr lang="fr-FR" sz="2000" dirty="0" err="1" smtClean="0">
                <a:latin typeface="Berlin Sans FB Demi" pitchFamily="34" charset="0"/>
              </a:rPr>
              <a:t>élastodynamique</a:t>
            </a:r>
            <a:r>
              <a:rPr lang="fr-FR" sz="2000" dirty="0" smtClean="0">
                <a:latin typeface="Berlin Sans FB Demi" pitchFamily="34" charset="0"/>
              </a:rPr>
              <a:t>)</a:t>
            </a:r>
            <a:endParaRPr lang="fr-FR" sz="2000" dirty="0">
              <a:latin typeface="Berlin Sans FB Demi" pitchFamily="34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275856" y="1124744"/>
            <a:ext cx="280831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noProof="0" dirty="0" smtClean="0">
                <a:solidFill>
                  <a:schemeClr val="tx1"/>
                </a:solidFill>
              </a:rPr>
              <a:t>Applications</a:t>
            </a:r>
            <a:endParaRPr kumimoji="0" lang="fr-FR" sz="1600" b="0" i="0" u="none" strike="noStrike" kern="1200" cap="none" spc="0" normalizeH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s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5328592" cy="36004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164288" y="4088105"/>
            <a:ext cx="1296144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 Black" pitchFamily="34" charset="0"/>
              </a:rPr>
              <a:t>conductivité</a:t>
            </a:r>
            <a:endParaRPr lang="fr-FR" sz="1200" dirty="0">
              <a:latin typeface="Arial Black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 rot="5400000">
            <a:off x="7596336" y="465313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092280" y="5157192"/>
            <a:ext cx="151216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 Black" pitchFamily="34" charset="0"/>
              </a:rPr>
              <a:t>Humidité du sol</a:t>
            </a:r>
            <a:endParaRPr lang="fr-FR" sz="1200" dirty="0">
              <a:latin typeface="Arial Black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43475" y="3059668"/>
            <a:ext cx="145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 exemple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423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28099" y="116632"/>
            <a:ext cx="3240360" cy="976164"/>
          </a:xfrm>
        </p:spPr>
        <p:txBody>
          <a:bodyPr/>
          <a:lstStyle/>
          <a:p>
            <a:r>
              <a:rPr lang="en-GB" sz="3200" dirty="0" err="1"/>
              <a:t>Vue</a:t>
            </a:r>
            <a:r>
              <a:rPr lang="en-GB" sz="3200" dirty="0"/>
              <a:t> </a:t>
            </a:r>
            <a:r>
              <a:rPr lang="en-GB" sz="3200" dirty="0" err="1"/>
              <a:t>d'ensemble</a:t>
            </a:r>
            <a:r>
              <a:rPr lang="en-GB" sz="3200" dirty="0"/>
              <a:t> </a:t>
            </a:r>
          </a:p>
        </p:txBody>
      </p:sp>
      <p:grpSp>
        <p:nvGrpSpPr>
          <p:cNvPr id="7183" name="Group 15" descr="Pièce de puzzle"/>
          <p:cNvGrpSpPr>
            <a:grpSpLocks/>
          </p:cNvGrpSpPr>
          <p:nvPr/>
        </p:nvGrpSpPr>
        <p:grpSpPr bwMode="auto">
          <a:xfrm>
            <a:off x="6423076" y="926976"/>
            <a:ext cx="2077761" cy="3124629"/>
            <a:chOff x="2954" y="1560"/>
            <a:chExt cx="705" cy="958"/>
          </a:xfrm>
          <a:solidFill>
            <a:srgbClr val="FFC000"/>
          </a:solidFill>
        </p:grpSpPr>
        <p:sp>
          <p:nvSpPr>
            <p:cNvPr id="7184" name="Puzzle3"/>
            <p:cNvSpPr>
              <a:spLocks noEditPoints="1" noChangeArrowheads="1"/>
            </p:cNvSpPr>
            <p:nvPr/>
          </p:nvSpPr>
          <p:spPr bwMode="auto">
            <a:xfrm>
              <a:off x="2954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pFill/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fr-FR" sz="1600" b="1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blackWhite">
            <a:xfrm>
              <a:off x="3084" y="1874"/>
              <a:ext cx="528" cy="2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Mesures</a:t>
              </a:r>
              <a:r>
                <a:rPr lang="en-GB" sz="1600" b="1" dirty="0" smtClean="0">
                  <a:solidFill>
                    <a:srgbClr val="284C6A"/>
                  </a:solidFill>
                  <a:latin typeface="Verdana" pitchFamily="34" charset="0"/>
                </a:rPr>
                <a:t> en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laboratoire</a:t>
              </a:r>
              <a:endParaRPr lang="en-GB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86" name="Group 18" descr="Pièce de puzzle"/>
          <p:cNvGrpSpPr>
            <a:grpSpLocks/>
          </p:cNvGrpSpPr>
          <p:nvPr/>
        </p:nvGrpSpPr>
        <p:grpSpPr bwMode="auto">
          <a:xfrm>
            <a:off x="1956831" y="3192715"/>
            <a:ext cx="3318521" cy="2844130"/>
            <a:chOff x="2748" y="2253"/>
            <a:chExt cx="1126" cy="872"/>
          </a:xfrm>
          <a:solidFill>
            <a:srgbClr val="0070C0"/>
          </a:solidFill>
        </p:grpSpPr>
        <p:sp>
          <p:nvSpPr>
            <p:cNvPr id="7187" name="Puzzle2"/>
            <p:cNvSpPr>
              <a:spLocks noEditPoints="1" noChangeArrowheads="1"/>
            </p:cNvSpPr>
            <p:nvPr/>
          </p:nvSpPr>
          <p:spPr bwMode="auto">
            <a:xfrm>
              <a:off x="2748" y="2253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blackWhite">
            <a:xfrm>
              <a:off x="3019" y="2568"/>
              <a:ext cx="528" cy="1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 smtClean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  <a:r>
                <a:rPr lang="en-GB" sz="1600" b="1" dirty="0" smtClean="0">
                  <a:solidFill>
                    <a:schemeClr val="bg1"/>
                  </a:solidFill>
                  <a:latin typeface="Verdana" pitchFamily="34" charset="0"/>
                </a:rPr>
                <a:t>Inversion de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Verdana" pitchFamily="34" charset="0"/>
                </a:rPr>
                <a:t>modèles</a:t>
              </a:r>
              <a:endParaRPr lang="en-GB" sz="1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7189" name="Group 21" descr="Pièce de puzzle"/>
          <p:cNvGrpSpPr>
            <a:grpSpLocks/>
          </p:cNvGrpSpPr>
          <p:nvPr/>
        </p:nvGrpSpPr>
        <p:grpSpPr bwMode="auto">
          <a:xfrm>
            <a:off x="3844296" y="1921727"/>
            <a:ext cx="3356835" cy="2165714"/>
            <a:chOff x="3372" y="1850"/>
            <a:chExt cx="1139" cy="664"/>
          </a:xfrm>
          <a:solidFill>
            <a:srgbClr val="00CCFF"/>
          </a:solidFill>
        </p:grpSpPr>
        <p:sp>
          <p:nvSpPr>
            <p:cNvPr id="7190" name="Puzzle1"/>
            <p:cNvSpPr>
              <a:spLocks noEditPoints="1" noChangeArrowheads="1"/>
            </p:cNvSpPr>
            <p:nvPr/>
          </p:nvSpPr>
          <p:spPr bwMode="auto">
            <a:xfrm>
              <a:off x="3372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158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600" b="1">
                  <a:solidFill>
                    <a:srgbClr val="284C6A"/>
                  </a:solidFill>
                  <a:latin typeface="Verdana" pitchFamily="34" charset="0"/>
                </a:rPr>
                <a:t> </a:t>
              </a:r>
              <a:endParaRPr lang="en-GB" sz="1200" b="1">
                <a:solidFill>
                  <a:srgbClr val="284C6A"/>
                </a:solidFill>
                <a:latin typeface="Verdana" pitchFamily="34" charset="0"/>
              </a:endParaRPr>
            </a:p>
            <a:p>
              <a:pPr eaLnBrk="0" hangingPunct="0"/>
              <a:r>
                <a:rPr lang="en-GB" sz="1600" b="1">
                  <a:solidFill>
                    <a:srgbClr val="284C6A"/>
                  </a:solidFill>
                  <a:latin typeface="Verdana" pitchFamily="34" charset="0"/>
                </a:rPr>
                <a:t> 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blackWhite">
            <a:xfrm>
              <a:off x="3596" y="2111"/>
              <a:ext cx="781" cy="1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Outils</a:t>
              </a:r>
              <a:r>
                <a:rPr lang="en-GB" sz="1600" b="1" dirty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numériques</a:t>
              </a:r>
              <a:endParaRPr lang="en-GB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2" name="Group 24" descr="Pièce de puzzle"/>
          <p:cNvGrpSpPr>
            <a:grpSpLocks/>
          </p:cNvGrpSpPr>
          <p:nvPr/>
        </p:nvGrpSpPr>
        <p:grpSpPr bwMode="auto">
          <a:xfrm>
            <a:off x="647712" y="3192715"/>
            <a:ext cx="2001132" cy="3636702"/>
            <a:chOff x="3612" y="2247"/>
            <a:chExt cx="679" cy="1115"/>
          </a:xfrm>
          <a:solidFill>
            <a:srgbClr val="FFFF00"/>
          </a:solidFill>
        </p:grpSpPr>
        <p:sp>
          <p:nvSpPr>
            <p:cNvPr id="7193" name="Puzzle4"/>
            <p:cNvSpPr>
              <a:spLocks noEditPoints="1" noChangeArrowheads="1"/>
            </p:cNvSpPr>
            <p:nvPr/>
          </p:nvSpPr>
          <p:spPr bwMode="auto">
            <a:xfrm>
              <a:off x="3612" y="2247"/>
              <a:ext cx="679" cy="111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blackWhite">
            <a:xfrm>
              <a:off x="3714" y="2526"/>
              <a:ext cx="528" cy="2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Approche</a:t>
              </a:r>
              <a:r>
                <a:rPr lang="en-GB" sz="1600" b="1" dirty="0" smtClean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système</a:t>
              </a:r>
              <a:r>
                <a:rPr lang="en-GB" sz="1600" b="1" dirty="0" smtClean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dynamique</a:t>
              </a:r>
              <a:endParaRPr lang="en-GB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5" name="Group 27" descr="Pièce de puzzle"/>
          <p:cNvGrpSpPr>
            <a:grpSpLocks/>
          </p:cNvGrpSpPr>
          <p:nvPr/>
        </p:nvGrpSpPr>
        <p:grpSpPr bwMode="auto">
          <a:xfrm>
            <a:off x="2577000" y="922595"/>
            <a:ext cx="2077761" cy="3124629"/>
            <a:chOff x="4250" y="1560"/>
            <a:chExt cx="705" cy="958"/>
          </a:xfrm>
          <a:solidFill>
            <a:srgbClr val="FF0000">
              <a:alpha val="60000"/>
            </a:srgbClr>
          </a:solidFill>
        </p:grpSpPr>
        <p:sp>
          <p:nvSpPr>
            <p:cNvPr id="7196" name="Puzzle3"/>
            <p:cNvSpPr>
              <a:spLocks noEditPoints="1" noChangeArrowheads="1"/>
            </p:cNvSpPr>
            <p:nvPr/>
          </p:nvSpPr>
          <p:spPr bwMode="auto">
            <a:xfrm>
              <a:off x="4250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7C80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blackWhite">
            <a:xfrm>
              <a:off x="4380" y="1874"/>
              <a:ext cx="528" cy="179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Approche</a:t>
              </a:r>
              <a:r>
                <a:rPr lang="en-GB" sz="1600" b="1" dirty="0" smtClean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mécaniste</a:t>
              </a:r>
              <a:endParaRPr lang="en-GB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8" name="Group 30" descr="Pièce de puzzle"/>
          <p:cNvGrpSpPr>
            <a:grpSpLocks/>
          </p:cNvGrpSpPr>
          <p:nvPr/>
        </p:nvGrpSpPr>
        <p:grpSpPr bwMode="auto">
          <a:xfrm>
            <a:off x="5808691" y="3173111"/>
            <a:ext cx="3318521" cy="2844130"/>
            <a:chOff x="4044" y="2258"/>
            <a:chExt cx="1126" cy="872"/>
          </a:xfrm>
        </p:grpSpPr>
        <p:sp>
          <p:nvSpPr>
            <p:cNvPr id="7199" name="Puzzle2"/>
            <p:cNvSpPr>
              <a:spLocks noEditPoints="1" noChangeArrowheads="1"/>
            </p:cNvSpPr>
            <p:nvPr/>
          </p:nvSpPr>
          <p:spPr bwMode="auto">
            <a:xfrm>
              <a:off x="4044" y="2258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CC99">
                <a:alpha val="75000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0" name="Text Box 32"/>
            <p:cNvSpPr txBox="1">
              <a:spLocks noChangeArrowheads="1"/>
            </p:cNvSpPr>
            <p:nvPr/>
          </p:nvSpPr>
          <p:spPr bwMode="blackWhite">
            <a:xfrm>
              <a:off x="4380" y="2520"/>
              <a:ext cx="53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Traitement</a:t>
              </a:r>
              <a:r>
                <a:rPr lang="en-GB" sz="1600" b="1" dirty="0" smtClean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d’images</a:t>
              </a:r>
              <a:endParaRPr lang="en-GB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201" name="Group 33" descr="Pièce de puzzle"/>
          <p:cNvGrpSpPr>
            <a:grpSpLocks/>
          </p:cNvGrpSpPr>
          <p:nvPr/>
        </p:nvGrpSpPr>
        <p:grpSpPr bwMode="auto">
          <a:xfrm>
            <a:off x="-30139" y="1861240"/>
            <a:ext cx="3356835" cy="2165714"/>
            <a:chOff x="2083" y="1842"/>
            <a:chExt cx="1139" cy="664"/>
          </a:xfrm>
        </p:grpSpPr>
        <p:sp>
          <p:nvSpPr>
            <p:cNvPr id="7202" name="Puzzle1"/>
            <p:cNvSpPr>
              <a:spLocks noEditPoints="1" noChangeArrowheads="1"/>
            </p:cNvSpPr>
            <p:nvPr/>
          </p:nvSpPr>
          <p:spPr bwMode="auto">
            <a:xfrm>
              <a:off x="2083" y="1842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7FA9C3">
                <a:alpha val="57001"/>
              </a:srgbClr>
            </a:solidFill>
            <a:ln w="158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blackWhite">
            <a:xfrm>
              <a:off x="2361" y="2103"/>
              <a:ext cx="58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Approche</a:t>
              </a:r>
              <a:r>
                <a:rPr lang="en-GB" sz="1600" b="1" dirty="0" smtClean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stochastique</a:t>
              </a:r>
              <a:endParaRPr lang="en-GB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204" name="Group 36" descr="Pièce de puzzle"/>
          <p:cNvGrpSpPr>
            <a:grpSpLocks/>
          </p:cNvGrpSpPr>
          <p:nvPr/>
        </p:nvGrpSpPr>
        <p:grpSpPr bwMode="auto">
          <a:xfrm>
            <a:off x="4522146" y="3173111"/>
            <a:ext cx="2001132" cy="3636702"/>
            <a:chOff x="2313" y="2247"/>
            <a:chExt cx="679" cy="111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7205" name="Puzzle4"/>
            <p:cNvSpPr>
              <a:spLocks noEditPoints="1" noChangeArrowheads="1"/>
            </p:cNvSpPr>
            <p:nvPr/>
          </p:nvSpPr>
          <p:spPr bwMode="auto">
            <a:xfrm>
              <a:off x="2313" y="2247"/>
              <a:ext cx="679" cy="111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6" name="Text Box 38"/>
            <p:cNvSpPr txBox="1">
              <a:spLocks noChangeArrowheads="1"/>
            </p:cNvSpPr>
            <p:nvPr/>
          </p:nvSpPr>
          <p:spPr bwMode="blackWhite">
            <a:xfrm>
              <a:off x="2358" y="2488"/>
              <a:ext cx="616" cy="29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1" dirty="0" smtClean="0">
                  <a:solidFill>
                    <a:srgbClr val="284C6A"/>
                  </a:solidFill>
                  <a:latin typeface="Verdana" pitchFamily="34" charset="0"/>
                </a:rPr>
                <a:t>Analyse de </a:t>
              </a: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données</a:t>
              </a:r>
              <a:r>
                <a:rPr lang="en-GB" sz="1600" b="1" dirty="0" smtClean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 b="1" dirty="0" err="1" smtClean="0">
                  <a:solidFill>
                    <a:srgbClr val="284C6A"/>
                  </a:solidFill>
                  <a:latin typeface="Verdana" pitchFamily="34" charset="0"/>
                </a:rPr>
                <a:t>d’observation</a:t>
              </a:r>
              <a:endParaRPr lang="en-GB" sz="1600" b="1" dirty="0" smtClean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31" name="Group 36" descr="Pièce de puzzle"/>
          <p:cNvGrpSpPr>
            <a:grpSpLocks/>
          </p:cNvGrpSpPr>
          <p:nvPr/>
        </p:nvGrpSpPr>
        <p:grpSpPr bwMode="auto">
          <a:xfrm>
            <a:off x="4875808" y="-22197"/>
            <a:ext cx="1594421" cy="1784104"/>
            <a:chOff x="2447" y="2505"/>
            <a:chExt cx="541" cy="54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32" name="Puzzle4"/>
            <p:cNvSpPr>
              <a:spLocks noEditPoints="1" noChangeArrowheads="1"/>
            </p:cNvSpPr>
            <p:nvPr/>
          </p:nvSpPr>
          <p:spPr bwMode="auto">
            <a:xfrm>
              <a:off x="2447" y="2505"/>
              <a:ext cx="423" cy="547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>
              <a:gsLst>
                <a:gs pos="12000">
                  <a:srgbClr val="FFC000"/>
                </a:gs>
                <a:gs pos="51000">
                  <a:schemeClr val="accent2">
                    <a:lumMod val="60000"/>
                    <a:lumOff val="40000"/>
                  </a:schemeClr>
                </a:gs>
                <a:gs pos="86000">
                  <a:srgbClr val="C00000"/>
                </a:gs>
              </a:gsLst>
              <a:path path="circle">
                <a:fillToRect r="100000" b="100000"/>
              </a:path>
            </a:gra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blackWhite">
            <a:xfrm>
              <a:off x="2450" y="2613"/>
              <a:ext cx="538" cy="34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 b="1" dirty="0" smtClean="0">
                  <a:solidFill>
                    <a:srgbClr val="284C6A"/>
                  </a:solidFill>
                  <a:latin typeface="Verdana" pitchFamily="34" charset="0"/>
                </a:rPr>
                <a:t>     </a:t>
              </a:r>
              <a:r>
                <a:rPr lang="en-GB" sz="1200" b="1" dirty="0" smtClean="0">
                  <a:solidFill>
                    <a:schemeClr val="bg1"/>
                  </a:solidFill>
                  <a:latin typeface="Verdana" pitchFamily="34" charset="0"/>
                </a:rPr>
                <a:t>Axe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200" b="1" dirty="0" smtClean="0">
                  <a:solidFill>
                    <a:schemeClr val="bg1"/>
                  </a:solidFill>
                  <a:latin typeface="Verdana" pitchFamily="34" charset="0"/>
                </a:rPr>
                <a:t>transversal</a:t>
              </a:r>
            </a:p>
            <a:p>
              <a:pPr eaLnBrk="0" hangingPunct="0">
                <a:spcBef>
                  <a:spcPct val="50000"/>
                </a:spcBef>
              </a:pPr>
              <a:endParaRPr lang="en-GB" sz="1200" b="1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200" b="1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GB" sz="1200" b="1" dirty="0" smtClean="0">
                  <a:solidFill>
                    <a:schemeClr val="bg1"/>
                  </a:solidFill>
                  <a:latin typeface="Verdana" pitchFamily="34" charset="0"/>
                </a:rPr>
                <a:t>  TERSYS</a:t>
              </a:r>
              <a:endParaRPr lang="en-GB" sz="1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02587" cy="571500"/>
          </a:xfrm>
        </p:spPr>
        <p:txBody>
          <a:bodyPr/>
          <a:lstStyle/>
          <a:p>
            <a:r>
              <a:rPr lang="en-GB" dirty="0" err="1" smtClean="0"/>
              <a:t>L’équipe</a:t>
            </a:r>
            <a:r>
              <a:rPr lang="en-GB" dirty="0" smtClean="0"/>
              <a:t> TWICS</a:t>
            </a:r>
            <a:endParaRPr lang="en-GB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022276"/>
              </p:ext>
            </p:extLst>
          </p:nvPr>
        </p:nvGraphicFramePr>
        <p:xfrm>
          <a:off x="3275856" y="188640"/>
          <a:ext cx="5449481" cy="396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6810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12068" y="4869160"/>
            <a:ext cx="6558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Sujets abordés:  	- Modélisation de transport de masse</a:t>
            </a:r>
          </a:p>
          <a:p>
            <a:r>
              <a:rPr lang="fr-FR" dirty="0"/>
              <a:t>		</a:t>
            </a:r>
            <a:r>
              <a:rPr lang="fr-FR" dirty="0" smtClean="0"/>
              <a:t>- Propagation d’ondes en milieux complexes</a:t>
            </a:r>
          </a:p>
          <a:p>
            <a:r>
              <a:rPr lang="fr-FR" dirty="0"/>
              <a:t>	</a:t>
            </a:r>
            <a:r>
              <a:rPr lang="fr-FR" dirty="0" smtClean="0"/>
              <a:t>	- Analyse de données d’</a:t>
            </a:r>
            <a:r>
              <a:rPr lang="fr-FR" dirty="0" err="1" smtClean="0"/>
              <a:t>experiences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- Inversion de modèles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077200" cy="914400"/>
          </a:xfrm>
        </p:spPr>
        <p:txBody>
          <a:bodyPr/>
          <a:lstStyle/>
          <a:p>
            <a:r>
              <a:rPr lang="en-GB" dirty="0" smtClean="0"/>
              <a:t>Transport de masse en </a:t>
            </a:r>
            <a:r>
              <a:rPr lang="en-GB" dirty="0" err="1" smtClean="0"/>
              <a:t>milieux</a:t>
            </a:r>
            <a:r>
              <a:rPr lang="en-GB" dirty="0" smtClean="0"/>
              <a:t> </a:t>
            </a:r>
            <a:r>
              <a:rPr lang="en-GB" dirty="0" err="1" smtClean="0"/>
              <a:t>poreux</a:t>
            </a:r>
            <a:r>
              <a:rPr lang="en-GB" dirty="0" smtClean="0"/>
              <a:t> (eau, </a:t>
            </a:r>
            <a:r>
              <a:rPr lang="en-GB" dirty="0" err="1" smtClean="0"/>
              <a:t>soluté,colloïdes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00808"/>
            <a:ext cx="7848872" cy="2016224"/>
          </a:xfrm>
        </p:spPr>
        <p:txBody>
          <a:bodyPr/>
          <a:lstStyle/>
          <a:p>
            <a:r>
              <a:rPr lang="fr-FR" sz="2000" dirty="0" smtClean="0"/>
              <a:t>Comprendre le mécanisme du phénomène dans les milieux complexes comme le sol</a:t>
            </a:r>
          </a:p>
          <a:p>
            <a:r>
              <a:rPr lang="fr-FR" sz="2000" dirty="0" smtClean="0"/>
              <a:t>Contexte: recharge, pollution des ressources en eau souterraine </a:t>
            </a:r>
          </a:p>
          <a:p>
            <a:r>
              <a:rPr lang="fr-FR" sz="2000" dirty="0" smtClean="0"/>
              <a:t>Différentes approches complémentaires mais elles combinent toujours de la modélisation et des expériences.</a:t>
            </a:r>
            <a:endParaRPr lang="fr-F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Approche stochastique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Modèle de marche aléatoire non-gaussienne de dispersion de particules</a:t>
            </a:r>
          </a:p>
          <a:p>
            <a:r>
              <a:rPr lang="fr-FR" sz="2800" dirty="0" smtClean="0"/>
              <a:t>Un modèle de marche au hasard pour la dispersion, tenant compte de l'adsorption</a:t>
            </a:r>
          </a:p>
          <a:p>
            <a:r>
              <a:rPr lang="fr-FR" sz="2800" dirty="0" smtClean="0"/>
              <a:t>Existence de phases mobile et immobile</a:t>
            </a:r>
            <a:endParaRPr lang="fr-FR" sz="2800" dirty="0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12958"/>
            <a:ext cx="214162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368692" y="501317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Bactéries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801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27757" y="1146001"/>
            <a:ext cx="6455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à un même instant, il ya des particules mobiles et immobiles: </a:t>
            </a:r>
          </a:p>
          <a:p>
            <a:r>
              <a:rPr lang="fr-FR" dirty="0" smtClean="0"/>
              <a:t>La masse transportée se divise en deux phases</a:t>
            </a:r>
          </a:p>
          <a:p>
            <a:r>
              <a:rPr lang="fr-FR" dirty="0"/>
              <a:t>	</a:t>
            </a:r>
            <a:r>
              <a:rPr lang="fr-FR" dirty="0" smtClean="0"/>
              <a:t>		(c’est un </a:t>
            </a:r>
            <a:r>
              <a:rPr lang="fr-FR" dirty="0" smtClean="0">
                <a:solidFill>
                  <a:srgbClr val="0070C0"/>
                </a:solidFill>
              </a:rPr>
              <a:t>modèle MIM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4377102" y="220486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27757" y="2655102"/>
            <a:ext cx="67151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Comment faire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r>
              <a:rPr lang="fr-FR" dirty="0" smtClean="0"/>
              <a:t>On se donne un taux d’immobilité (c’est un paramètre statistique: </a:t>
            </a:r>
            <a:r>
              <a:rPr lang="fr-FR" dirty="0" smtClean="0">
                <a:latin typeface="Symbol" pitchFamily="18" charset="2"/>
              </a:rPr>
              <a:t>l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 algn="l"/>
            <a:r>
              <a:rPr lang="fr-FR" dirty="0" smtClean="0"/>
              <a:t>- Les temps de piège sont tirés au hasard: c’est un processus aléatoire (noté U(t))</a:t>
            </a:r>
          </a:p>
          <a:p>
            <a:pPr algn="l"/>
            <a:r>
              <a:rPr lang="fr-FR" dirty="0" smtClean="0"/>
              <a:t>- Les déplacements: saut dispersif aléatoire + advection déterministe</a:t>
            </a:r>
          </a:p>
          <a:p>
            <a:endParaRPr lang="fr-F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971600" y="5373216"/>
            <a:ext cx="3232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SI U(t) est un processus gaussien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868144" y="5435932"/>
            <a:ext cx="151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MIM standard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4615766" y="551742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259632" y="5805264"/>
            <a:ext cx="5770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Mais </a:t>
            </a:r>
          </a:p>
          <a:p>
            <a:r>
              <a:rPr lang="fr-FR" dirty="0" smtClean="0"/>
              <a:t>Pour mettre une possibilité d’être piégée très longtemps: </a:t>
            </a:r>
          </a:p>
          <a:p>
            <a:r>
              <a:rPr lang="fr-FR" dirty="0"/>
              <a:t>	</a:t>
            </a:r>
            <a:r>
              <a:rPr lang="fr-FR" dirty="0" smtClean="0"/>
              <a:t>		U(t) ne peut pas être gaussien</a:t>
            </a:r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50634" y="307801"/>
            <a:ext cx="8686800" cy="8382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Le modèle Mobile-immobile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97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http://www.trefle.u-bordeaux1.fr/poreux/images/image005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1656184" cy="183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Modèle macroscopique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077200" cy="4495800"/>
          </a:xfrm>
        </p:spPr>
        <p:txBody>
          <a:bodyPr/>
          <a:lstStyle/>
          <a:p>
            <a:r>
              <a:rPr lang="fr-FR" dirty="0" smtClean="0"/>
              <a:t>À la limite hydrodynamique de la marche aléatoire, </a:t>
            </a:r>
          </a:p>
          <a:p>
            <a:r>
              <a:rPr lang="fr-FR" dirty="0" smtClean="0"/>
              <a:t>Densité de probabilité </a:t>
            </a:r>
          </a:p>
          <a:p>
            <a:pPr marL="0" indent="0">
              <a:buNone/>
            </a:pPr>
            <a:r>
              <a:rPr lang="fr-FR" dirty="0" smtClean="0"/>
              <a:t>des positions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6</a:t>
            </a:fld>
            <a:endParaRPr lang="en-US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graphicFrame>
        <p:nvGraphicFramePr>
          <p:cNvPr id="28570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509362"/>
              </p:ext>
            </p:extLst>
          </p:nvPr>
        </p:nvGraphicFramePr>
        <p:xfrm>
          <a:off x="971600" y="4563206"/>
          <a:ext cx="48545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5" name="Équation" r:id="rId4" imgW="1968480" imgH="241200" progId="Equation.3">
                  <p:embed/>
                </p:oleObj>
              </mc:Choice>
              <mc:Fallback>
                <p:oleObj name="Équation" r:id="rId4" imgW="1968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563206"/>
                        <a:ext cx="48545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688380"/>
              </p:ext>
            </p:extLst>
          </p:nvPr>
        </p:nvGraphicFramePr>
        <p:xfrm>
          <a:off x="2915816" y="5184928"/>
          <a:ext cx="18161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6" name="Équation" r:id="rId6" imgW="736560" imgH="203040" progId="Equation.3">
                  <p:embed/>
                </p:oleObj>
              </mc:Choice>
              <mc:Fallback>
                <p:oleObj name="Équation" r:id="rId6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184928"/>
                        <a:ext cx="18161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09580" y="52318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90221" y="5232975"/>
            <a:ext cx="133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L’opérateur</a:t>
            </a:r>
            <a:endParaRPr lang="fr-FR" dirty="0"/>
          </a:p>
        </p:txBody>
      </p:sp>
      <p:graphicFrame>
        <p:nvGraphicFramePr>
          <p:cNvPr id="28570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876376"/>
              </p:ext>
            </p:extLst>
          </p:nvPr>
        </p:nvGraphicFramePr>
        <p:xfrm>
          <a:off x="1706952" y="5692274"/>
          <a:ext cx="4381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7" name="Équation" r:id="rId8" imgW="177480" imgH="241200" progId="Equation.3">
                  <p:embed/>
                </p:oleObj>
              </mc:Choice>
              <mc:Fallback>
                <p:oleObj name="Équation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952" y="5692274"/>
                        <a:ext cx="43815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159668" y="5805264"/>
            <a:ext cx="438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Dérivée fractionnaire de </a:t>
            </a:r>
            <a:r>
              <a:rPr lang="fr-FR" dirty="0" err="1" smtClean="0"/>
              <a:t>Caputo</a:t>
            </a:r>
            <a:r>
              <a:rPr lang="fr-FR" dirty="0" smtClean="0"/>
              <a:t> d’ordre </a:t>
            </a:r>
            <a:r>
              <a:rPr lang="fr-FR" dirty="0" smtClean="0">
                <a:latin typeface="Symbol" pitchFamily="18" charset="2"/>
              </a:rPr>
              <a:t>g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228184" y="234888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Quand on regarde de très loin le milieu</a:t>
            </a:r>
          </a:p>
          <a:p>
            <a:r>
              <a:rPr lang="fr-FR" sz="1400" dirty="0"/>
              <a:t>o</a:t>
            </a:r>
            <a:r>
              <a:rPr lang="fr-FR" sz="1400" dirty="0" smtClean="0"/>
              <a:t>n  ne voit plus que l’aspect</a:t>
            </a:r>
          </a:p>
          <a:p>
            <a:r>
              <a:rPr lang="fr-FR" sz="1400" dirty="0" smtClean="0"/>
              <a:t>macroscopique </a:t>
            </a:r>
            <a:endParaRPr lang="fr-FR" sz="1400" dirty="0"/>
          </a:p>
        </p:txBody>
      </p:sp>
      <p:sp>
        <p:nvSpPr>
          <p:cNvPr id="15" name="Double flèche verticale 14"/>
          <p:cNvSpPr/>
          <p:nvPr/>
        </p:nvSpPr>
        <p:spPr bwMode="auto">
          <a:xfrm>
            <a:off x="7500958" y="3429000"/>
            <a:ext cx="642942" cy="1143008"/>
          </a:xfrm>
          <a:prstGeom prst="up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20041" y="4586644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Mathématiquement: passage </a:t>
            </a:r>
          </a:p>
          <a:p>
            <a:r>
              <a:rPr lang="fr-FR" dirty="0" smtClean="0"/>
              <a:t>à la limite hydrodynamique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282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1426879" y="0"/>
            <a:ext cx="3668732" cy="2170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Modèles de transport avec effet de mémoire </a:t>
            </a:r>
            <a:r>
              <a:rPr lang="fr-FR" b="1" dirty="0" err="1" smtClean="0"/>
              <a:t>v.s</a:t>
            </a:r>
            <a:r>
              <a:rPr lang="fr-FR" b="1" dirty="0" smtClean="0"/>
              <a:t>. observations expérimentales</a:t>
            </a:r>
            <a:endParaRPr lang="fr-FR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78" y="2896239"/>
            <a:ext cx="1457590" cy="131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97" y="2478732"/>
            <a:ext cx="399462" cy="155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droite 1"/>
          <p:cNvSpPr/>
          <p:nvPr/>
        </p:nvSpPr>
        <p:spPr>
          <a:xfrm rot="20362896">
            <a:off x="2138735" y="3203861"/>
            <a:ext cx="1066021" cy="1942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0339" y="524117"/>
            <a:ext cx="1575526" cy="303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272088" y="3586327"/>
            <a:ext cx="1653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Expérience de </a:t>
            </a:r>
          </a:p>
          <a:p>
            <a:r>
              <a:rPr lang="fr-FR" dirty="0" smtClean="0"/>
              <a:t>traçage  (CEA Saclay)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426878" y="4399085"/>
            <a:ext cx="1871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Expérience de suivi</a:t>
            </a:r>
          </a:p>
          <a:p>
            <a:r>
              <a:rPr lang="fr-FR" dirty="0"/>
              <a:t>d</a:t>
            </a:r>
            <a:r>
              <a:rPr lang="fr-FR" dirty="0" smtClean="0"/>
              <a:t>e déplacement de particules par RMN  (IFPEN Rueil Malmaison)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4449450" y="2195384"/>
            <a:ext cx="17858" cy="4074549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5220071" y="5013176"/>
            <a:ext cx="1705793" cy="1265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Inversion de modèle fractionnaire </a:t>
            </a:r>
            <a:r>
              <a:rPr lang="fr-FR" dirty="0"/>
              <a:t>de </a:t>
            </a:r>
            <a:r>
              <a:rPr lang="fr-FR" dirty="0" smtClean="0"/>
              <a:t>dispersion.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468142" y="5599413"/>
            <a:ext cx="2832652" cy="1011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Modèle stochastique de déplacement </a:t>
            </a:r>
            <a:r>
              <a:rPr lang="fr-FR" dirty="0" smtClean="0"/>
              <a:t>de </a:t>
            </a:r>
            <a:r>
              <a:rPr lang="fr-FR" dirty="0"/>
              <a:t>particules.</a:t>
            </a:r>
          </a:p>
        </p:txBody>
      </p:sp>
    </p:spTree>
    <p:extLst>
      <p:ext uri="{BB962C8B-B14F-4D97-AF65-F5344CB8AC3E}">
        <p14:creationId xmlns:p14="http://schemas.microsoft.com/office/powerpoint/2010/main" val="984520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6" grpId="0"/>
      <p:bldP spid="17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title"/>
          </p:nvPr>
        </p:nvSpPr>
        <p:spPr>
          <a:xfrm>
            <a:off x="304800" y="457200"/>
            <a:ext cx="6283424" cy="838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Applications liées au site de </a:t>
            </a:r>
            <a:r>
              <a:rPr lang="fr-FR" dirty="0" err="1"/>
              <a:t>R</a:t>
            </a:r>
            <a:r>
              <a:rPr lang="fr-FR" dirty="0" err="1" smtClean="0"/>
              <a:t>ustrel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56033" name="Picture 1" descr="C:\Users\Maminirina  JOELSON\Desktop\Transpa_2012\Photos_Rustrel\DSC_0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-99392"/>
            <a:ext cx="2026415" cy="2394288"/>
          </a:xfrm>
          <a:prstGeom prst="rect">
            <a:avLst/>
          </a:prstGeom>
          <a:noFill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10896" y="2367327"/>
            <a:ext cx="8686800" cy="4525963"/>
          </a:xfrm>
        </p:spPr>
        <p:txBody>
          <a:bodyPr/>
          <a:lstStyle/>
          <a:p>
            <a:r>
              <a:rPr lang="fr-FR" dirty="0" smtClean="0"/>
              <a:t>Mesure de courant de fuite dans un dispositif de mémoire.</a:t>
            </a:r>
            <a:endParaRPr lang="fr-FR" dirty="0"/>
          </a:p>
        </p:txBody>
      </p:sp>
      <p:pic>
        <p:nvPicPr>
          <p:cNvPr id="567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51" y="3670272"/>
            <a:ext cx="4300449" cy="228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72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2065"/>
            <a:ext cx="4444731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41621" y="6237312"/>
            <a:ext cx="585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Modélisation par un processus de Poisson fractionnaire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313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Approche mécaniste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1152128"/>
          </a:xfrm>
        </p:spPr>
        <p:txBody>
          <a:bodyPr/>
          <a:lstStyle/>
          <a:p>
            <a:r>
              <a:rPr lang="fr-FR" dirty="0" smtClean="0"/>
              <a:t>Transport de colloïde dans le sol</a:t>
            </a:r>
            <a:endParaRPr lang="fr-FR" dirty="0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269478"/>
            <a:ext cx="7704856" cy="457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480" name="ZoneTexte 276479"/>
          <p:cNvSpPr txBox="1"/>
          <p:nvPr/>
        </p:nvSpPr>
        <p:spPr>
          <a:xfrm>
            <a:off x="6300192" y="764704"/>
            <a:ext cx="2659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Modèle KDW</a:t>
            </a:r>
          </a:p>
          <a:p>
            <a:r>
              <a:rPr lang="fr-FR" dirty="0" smtClean="0"/>
              <a:t>Modèle de détachement</a:t>
            </a:r>
          </a:p>
          <a:p>
            <a:r>
              <a:rPr lang="fr-FR" dirty="0"/>
              <a:t>d</a:t>
            </a:r>
            <a:r>
              <a:rPr lang="fr-FR" dirty="0" smtClean="0"/>
              <a:t>e colloïde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41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ining seminar presentation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Training seminar presentation</Template>
  <TotalTime>3312</TotalTime>
  <Words>604</Words>
  <Application>Microsoft Office PowerPoint</Application>
  <PresentationFormat>Affichage à l'écran (4:3)</PresentationFormat>
  <Paragraphs>132</Paragraphs>
  <Slides>19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Berlin Sans FB Demi</vt:lpstr>
      <vt:lpstr>Franklin Gothic Book</vt:lpstr>
      <vt:lpstr>Gill Sans MT</vt:lpstr>
      <vt:lpstr>Symbol</vt:lpstr>
      <vt:lpstr>Times New Roman</vt:lpstr>
      <vt:lpstr>Trebuchet MS</vt:lpstr>
      <vt:lpstr>Verdana</vt:lpstr>
      <vt:lpstr>Wingdings 2</vt:lpstr>
      <vt:lpstr>Training seminar presentation</vt:lpstr>
      <vt:lpstr>Équation</vt:lpstr>
      <vt:lpstr>Présentation à la réunion LMA TERSYS 2017</vt:lpstr>
      <vt:lpstr>L’équipe TWICS</vt:lpstr>
      <vt:lpstr>Transport de masse en milieux poreux (eau, soluté,colloïdes)</vt:lpstr>
      <vt:lpstr>Approche stochastique</vt:lpstr>
      <vt:lpstr>Le modèle Mobile-immobile</vt:lpstr>
      <vt:lpstr>Le Modèle macroscopique</vt:lpstr>
      <vt:lpstr>Présentation PowerPoint</vt:lpstr>
      <vt:lpstr> Applications liées au site de Rustrel</vt:lpstr>
      <vt:lpstr>Approche mécaniste</vt:lpstr>
      <vt:lpstr>Présentation PowerPoint</vt:lpstr>
      <vt:lpstr>Modèle numérique de transport</vt:lpstr>
      <vt:lpstr>Modèles de transport: milieu effectif</vt:lpstr>
      <vt:lpstr>Présentation PowerPoint</vt:lpstr>
      <vt:lpstr>Propagation d’ondes en milieux hétérogènes</vt:lpstr>
      <vt:lpstr>Propagation d’ondes mécaniques en milieu poreux</vt:lpstr>
      <vt:lpstr>Mesures expérimentales en milieu bas bruit (LSBB)</vt:lpstr>
      <vt:lpstr>Présentation PowerPoint</vt:lpstr>
      <vt:lpstr>Résolution des problèmes inverses (électromagnétisme/élastodynamique)</vt:lpstr>
      <vt:lpstr>Vue d'ensemble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à la réunion LMA TERSYS 2017</dc:title>
  <dc:creator>Maminirina  JOELSON</dc:creator>
  <cp:lastModifiedBy>Claire BLUSZTAJN</cp:lastModifiedBy>
  <cp:revision>23</cp:revision>
  <dcterms:created xsi:type="dcterms:W3CDTF">2017-03-17T15:01:00Z</dcterms:created>
  <dcterms:modified xsi:type="dcterms:W3CDTF">2017-03-20T07:49:06Z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TC062561681036</vt:lpwstr>
  </property>
</Properties>
</file>