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65" r:id="rId4"/>
    <p:sldId id="280" r:id="rId5"/>
    <p:sldId id="257" r:id="rId6"/>
    <p:sldId id="258" r:id="rId7"/>
    <p:sldId id="259" r:id="rId8"/>
    <p:sldId id="267" r:id="rId9"/>
    <p:sldId id="284" r:id="rId10"/>
    <p:sldId id="278" r:id="rId11"/>
    <p:sldId id="279" r:id="rId12"/>
    <p:sldId id="285" r:id="rId13"/>
    <p:sldId id="282" r:id="rId14"/>
    <p:sldId id="281" r:id="rId15"/>
    <p:sldId id="274" r:id="rId16"/>
    <p:sldId id="275" r:id="rId17"/>
    <p:sldId id="268" r:id="rId18"/>
    <p:sldId id="263" r:id="rId19"/>
    <p:sldId id="264" r:id="rId20"/>
    <p:sldId id="262" r:id="rId21"/>
    <p:sldId id="283" r:id="rId22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3134" autoAdjust="0"/>
    <p:restoredTop sz="94660"/>
  </p:normalViewPr>
  <p:slideViewPr>
    <p:cSldViewPr snapToGrid="0">
      <p:cViewPr>
        <p:scale>
          <a:sx n="100" d="100"/>
          <a:sy n="100" d="100"/>
        </p:scale>
        <p:origin x="-85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A1928-84FB-4177-86D9-3299C9C0D37A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40B27-96F0-4E6A-BD6A-CC0BE1B5B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999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DB93A-ABCB-4F3D-A2A3-79620592BA92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6B12-73B7-4CBE-9563-D79C9BE936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4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553-3917-4324-AF04-5B27EF73389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18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0FAEC-8701-4A71-ACD0-0EA9A9AA352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6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0FAEC-8701-4A71-ACD0-0EA9A9AA352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48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0FAEC-8701-4A71-ACD0-0EA9A9AA352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7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0FAEC-8701-4A71-ACD0-0EA9A9AA352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7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5F1E0-C249-4A3E-B177-247DAA7C7FE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553-3917-4324-AF04-5B27EF73389D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18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553-3917-4324-AF04-5B27EF73389D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18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0FAEC-8701-4A71-ACD0-0EA9A9AA352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20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81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58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37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2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90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08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40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70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5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79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00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663F-C73E-4348-871C-93D8F86EB770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0B229-E353-4C82-BE0B-328C85E48A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fr/url?sa=i&amp;rct=j&amp;q=&amp;esrc=s&amp;source=images&amp;cd=&amp;cad=rja&amp;uact=8&amp;ved=0ahUKEwiN1Z-1_sHSAhXMlxoKHb2YDzAQjRwIBw&amp;url=https://fr.wikipedia.org/wiki/Institut_national_de_la_recherche_agronomique&amp;bvm=bv.148747831,d.d2s&amp;psig=AFQjCNE6UyBzXcxsmJTQCUzSqRkG_-zUGA&amp;ust=148889342888545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google.fr/url?sa=i&amp;rct=j&amp;q=&amp;esrc=s&amp;source=images&amp;cd=&amp;cad=rja&amp;uact=8&amp;ved=0ahUKEwiGvM3A_sHSAhXFSRoKHcukAJwQjRwIBw&amp;url=https://gennomade.wordpress.com/2015/04/23/la-vie-au-gafl/&amp;bvm=bv.148747831,d.d2s&amp;psig=AFQjCNEa9e1XJs4svhgwaeJTMzIT1V7HWg&amp;ust=148889345869902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emf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image" Target="../media/image40.png"/><Relationship Id="rId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42.emf"/><Relationship Id="rId7" Type="http://schemas.openxmlformats.org/officeDocument/2006/relationships/image" Target="../media/image43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9.png"/><Relationship Id="rId5" Type="http://schemas.openxmlformats.org/officeDocument/2006/relationships/image" Target="../media/image35.emf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7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7.png"/><Relationship Id="rId4" Type="http://schemas.openxmlformats.org/officeDocument/2006/relationships/image" Target="../media/image12.w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828836"/>
            <a:ext cx="8643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Couplage </a:t>
            </a:r>
            <a:r>
              <a:rPr lang="fr-FR" sz="2400" dirty="0"/>
              <a:t>entre modèles </a:t>
            </a:r>
            <a:r>
              <a:rPr lang="fr-FR" sz="2400" dirty="0" err="1"/>
              <a:t>écophysiologiques</a:t>
            </a:r>
            <a:r>
              <a:rPr lang="fr-FR" sz="2400" dirty="0"/>
              <a:t> et modèles </a:t>
            </a:r>
            <a:r>
              <a:rPr lang="fr-FR" sz="2400" dirty="0" smtClean="0"/>
              <a:t>génétiques.</a:t>
            </a:r>
          </a:p>
          <a:p>
            <a:pPr algn="ctr"/>
            <a:r>
              <a:rPr lang="fr-FR" sz="2400" dirty="0" smtClean="0"/>
              <a:t>Intérêts</a:t>
            </a:r>
            <a:r>
              <a:rPr lang="fr-FR" sz="2400" dirty="0"/>
              <a:t>, démarches et perspectives.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2241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Demi-journée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d’échanges TERSYS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LMA _ 20 mars 2017 _ INRA St Paul 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AutoShape 4" descr="Résultat de recherche d'images pour &quot;LMA avignon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e recherche d'images pour &quot;inra&quot;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Résultat de recherche d'images pour &quot;inr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312737"/>
            <a:ext cx="2133600" cy="8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gafl inra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38" y="288988"/>
            <a:ext cx="2636132" cy="96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13179" y="4038209"/>
            <a:ext cx="242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Bénédicte Quilot-Turion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1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8" y="716093"/>
            <a:ext cx="53435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8804" y="346761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fr-FR" dirty="0" smtClean="0"/>
              <a:t>Corrélations entre paramètres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6348" y="6273677"/>
            <a:ext cx="5569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crois = (P0-(</a:t>
            </a:r>
            <a:r>
              <a:rPr lang="pl-PL" sz="1200" b="1" dirty="0">
                <a:solidFill>
                  <a:srgbClr val="FF0000"/>
                </a:solidFill>
              </a:rPr>
              <a:t>A</a:t>
            </a:r>
            <a:r>
              <a:rPr lang="pl-PL" sz="1200" dirty="0"/>
              <a:t>*P0^</a:t>
            </a:r>
            <a:r>
              <a:rPr lang="pl-PL" sz="1200" b="1" dirty="0">
                <a:solidFill>
                  <a:srgbClr val="FF0000"/>
                </a:solidFill>
              </a:rPr>
              <a:t>B</a:t>
            </a:r>
            <a:r>
              <a:rPr lang="pl-PL" sz="1200" dirty="0"/>
              <a:t>) /(1 + exp(-</a:t>
            </a:r>
            <a:r>
              <a:rPr lang="pl-PL" sz="1200" b="1" dirty="0">
                <a:solidFill>
                  <a:srgbClr val="FF0000"/>
                </a:solidFill>
              </a:rPr>
              <a:t>mu</a:t>
            </a:r>
            <a:r>
              <a:rPr lang="pl-PL" sz="1200" dirty="0"/>
              <a:t>*(</a:t>
            </a:r>
            <a:r>
              <a:rPr lang="pl-PL" sz="1200" dirty="0" smtClean="0"/>
              <a:t>deb-</a:t>
            </a:r>
            <a:r>
              <a:rPr lang="pl-PL" sz="1200" b="1" dirty="0">
                <a:solidFill>
                  <a:srgbClr val="FF0000"/>
                </a:solidFill>
              </a:rPr>
              <a:t>P3</a:t>
            </a:r>
            <a:r>
              <a:rPr lang="pl-PL" sz="1200" dirty="0" smtClean="0"/>
              <a:t>))))+(</a:t>
            </a:r>
            <a:r>
              <a:rPr lang="pl-PL" sz="1200" b="1" dirty="0">
                <a:solidFill>
                  <a:srgbClr val="FF0000"/>
                </a:solidFill>
              </a:rPr>
              <a:t>A</a:t>
            </a:r>
            <a:r>
              <a:rPr lang="pl-PL" sz="1200" dirty="0" smtClean="0"/>
              <a:t>*P0^</a:t>
            </a:r>
            <a:r>
              <a:rPr lang="pl-PL" sz="1200" b="1" dirty="0" smtClean="0">
                <a:solidFill>
                  <a:srgbClr val="FF0000"/>
                </a:solidFill>
              </a:rPr>
              <a:t>B</a:t>
            </a:r>
            <a:r>
              <a:rPr lang="pl-PL" sz="1200" dirty="0" smtClean="0"/>
              <a:t>)/(</a:t>
            </a:r>
            <a:r>
              <a:rPr lang="pl-PL" sz="1200" dirty="0"/>
              <a:t>1+exp</a:t>
            </a:r>
            <a:r>
              <a:rPr lang="pl-PL" sz="1200" dirty="0" smtClean="0"/>
              <a:t>(-</a:t>
            </a:r>
            <a:r>
              <a:rPr lang="pl-PL" sz="1200" b="1" dirty="0">
                <a:solidFill>
                  <a:srgbClr val="FF0000"/>
                </a:solidFill>
              </a:rPr>
              <a:t> mu </a:t>
            </a:r>
            <a:r>
              <a:rPr lang="pl-PL" sz="1200" dirty="0" smtClean="0"/>
              <a:t>*(</a:t>
            </a:r>
            <a:r>
              <a:rPr lang="pl-PL" sz="1200" dirty="0"/>
              <a:t>dj-</a:t>
            </a:r>
            <a:r>
              <a:rPr lang="pl-PL" sz="1200" b="1" dirty="0">
                <a:solidFill>
                  <a:srgbClr val="FF0000"/>
                </a:solidFill>
              </a:rPr>
              <a:t>P3</a:t>
            </a:r>
            <a:r>
              <a:rPr lang="pl-PL" sz="1200" dirty="0"/>
              <a:t>)))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6152036" y="2276475"/>
            <a:ext cx="2718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 valeur estimée par génotype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806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t="10234" r="26266" b="3539"/>
          <a:stretch/>
        </p:blipFill>
        <p:spPr bwMode="auto">
          <a:xfrm>
            <a:off x="1828301" y="1411279"/>
            <a:ext cx="5089931" cy="510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429" y="560511"/>
            <a:ext cx="5636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fr-FR" dirty="0" smtClean="0"/>
              <a:t>Optimisation -&gt; un set de solutions pour chaque génotype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54" y="902911"/>
            <a:ext cx="8810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fr-FR" dirty="0" smtClean="0"/>
              <a:t>Comment choisir une solution pour chaque génotype pour réaliser une analyse génétique? </a:t>
            </a:r>
          </a:p>
        </p:txBody>
      </p:sp>
    </p:spTree>
    <p:extLst>
      <p:ext uri="{BB962C8B-B14F-4D97-AF65-F5344CB8AC3E}">
        <p14:creationId xmlns:p14="http://schemas.microsoft.com/office/powerpoint/2010/main" val="2618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:\optimization 2\gprimeck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9150" y="1500981"/>
            <a:ext cx="3552825" cy="35528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age 4" descr="F:\optimization 2\cut2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0401" y="1500980"/>
            <a:ext cx="3672523" cy="367252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ctangle 5"/>
          <p:cNvSpPr/>
          <p:nvPr/>
        </p:nvSpPr>
        <p:spPr>
          <a:xfrm>
            <a:off x="819150" y="718245"/>
            <a:ext cx="522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fr-FR" dirty="0" smtClean="0"/>
              <a:t>Identification et estimation de paramètres génétiques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224087" y="5070871"/>
            <a:ext cx="1" cy="4611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657349" y="5663684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constante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938837" y="5000347"/>
            <a:ext cx="1" cy="4611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857749" y="5667375"/>
            <a:ext cx="214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génotype dépendant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23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6309320"/>
            <a:ext cx="9144000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tabLst>
                <a:tab pos="266700" algn="l"/>
              </a:tabLst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Imen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Soula</a:t>
            </a:r>
            <a:r>
              <a:rPr lang="en-US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. </a:t>
            </a:r>
            <a:r>
              <a:rPr lang="en-US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Mémoire</a:t>
            </a:r>
            <a:r>
              <a:rPr lang="en-US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de stage de  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M2 2015</a:t>
            </a:r>
            <a:endParaRPr lang="en-US" sz="1200" i="1" dirty="0">
              <a:solidFill>
                <a:schemeClr val="accent2"/>
              </a:solidFill>
              <a:cs typeface="Arial" charset="0"/>
              <a:sym typeface="Wingdings" charset="0"/>
            </a:endParaRPr>
          </a:p>
          <a:p>
            <a:pPr>
              <a:lnSpc>
                <a:spcPts val="1200"/>
              </a:lnSpc>
              <a:tabLst>
                <a:tab pos="266700" algn="l"/>
              </a:tabLst>
            </a:pP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	</a:t>
            </a:r>
            <a:r>
              <a:rPr lang="en-US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Présentation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Hortimodel</a:t>
            </a:r>
            <a:r>
              <a:rPr lang="en-US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2016</a:t>
            </a:r>
          </a:p>
          <a:p>
            <a:pPr>
              <a:lnSpc>
                <a:spcPts val="1200"/>
              </a:lnSpc>
              <a:tabLst>
                <a:tab pos="266700" algn="l"/>
              </a:tabLst>
            </a:pP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	stage de M2 2017</a:t>
            </a:r>
            <a:endParaRPr lang="en-US" sz="1200" i="1" dirty="0">
              <a:solidFill>
                <a:schemeClr val="accent2"/>
              </a:solidFill>
              <a:cs typeface="Arial" charset="0"/>
              <a:sym typeface="Wingding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7F5379DD-4119-49D8-8A0E-A0FD3D9E4F52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2" name="Groupe 11"/>
          <p:cNvGrpSpPr/>
          <p:nvPr/>
        </p:nvGrpSpPr>
        <p:grpSpPr>
          <a:xfrm>
            <a:off x="288901" y="1258468"/>
            <a:ext cx="8679431" cy="3654247"/>
            <a:chOff x="218259" y="1836268"/>
            <a:chExt cx="11443319" cy="4817909"/>
          </a:xfrm>
        </p:grpSpPr>
        <p:sp>
          <p:nvSpPr>
            <p:cNvPr id="24" name="Zone de texte 380"/>
            <p:cNvSpPr txBox="1"/>
            <p:nvPr/>
          </p:nvSpPr>
          <p:spPr>
            <a:xfrm>
              <a:off x="4492080" y="4099900"/>
              <a:ext cx="2668751" cy="1215959"/>
            </a:xfrm>
            <a:prstGeom prst="flowChartDecision">
              <a:avLst/>
            </a:prstGeom>
            <a:solidFill>
              <a:srgbClr val="99CC00"/>
            </a:solidFill>
            <a:ln cap="flat">
              <a:noFill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0" tIns="0" rIns="0" bIns="0" anchor="ctr" anchorCtr="0" compatLnSpc="1">
              <a:noAutofit/>
            </a:bodyPr>
            <a:lstStyle>
              <a:defPPr>
                <a:defRPr lang="fr-FR"/>
              </a:defPPr>
              <a:lvl1pPr marR="0" lvl="0" algn="ctr" defTabSz="457200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1" i="0" u="none" strike="noStrike" cap="none" spc="0" baseline="0">
                  <a:solidFill>
                    <a:srgbClr val="FFFFFF"/>
                  </a:solidFill>
                  <a:uFillTx/>
                  <a:ea typeface="Times New Roman" pitchFamily="18"/>
                  <a:cs typeface="Garamond" pitchFamily="18"/>
                </a:defRPr>
              </a:lvl1pPr>
            </a:lstStyle>
            <a:p>
              <a:pPr>
                <a:lnSpc>
                  <a:spcPts val="1200"/>
                </a:lnSpc>
              </a:pPr>
              <a:r>
                <a:rPr lang="en-US" sz="1100" dirty="0"/>
                <a:t>Variability analysis between genotypes</a:t>
              </a:r>
              <a:endParaRPr lang="fr-FR" sz="1100" dirty="0"/>
            </a:p>
          </p:txBody>
        </p:sp>
        <p:sp>
          <p:nvSpPr>
            <p:cNvPr id="25" name="Zone de texte 381"/>
            <p:cNvSpPr txBox="1"/>
            <p:nvPr/>
          </p:nvSpPr>
          <p:spPr>
            <a:xfrm>
              <a:off x="4480205" y="2914803"/>
              <a:ext cx="2668751" cy="1151437"/>
            </a:xfrm>
            <a:prstGeom prst="flowChartDecision">
              <a:avLst/>
            </a:prstGeom>
            <a:solidFill>
              <a:srgbClr val="99CC00"/>
            </a:solidFill>
            <a:ln cap="flat">
              <a:noFill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R="0" lvl="0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i="0" u="none" strike="noStrike" kern="1200" cap="none" spc="0" baseline="0" dirty="0" smtClean="0">
                  <a:solidFill>
                    <a:srgbClr val="FFFFFF"/>
                  </a:solidFill>
                  <a:uFillTx/>
                  <a:ea typeface="Times New Roman" pitchFamily="18"/>
                  <a:cs typeface="Garamond" pitchFamily="18"/>
                </a:rPr>
                <a:t>Correlation analysis between parameters </a:t>
              </a:r>
              <a:endParaRPr lang="fr-FR" sz="1100" b="1" i="0" u="none" strike="noStrike" kern="1200" cap="none" spc="0" baseline="0" dirty="0">
                <a:solidFill>
                  <a:srgbClr val="FFFFFF"/>
                </a:solidFill>
                <a:uFillTx/>
                <a:ea typeface="Times New Roman" pitchFamily="18"/>
                <a:cs typeface="Garamond" pitchFamily="18"/>
              </a:endParaRPr>
            </a:p>
          </p:txBody>
        </p:sp>
        <p:sp>
          <p:nvSpPr>
            <p:cNvPr id="26" name="Zone de texte 382"/>
            <p:cNvSpPr txBox="1"/>
            <p:nvPr/>
          </p:nvSpPr>
          <p:spPr>
            <a:xfrm>
              <a:off x="7634034" y="2953210"/>
              <a:ext cx="1391218" cy="881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2229" cap="rnd">
              <a:noFill/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R="0" lvl="0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i="0" u="none" strike="noStrike" kern="1200" baseline="0" dirty="0">
                  <a:uFillTx/>
                  <a:ea typeface="Times New Roman" pitchFamily="18"/>
                  <a:cs typeface="Garamond" pitchFamily="18"/>
                </a:rPr>
                <a:t>Fix </a:t>
              </a:r>
              <a:r>
                <a:rPr lang="en-US" sz="1100" b="1" i="0" u="none" strike="noStrike" kern="1200" baseline="0" dirty="0" smtClean="0">
                  <a:uFillTx/>
                  <a:ea typeface="Times New Roman" pitchFamily="18"/>
                  <a:cs typeface="Garamond" pitchFamily="18"/>
                </a:rPr>
                <a:t>parameter </a:t>
              </a:r>
              <a:r>
                <a:rPr lang="en-US" sz="1100" b="1" i="0" u="none" strike="noStrike" kern="1200" baseline="0" dirty="0">
                  <a:uFillTx/>
                  <a:ea typeface="Times New Roman" pitchFamily="18"/>
                  <a:cs typeface="Garamond" pitchFamily="18"/>
                </a:rPr>
                <a:t>to its nominal value </a:t>
              </a:r>
              <a:endParaRPr lang="fr-FR" sz="1100" b="1" i="0" u="none" strike="noStrike" kern="1200" baseline="0" dirty="0">
                <a:uFillTx/>
                <a:ea typeface="Times New Roman" pitchFamily="18"/>
                <a:cs typeface="Garamond" pitchFamily="18"/>
              </a:endParaRPr>
            </a:p>
            <a:p>
              <a:pPr marL="0" marR="0" lvl="0" indent="226698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i="0" u="none" strike="noStrike" kern="1200" baseline="0" dirty="0">
                  <a:uFillTx/>
                  <a:ea typeface="Times New Roman" pitchFamily="18"/>
                  <a:cs typeface="Garamond" pitchFamily="18"/>
                </a:rPr>
                <a:t> </a:t>
              </a:r>
              <a:endParaRPr lang="fr-FR" sz="1100" b="1" i="0" u="none" strike="noStrike" kern="1200" baseline="0" dirty="0">
                <a:uFillTx/>
                <a:ea typeface="Times New Roman" pitchFamily="18"/>
                <a:cs typeface="Garamond" pitchFamily="18"/>
              </a:endParaRPr>
            </a:p>
          </p:txBody>
        </p:sp>
        <p:sp>
          <p:nvSpPr>
            <p:cNvPr id="27" name="Zone de texte 390"/>
            <p:cNvSpPr txBox="1"/>
            <p:nvPr/>
          </p:nvSpPr>
          <p:spPr>
            <a:xfrm>
              <a:off x="7634032" y="4137489"/>
              <a:ext cx="1391219" cy="930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2229" cap="rnd">
              <a:noFill/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R="0" lvl="0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i="0" u="none" strike="noStrike" kern="1200" cap="none" spc="0" baseline="0" dirty="0">
                  <a:solidFill>
                    <a:srgbClr val="000000"/>
                  </a:solidFill>
                  <a:uFillTx/>
                  <a:ea typeface="Times New Roman" pitchFamily="18"/>
                  <a:cs typeface="Garamond" pitchFamily="18"/>
                </a:rPr>
                <a:t>Consider parameter as problem </a:t>
              </a:r>
              <a:r>
                <a:rPr lang="en-US" sz="1100" b="1" i="0" u="none" strike="noStrike" kern="1200" cap="none" spc="0" baseline="0" dirty="0" smtClean="0">
                  <a:solidFill>
                    <a:srgbClr val="000000"/>
                  </a:solidFill>
                  <a:uFillTx/>
                  <a:ea typeface="Times New Roman" pitchFamily="18"/>
                  <a:cs typeface="Garamond" pitchFamily="18"/>
                </a:rPr>
                <a:t>constraint</a:t>
              </a:r>
              <a:endParaRPr lang="fr-FR" sz="1100" b="1" i="0" u="none" strike="noStrike" kern="1200" cap="none" spc="0" baseline="0" dirty="0">
                <a:solidFill>
                  <a:srgbClr val="000000"/>
                </a:solidFill>
                <a:uFillTx/>
                <a:ea typeface="Times New Roman" pitchFamily="18"/>
                <a:cs typeface="Garamond" pitchFamily="18"/>
              </a:endParaRPr>
            </a:p>
          </p:txBody>
        </p:sp>
        <p:sp>
          <p:nvSpPr>
            <p:cNvPr id="28" name="Zone de texte 379"/>
            <p:cNvSpPr txBox="1"/>
            <p:nvPr/>
          </p:nvSpPr>
          <p:spPr>
            <a:xfrm>
              <a:off x="2427497" y="1836268"/>
              <a:ext cx="1935039" cy="1067090"/>
            </a:xfrm>
            <a:prstGeom prst="flowChartDecision">
              <a:avLst/>
            </a:prstGeom>
            <a:solidFill>
              <a:srgbClr val="99CC00"/>
            </a:solidFill>
            <a:ln cap="flat">
              <a:noFill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>
              <a:defPPr>
                <a:defRPr lang="fr-FR"/>
              </a:defPPr>
              <a:lvl1pPr marR="0" lvl="0" algn="ctr" defTabSz="457200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b="1" i="0" u="none" strike="noStrike" cap="none" spc="0" baseline="0">
                  <a:solidFill>
                    <a:srgbClr val="FFFFFF"/>
                  </a:solidFill>
                  <a:uFillTx/>
                  <a:ea typeface="Times New Roman" pitchFamily="18"/>
                  <a:cs typeface="Garamond" pitchFamily="18"/>
                </a:defRPr>
              </a:lvl1pPr>
            </a:lstStyle>
            <a:p>
              <a:pPr>
                <a:lnSpc>
                  <a:spcPts val="1200"/>
                </a:lnSpc>
              </a:pPr>
              <a:r>
                <a:rPr lang="en-US" sz="1100" dirty="0" smtClean="0"/>
                <a:t>Sensitivity Analysis</a:t>
              </a:r>
              <a:endParaRPr lang="fr-FR" sz="1100" dirty="0"/>
            </a:p>
          </p:txBody>
        </p:sp>
        <p:sp>
          <p:nvSpPr>
            <p:cNvPr id="29" name="Zone de texte 378"/>
            <p:cNvSpPr txBox="1"/>
            <p:nvPr/>
          </p:nvSpPr>
          <p:spPr>
            <a:xfrm>
              <a:off x="387334" y="3894218"/>
              <a:ext cx="1097081" cy="516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flat">
              <a:noFill/>
            </a:ln>
            <a:effectLst/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R="0" lvl="0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i="0" u="none" strike="noStrike" kern="1200" cap="none" spc="0" baseline="0" dirty="0" smtClean="0">
                  <a:solidFill>
                    <a:sysClr val="windowText" lastClr="000000"/>
                  </a:solidFill>
                  <a:uFillTx/>
                  <a:ea typeface="Times New Roman" pitchFamily="18"/>
                  <a:cs typeface="Garamond" pitchFamily="18"/>
                </a:rPr>
                <a:t>Genotype data</a:t>
              </a:r>
              <a:endParaRPr lang="fr-FR" sz="1100" b="1" i="0" u="none" strike="noStrike" kern="1200" cap="none" spc="0" baseline="0" dirty="0">
                <a:solidFill>
                  <a:sysClr val="windowText" lastClr="000000"/>
                </a:solidFill>
                <a:uFillTx/>
                <a:ea typeface="Times New Roman" pitchFamily="18"/>
                <a:cs typeface="Garamond" pitchFamily="18"/>
              </a:endParaRPr>
            </a:p>
          </p:txBody>
        </p:sp>
        <p:sp>
          <p:nvSpPr>
            <p:cNvPr id="30" name="Zone de texte 378"/>
            <p:cNvSpPr txBox="1"/>
            <p:nvPr/>
          </p:nvSpPr>
          <p:spPr>
            <a:xfrm>
              <a:off x="2249368" y="3616026"/>
              <a:ext cx="1455733" cy="9937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flat">
              <a:noFill/>
            </a:ln>
            <a:effectLst/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R="0" lvl="0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 b="1" i="0" u="none" strike="noStrike" kern="1200" cap="none" spc="0" baseline="0" dirty="0" smtClean="0">
                <a:solidFill>
                  <a:sysClr val="windowText" lastClr="000000"/>
                </a:solidFill>
                <a:uFillTx/>
                <a:ea typeface="Times New Roman" pitchFamily="18"/>
                <a:cs typeface="Garamond" pitchFamily="18"/>
              </a:endParaRPr>
            </a:p>
            <a:p>
              <a:pPr marR="0" lvl="0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i="0" u="none" strike="noStrike" kern="1200" cap="none" spc="0" baseline="0" dirty="0" smtClean="0">
                  <a:solidFill>
                    <a:sysClr val="windowText" lastClr="000000"/>
                  </a:solidFill>
                  <a:uFillTx/>
                  <a:ea typeface="Times New Roman" pitchFamily="18"/>
                  <a:cs typeface="Garamond" pitchFamily="18"/>
                </a:rPr>
                <a:t>Estimate model parameters for each genotype</a:t>
              </a:r>
              <a:endParaRPr lang="fr-FR" sz="1100" b="1" i="0" u="none" strike="noStrike" kern="1200" cap="none" spc="0" baseline="0" dirty="0">
                <a:solidFill>
                  <a:sysClr val="windowText" lastClr="000000"/>
                </a:solidFill>
                <a:uFillTx/>
                <a:ea typeface="Times New Roman" pitchFamily="18"/>
                <a:cs typeface="Garamond" pitchFamily="18"/>
              </a:endParaRPr>
            </a:p>
          </p:txBody>
        </p:sp>
        <p:sp>
          <p:nvSpPr>
            <p:cNvPr id="31" name="Zone de texte 379"/>
            <p:cNvSpPr txBox="1"/>
            <p:nvPr/>
          </p:nvSpPr>
          <p:spPr>
            <a:xfrm>
              <a:off x="716411" y="4803428"/>
              <a:ext cx="2043895" cy="1209466"/>
            </a:xfrm>
            <a:prstGeom prst="flowChartDecision">
              <a:avLst/>
            </a:prstGeom>
            <a:gradFill>
              <a:gsLst>
                <a:gs pos="0">
                  <a:srgbClr val="F18C55"/>
                </a:gs>
                <a:gs pos="100000">
                  <a:srgbClr val="F67B28"/>
                </a:gs>
              </a:gsLst>
              <a:lin ang="5400000"/>
            </a:gradFill>
            <a:ln cap="flat">
              <a:noFill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0" tIns="0" rIns="0" bIns="72000" anchor="ctr" anchorCtr="0" compatLnSpc="1">
              <a:noAutofit/>
            </a:bodyPr>
            <a:lstStyle/>
            <a:p>
              <a:pPr lvl="0" algn="ctr" defTabSz="457200">
                <a:lnSpc>
                  <a:spcPts val="12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100" b="1" dirty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Best </a:t>
              </a:r>
              <a:r>
                <a:rPr lang="fr-FR" sz="1100" b="1" dirty="0" smtClean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estimations </a:t>
              </a:r>
              <a:r>
                <a:rPr lang="fr-FR" sz="1100" b="1" dirty="0" err="1" smtClean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selection</a:t>
              </a:r>
              <a:endParaRPr lang="fr-FR" sz="1100" b="1" dirty="0">
                <a:solidFill>
                  <a:srgbClr val="FF0000"/>
                </a:solidFill>
                <a:ea typeface="Times New Roman" pitchFamily="18"/>
                <a:cs typeface="Garamond" pitchFamily="18"/>
              </a:endParaRPr>
            </a:p>
          </p:txBody>
        </p:sp>
        <p:sp>
          <p:nvSpPr>
            <p:cNvPr id="32" name="Zone de texte 378"/>
            <p:cNvSpPr txBox="1"/>
            <p:nvPr/>
          </p:nvSpPr>
          <p:spPr>
            <a:xfrm>
              <a:off x="218259" y="2096827"/>
              <a:ext cx="1489476" cy="5054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flat">
              <a:noFill/>
            </a:ln>
            <a:effectLst/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R="0" lvl="0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i="0" u="none" strike="noStrike" kern="1200" cap="none" spc="0" baseline="0" dirty="0" smtClean="0">
                  <a:solidFill>
                    <a:sysClr val="windowText" lastClr="000000"/>
                  </a:solidFill>
                  <a:uFillTx/>
                  <a:ea typeface="Times New Roman" pitchFamily="18"/>
                  <a:cs typeface="Garamond" pitchFamily="18"/>
                </a:rPr>
                <a:t>Conductance </a:t>
              </a:r>
              <a:r>
                <a:rPr lang="en-US" sz="1100" b="1" i="0" u="none" strike="noStrike" kern="1200" cap="none" spc="0" baseline="0" dirty="0" err="1" smtClean="0">
                  <a:solidFill>
                    <a:sysClr val="windowText" lastClr="000000"/>
                  </a:solidFill>
                  <a:uFillTx/>
                  <a:ea typeface="Times New Roman" pitchFamily="18"/>
                  <a:cs typeface="Garamond" pitchFamily="18"/>
                </a:rPr>
                <a:t>submodel</a:t>
              </a:r>
              <a:endParaRPr lang="fr-FR" sz="1100" b="1" i="0" u="none" strike="noStrike" kern="1200" cap="none" spc="0" baseline="0" dirty="0">
                <a:solidFill>
                  <a:sysClr val="windowText" lastClr="000000"/>
                </a:solidFill>
                <a:uFillTx/>
                <a:ea typeface="Times New Roman" pitchFamily="18"/>
                <a:cs typeface="Garamond" pitchFamily="18"/>
              </a:endParaRPr>
            </a:p>
          </p:txBody>
        </p:sp>
        <p:sp>
          <p:nvSpPr>
            <p:cNvPr id="33" name="Zone de texte 382"/>
            <p:cNvSpPr txBox="1"/>
            <p:nvPr/>
          </p:nvSpPr>
          <p:spPr>
            <a:xfrm>
              <a:off x="5041057" y="2013299"/>
              <a:ext cx="1533853" cy="6704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2229" cap="rnd">
              <a:noFill/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lvl="0" algn="ctr" defTabSz="457200">
                <a:lnSpc>
                  <a:spcPts val="12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dirty="0" smtClean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Relative </a:t>
              </a:r>
              <a:r>
                <a:rPr lang="en-US" sz="1100" b="1" dirty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influence of parameters</a:t>
              </a:r>
              <a:endParaRPr lang="fr-FR" sz="1100" b="1" dirty="0">
                <a:solidFill>
                  <a:srgbClr val="000000"/>
                </a:solidFill>
                <a:ea typeface="Times New Roman" pitchFamily="18"/>
                <a:cs typeface="Garamond" pitchFamily="18"/>
              </a:endParaRPr>
            </a:p>
          </p:txBody>
        </p:sp>
        <p:sp>
          <p:nvSpPr>
            <p:cNvPr id="34" name="Zone de texte 378"/>
            <p:cNvSpPr txBox="1"/>
            <p:nvPr/>
          </p:nvSpPr>
          <p:spPr>
            <a:xfrm>
              <a:off x="10218042" y="3447558"/>
              <a:ext cx="1443536" cy="10943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flat">
              <a:noFill/>
            </a:ln>
            <a:effectLst/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R="0" lvl="0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 b="1" i="0" u="none" strike="noStrike" kern="1200" cap="none" spc="0" baseline="0" dirty="0" smtClean="0">
                <a:solidFill>
                  <a:sysClr val="windowText" lastClr="000000"/>
                </a:solidFill>
                <a:uFillTx/>
                <a:ea typeface="Times New Roman" pitchFamily="18"/>
                <a:cs typeface="Garamond" pitchFamily="18"/>
              </a:endParaRPr>
            </a:p>
            <a:p>
              <a:pPr marR="0" lvl="0" algn="ctr" defTabSz="457200" rtl="0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i="0" u="none" strike="noStrike" kern="1200" cap="none" spc="0" baseline="0" dirty="0" smtClean="0">
                  <a:solidFill>
                    <a:sysClr val="windowText" lastClr="000000"/>
                  </a:solidFill>
                  <a:uFillTx/>
                  <a:ea typeface="Times New Roman" pitchFamily="18"/>
                  <a:cs typeface="Garamond" pitchFamily="18"/>
                </a:rPr>
                <a:t>Estimate model parameters for each genotype</a:t>
              </a:r>
              <a:endParaRPr lang="fr-FR" sz="1100" b="1" i="0" u="none" strike="noStrike" kern="1200" cap="none" spc="0" baseline="0" dirty="0">
                <a:solidFill>
                  <a:sysClr val="windowText" lastClr="000000"/>
                </a:solidFill>
                <a:uFillTx/>
                <a:ea typeface="Times New Roman" pitchFamily="18"/>
                <a:cs typeface="Garamond" pitchFamily="18"/>
              </a:endParaRPr>
            </a:p>
          </p:txBody>
        </p:sp>
        <p:sp>
          <p:nvSpPr>
            <p:cNvPr id="35" name="Zone de texte 379"/>
            <p:cNvSpPr txBox="1"/>
            <p:nvPr/>
          </p:nvSpPr>
          <p:spPr>
            <a:xfrm>
              <a:off x="8550313" y="5042382"/>
              <a:ext cx="2268117" cy="1548000"/>
            </a:xfrm>
            <a:prstGeom prst="flowChartDecision">
              <a:avLst/>
            </a:prstGeom>
            <a:gradFill>
              <a:gsLst>
                <a:gs pos="0">
                  <a:srgbClr val="F18C55"/>
                </a:gs>
                <a:gs pos="100000">
                  <a:srgbClr val="F67B28"/>
                </a:gs>
              </a:gsLst>
              <a:lin ang="5400000"/>
            </a:gradFill>
            <a:ln cap="flat">
              <a:noFill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0" tIns="0" rIns="0" bIns="72000" anchor="ctr" anchorCtr="0" compatLnSpc="1">
              <a:noAutofit/>
            </a:bodyPr>
            <a:lstStyle/>
            <a:p>
              <a:pPr lvl="0" algn="ctr" defTabSz="457200">
                <a:lnSpc>
                  <a:spcPts val="12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100" b="1" dirty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Best </a:t>
              </a:r>
              <a:r>
                <a:rPr lang="fr-FR" sz="1100" b="1" dirty="0" smtClean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estimations </a:t>
              </a:r>
              <a:r>
                <a:rPr lang="fr-FR" sz="1100" b="1" dirty="0" err="1" smtClean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selection</a:t>
              </a:r>
              <a:r>
                <a:rPr lang="fr-FR" sz="1100" b="1" dirty="0" smtClean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 </a:t>
              </a:r>
              <a:r>
                <a:rPr lang="fr-FR" sz="1100" b="1" dirty="0" err="1" smtClean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with</a:t>
              </a:r>
              <a:r>
                <a:rPr lang="fr-FR" sz="1100" b="1" dirty="0" smtClean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 </a:t>
              </a:r>
              <a:r>
                <a:rPr lang="fr-FR" sz="1100" b="1" dirty="0" err="1" smtClean="0">
                  <a:solidFill>
                    <a:srgbClr val="000000"/>
                  </a:solidFill>
                  <a:ea typeface="Times New Roman" pitchFamily="18"/>
                  <a:cs typeface="Garamond" pitchFamily="18"/>
                </a:rPr>
                <a:t>constraints</a:t>
              </a:r>
              <a:endParaRPr lang="fr-FR" sz="1100" b="1" dirty="0">
                <a:solidFill>
                  <a:srgbClr val="FF0000"/>
                </a:solidFill>
                <a:ea typeface="Times New Roman" pitchFamily="18"/>
                <a:cs typeface="Garamond" pitchFamily="18"/>
              </a:endParaRPr>
            </a:p>
          </p:txBody>
        </p:sp>
        <p:cxnSp>
          <p:nvCxnSpPr>
            <p:cNvPr id="36" name="Connecteur droit avec flèche 35"/>
            <p:cNvCxnSpPr>
              <a:stCxn id="32" idx="3"/>
              <a:endCxn id="28" idx="1"/>
            </p:cNvCxnSpPr>
            <p:nvPr/>
          </p:nvCxnSpPr>
          <p:spPr>
            <a:xfrm>
              <a:off x="1707735" y="2349559"/>
              <a:ext cx="719762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>
              <a:stCxn id="28" idx="3"/>
              <a:endCxn id="33" idx="1"/>
            </p:cNvCxnSpPr>
            <p:nvPr/>
          </p:nvCxnSpPr>
          <p:spPr>
            <a:xfrm flipV="1">
              <a:off x="4362536" y="2348513"/>
              <a:ext cx="67852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>
              <a:stCxn id="33" idx="2"/>
              <a:endCxn id="25" idx="0"/>
            </p:cNvCxnSpPr>
            <p:nvPr/>
          </p:nvCxnSpPr>
          <p:spPr>
            <a:xfrm>
              <a:off x="5807984" y="2683726"/>
              <a:ext cx="6597" cy="23107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29" idx="3"/>
              <a:endCxn id="30" idx="1"/>
            </p:cNvCxnSpPr>
            <p:nvPr/>
          </p:nvCxnSpPr>
          <p:spPr>
            <a:xfrm flipV="1">
              <a:off x="1484415" y="4112923"/>
              <a:ext cx="76495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31" idx="0"/>
            </p:cNvCxnSpPr>
            <p:nvPr/>
          </p:nvCxnSpPr>
          <p:spPr>
            <a:xfrm flipV="1">
              <a:off x="1738359" y="4113598"/>
              <a:ext cx="0" cy="68983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>
              <a:stCxn id="30" idx="3"/>
              <a:endCxn id="25" idx="1"/>
            </p:cNvCxnSpPr>
            <p:nvPr/>
          </p:nvCxnSpPr>
          <p:spPr>
            <a:xfrm flipV="1">
              <a:off x="3705101" y="3490522"/>
              <a:ext cx="775104" cy="62239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30" idx="3"/>
              <a:endCxn id="24" idx="1"/>
            </p:cNvCxnSpPr>
            <p:nvPr/>
          </p:nvCxnSpPr>
          <p:spPr>
            <a:xfrm>
              <a:off x="3705101" y="4112921"/>
              <a:ext cx="786979" cy="5949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8110526" y="3846546"/>
              <a:ext cx="475952" cy="324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100" b="1" dirty="0" smtClean="0"/>
                <a:t>OR</a:t>
              </a:r>
              <a:endParaRPr lang="en-US" sz="1100" b="1" dirty="0"/>
            </a:p>
          </p:txBody>
        </p:sp>
        <p:sp>
          <p:nvSpPr>
            <p:cNvPr id="44" name="Accolade fermante 43"/>
            <p:cNvSpPr/>
            <p:nvPr/>
          </p:nvSpPr>
          <p:spPr>
            <a:xfrm>
              <a:off x="7172706" y="3396353"/>
              <a:ext cx="178125" cy="1407075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endParaRPr lang="en-US" sz="1100"/>
            </a:p>
          </p:txBody>
        </p:sp>
        <p:cxnSp>
          <p:nvCxnSpPr>
            <p:cNvPr id="45" name="Connecteur droit avec flèche 44"/>
            <p:cNvCxnSpPr>
              <a:stCxn id="44" idx="1"/>
            </p:cNvCxnSpPr>
            <p:nvPr/>
          </p:nvCxnSpPr>
          <p:spPr>
            <a:xfrm>
              <a:off x="7350831" y="4099891"/>
              <a:ext cx="25200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>
              <a:stCxn id="47" idx="1"/>
              <a:endCxn id="34" idx="1"/>
            </p:cNvCxnSpPr>
            <p:nvPr/>
          </p:nvCxnSpPr>
          <p:spPr>
            <a:xfrm>
              <a:off x="9274642" y="3978312"/>
              <a:ext cx="94340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ccolade fermante 46"/>
            <p:cNvSpPr/>
            <p:nvPr/>
          </p:nvSpPr>
          <p:spPr>
            <a:xfrm>
              <a:off x="8999534" y="2939304"/>
              <a:ext cx="275107" cy="2078018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endParaRPr lang="en-US" sz="1100"/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 flipH="1" flipV="1">
              <a:off x="9672498" y="4062794"/>
              <a:ext cx="0" cy="10109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en angle 48"/>
            <p:cNvCxnSpPr>
              <a:stCxn id="34" idx="2"/>
              <a:endCxn id="30" idx="2"/>
            </p:cNvCxnSpPr>
            <p:nvPr/>
          </p:nvCxnSpPr>
          <p:spPr>
            <a:xfrm rot="5400000">
              <a:off x="6924581" y="594588"/>
              <a:ext cx="67885" cy="7962575"/>
            </a:xfrm>
            <a:prstGeom prst="bentConnector3">
              <a:avLst>
                <a:gd name="adj1" fmla="val 3313789"/>
              </a:avLst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5045081" y="6329549"/>
              <a:ext cx="1475620" cy="324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100" i="1" dirty="0" smtClean="0">
                  <a:solidFill>
                    <a:schemeClr val="accent6">
                      <a:lumMod val="75000"/>
                    </a:schemeClr>
                  </a:solidFill>
                </a:rPr>
                <a:t>iterative process</a:t>
              </a:r>
              <a:endParaRPr lang="en-US" sz="1100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-8732" y="6259446"/>
            <a:ext cx="91614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434993" y="533579"/>
            <a:ext cx="7125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fr-FR" dirty="0" smtClean="0"/>
              <a:t>Un ‘pipeline’ pour prendre en compte corrélations et variabilité génétique</a:t>
            </a:r>
          </a:p>
        </p:txBody>
      </p:sp>
    </p:spTree>
    <p:extLst>
      <p:ext uri="{BB962C8B-B14F-4D97-AF65-F5344CB8AC3E}">
        <p14:creationId xmlns:p14="http://schemas.microsoft.com/office/powerpoint/2010/main" val="33599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0" y="52260"/>
            <a:ext cx="917846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DEMARCHE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F5379DD-4119-49D8-8A0E-A0FD3D9E4F5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2872864" y="1043251"/>
            <a:ext cx="3365424" cy="297517"/>
          </a:xfrm>
          <a:prstGeom prst="rect">
            <a:avLst/>
          </a:prstGeom>
          <a:gradFill>
            <a:gsLst>
              <a:gs pos="16000">
                <a:srgbClr val="E84655">
                  <a:lumMod val="71000"/>
                  <a:lumOff val="29000"/>
                </a:srgbClr>
              </a:gs>
              <a:gs pos="100000">
                <a:schemeClr val="accent2">
                  <a:shade val="89000"/>
                  <a:lumMod val="9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sz="1600" b="1" dirty="0" smtClean="0">
                <a:solidFill>
                  <a:schemeClr val="lt1"/>
                </a:solidFill>
              </a:rPr>
              <a:t>Lever les différents points de blocage</a:t>
            </a:r>
            <a:endParaRPr lang="fr-FR" sz="1600" b="1" dirty="0">
              <a:solidFill>
                <a:schemeClr val="lt1"/>
              </a:solidFill>
            </a:endParaRPr>
          </a:p>
        </p:txBody>
      </p:sp>
      <p:pic>
        <p:nvPicPr>
          <p:cNvPr id="16589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63" y="3395083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ZoneTexte 79"/>
          <p:cNvSpPr txBox="1"/>
          <p:nvPr/>
        </p:nvSpPr>
        <p:spPr>
          <a:xfrm>
            <a:off x="1253074" y="3466322"/>
            <a:ext cx="1691798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Lacunes dans nos connaissances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pic>
        <p:nvPicPr>
          <p:cNvPr id="81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80" y="1990194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81"/>
          <p:cNvSpPr txBox="1"/>
          <p:nvPr/>
        </p:nvSpPr>
        <p:spPr>
          <a:xfrm>
            <a:off x="6545272" y="3394314"/>
            <a:ext cx="159533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err="1" smtClean="0">
                <a:solidFill>
                  <a:schemeClr val="accent2"/>
                </a:solidFill>
              </a:rPr>
              <a:t>Paramétrisation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32704" y="1810138"/>
            <a:ext cx="1728192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Prise en compte des contraintes génétiques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88888" y="5374570"/>
            <a:ext cx="331236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Mise en application de la démarche: </a:t>
            </a:r>
          </a:p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au-delà de la preuve de concept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48" y="541053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880" y="1882146"/>
            <a:ext cx="3104447" cy="294191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56" y="368234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F1623-3139-41ED-9F92-134FE8417D94}" type="slidenum">
              <a:rPr lang="fr-FR" smtClean="0">
                <a:latin typeface="Calibri" pitchFamily="34" charset="0"/>
              </a:rPr>
              <a:pPr>
                <a:defRPr/>
              </a:pPr>
              <a:t>15</a:t>
            </a:fld>
            <a:endParaRPr lang="fr-FR" dirty="0">
              <a:latin typeface="Calibri" pitchFamily="34" charset="0"/>
            </a:endParaRPr>
          </a:p>
        </p:txBody>
      </p:sp>
      <p:sp>
        <p:nvSpPr>
          <p:cNvPr id="102404" name="ZoneTexte 5"/>
          <p:cNvSpPr txBox="1">
            <a:spLocks noChangeArrowheads="1"/>
          </p:cNvSpPr>
          <p:nvPr/>
        </p:nvSpPr>
        <p:spPr bwMode="auto">
          <a:xfrm>
            <a:off x="0" y="207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Diverses contraintes génétiques à prendre en compte</a:t>
            </a:r>
          </a:p>
        </p:txBody>
      </p:sp>
      <p:grpSp>
        <p:nvGrpSpPr>
          <p:cNvPr id="102405" name="Groupe 26"/>
          <p:cNvGrpSpPr>
            <a:grpSpLocks/>
          </p:cNvGrpSpPr>
          <p:nvPr/>
        </p:nvGrpSpPr>
        <p:grpSpPr bwMode="auto">
          <a:xfrm>
            <a:off x="179388" y="1208088"/>
            <a:ext cx="2520950" cy="3516312"/>
            <a:chOff x="323528" y="980728"/>
            <a:chExt cx="2520280" cy="3517359"/>
          </a:xfrm>
        </p:grpSpPr>
        <p:pic>
          <p:nvPicPr>
            <p:cNvPr id="1024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90" b="37126"/>
            <a:stretch>
              <a:fillRect/>
            </a:stretch>
          </p:blipFill>
          <p:spPr bwMode="auto">
            <a:xfrm>
              <a:off x="323528" y="980728"/>
              <a:ext cx="2520280" cy="325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20" name="Groupe 18"/>
            <p:cNvGrpSpPr>
              <a:grpSpLocks/>
            </p:cNvGrpSpPr>
            <p:nvPr/>
          </p:nvGrpSpPr>
          <p:grpSpPr bwMode="auto">
            <a:xfrm>
              <a:off x="1043608" y="1196752"/>
              <a:ext cx="864096" cy="1944216"/>
              <a:chOff x="1187624" y="2276872"/>
              <a:chExt cx="864096" cy="194421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88078" y="2276812"/>
                <a:ext cx="647528" cy="360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59496" y="3933067"/>
                <a:ext cx="791952" cy="2874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atin typeface="Calibri" pitchFamily="34" charset="0"/>
                </a:endParaRPr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812348" y="4221780"/>
              <a:ext cx="1818791" cy="2763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i="1" dirty="0" err="1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Letort</a:t>
              </a:r>
              <a:r>
                <a:rPr lang="fr-FR" sz="1200" i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 et al. 2008, Ann Bot</a:t>
              </a:r>
            </a:p>
          </p:txBody>
        </p:sp>
      </p:grpSp>
      <p:sp>
        <p:nvSpPr>
          <p:cNvPr id="102406" name="ZoneTexte 22"/>
          <p:cNvSpPr txBox="1">
            <a:spLocks noChangeArrowheads="1"/>
          </p:cNvSpPr>
          <p:nvPr/>
        </p:nvSpPr>
        <p:spPr bwMode="auto">
          <a:xfrm>
            <a:off x="2627313" y="1303338"/>
            <a:ext cx="46085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alibri" pitchFamily="34" charset="0"/>
              </a:rPr>
              <a:t>Non indépendance des loci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Calibri" pitchFamily="34" charset="0"/>
              </a:rPr>
              <a:t>prendre en compte la fréquence des recombinaisons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1438" y="4833938"/>
            <a:ext cx="30607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alibri" pitchFamily="34" charset="0"/>
              </a:rPr>
              <a:t>Pléïotropie ou liaison physique,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alibri" pitchFamily="34" charset="0"/>
              </a:rPr>
              <a:t>un même locus contrôle 2 paramètres :</a:t>
            </a:r>
            <a:endParaRPr lang="fr-FR" altLang="fr-FR" sz="16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Calibri" pitchFamily="34" charset="0"/>
              </a:rPr>
              <a:t>trouver un compromis entre effets favorables et défavorables de certains allèles</a:t>
            </a:r>
          </a:p>
        </p:txBody>
      </p:sp>
      <p:sp>
        <p:nvSpPr>
          <p:cNvPr id="102408" name="ZoneTexte 15"/>
          <p:cNvSpPr txBox="1">
            <a:spLocks noChangeArrowheads="1"/>
          </p:cNvSpPr>
          <p:nvPr/>
        </p:nvSpPr>
        <p:spPr bwMode="auto">
          <a:xfrm>
            <a:off x="241300" y="620713"/>
            <a:ext cx="8883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500">
                <a:latin typeface="Calibri" pitchFamily="34" charset="0"/>
              </a:rPr>
              <a:t>Les analyses QTL permettent de caractériser l’architecture génétique et différentes contraintes génétiques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6156325" y="5046663"/>
            <a:ext cx="2987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alibri" pitchFamily="34" charset="0"/>
              </a:rPr>
              <a:t>Interaction QTL x environnement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Calibri" pitchFamily="34" charset="0"/>
              </a:rPr>
              <a:t>l’effet d’un allèle dépend de l’environnement</a:t>
            </a:r>
          </a:p>
        </p:txBody>
      </p:sp>
      <p:grpSp>
        <p:nvGrpSpPr>
          <p:cNvPr id="7" name="Groupe 24"/>
          <p:cNvGrpSpPr>
            <a:grpSpLocks/>
          </p:cNvGrpSpPr>
          <p:nvPr/>
        </p:nvGrpSpPr>
        <p:grpSpPr bwMode="auto">
          <a:xfrm>
            <a:off x="6084888" y="2247900"/>
            <a:ext cx="3167062" cy="2724150"/>
            <a:chOff x="4572000" y="591071"/>
            <a:chExt cx="3168352" cy="2724110"/>
          </a:xfrm>
        </p:grpSpPr>
        <p:pic>
          <p:nvPicPr>
            <p:cNvPr id="10241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51" r="53375" b="55650"/>
            <a:stretch>
              <a:fillRect/>
            </a:stretch>
          </p:blipFill>
          <p:spPr bwMode="auto">
            <a:xfrm>
              <a:off x="4572000" y="980728"/>
              <a:ext cx="2984376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7" name="ZoneTexte 29"/>
            <p:cNvSpPr txBox="1">
              <a:spLocks noChangeArrowheads="1"/>
            </p:cNvSpPr>
            <p:nvPr/>
          </p:nvSpPr>
          <p:spPr bwMode="auto">
            <a:xfrm>
              <a:off x="6156176" y="3068960"/>
              <a:ext cx="4122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Calibri" pitchFamily="34" charset="0"/>
                </a:rPr>
                <a:t>year</a:t>
              </a:r>
            </a:p>
          </p:txBody>
        </p:sp>
        <p:sp>
          <p:nvSpPr>
            <p:cNvPr id="102418" name="ZoneTexte 30"/>
            <p:cNvSpPr txBox="1">
              <a:spLocks noChangeArrowheads="1"/>
            </p:cNvSpPr>
            <p:nvPr/>
          </p:nvSpPr>
          <p:spPr bwMode="auto">
            <a:xfrm>
              <a:off x="4716016" y="591071"/>
              <a:ext cx="30243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Calibri" pitchFamily="34" charset="0"/>
                </a:rPr>
                <a:t>Effet des allèles au mk UDP97-401 (LG5)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Calibri" pitchFamily="34" charset="0"/>
                </a:rPr>
                <a:t>sur l’acide cis-chlorogenique selon l’année</a:t>
              </a:r>
            </a:p>
          </p:txBody>
        </p:sp>
      </p:grpSp>
      <p:grpSp>
        <p:nvGrpSpPr>
          <p:cNvPr id="8" name="Groupe 31"/>
          <p:cNvGrpSpPr>
            <a:grpSpLocks/>
          </p:cNvGrpSpPr>
          <p:nvPr/>
        </p:nvGrpSpPr>
        <p:grpSpPr bwMode="auto">
          <a:xfrm>
            <a:off x="3132138" y="2247900"/>
            <a:ext cx="3133725" cy="3629025"/>
            <a:chOff x="3131840" y="2247255"/>
            <a:chExt cx="3133487" cy="3630017"/>
          </a:xfrm>
        </p:grpSpPr>
        <p:sp>
          <p:nvSpPr>
            <p:cNvPr id="102412" name="ZoneTexte 20"/>
            <p:cNvSpPr txBox="1">
              <a:spLocks noChangeArrowheads="1"/>
            </p:cNvSpPr>
            <p:nvPr/>
          </p:nvSpPr>
          <p:spPr bwMode="auto">
            <a:xfrm>
              <a:off x="3385007" y="5046275"/>
              <a:ext cx="28803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latin typeface="Calibri" pitchFamily="34" charset="0"/>
                </a:rPr>
                <a:t>Epistasie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latin typeface="Calibri" pitchFamily="34" charset="0"/>
                </a:rPr>
                <a:t>l’effet d’un allèle dépend de l’allèle présent à un autre locus</a:t>
              </a:r>
            </a:p>
          </p:txBody>
        </p:sp>
        <p:grpSp>
          <p:nvGrpSpPr>
            <p:cNvPr id="102413" name="Groupe 27"/>
            <p:cNvGrpSpPr>
              <a:grpSpLocks/>
            </p:cNvGrpSpPr>
            <p:nvPr/>
          </p:nvGrpSpPr>
          <p:grpSpPr bwMode="auto">
            <a:xfrm>
              <a:off x="3131840" y="2247255"/>
              <a:ext cx="2736304" cy="2765921"/>
              <a:chOff x="3131840" y="2247255"/>
              <a:chExt cx="2736304" cy="2765921"/>
            </a:xfrm>
          </p:grpSpPr>
          <p:pic>
            <p:nvPicPr>
              <p:cNvPr id="102414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64" t="17825" r="20775" b="16814"/>
              <a:stretch>
                <a:fillRect/>
              </a:stretch>
            </p:blipFill>
            <p:spPr bwMode="auto">
              <a:xfrm>
                <a:off x="3131840" y="2276872"/>
                <a:ext cx="2736304" cy="2736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15" name="ZoneTexte 25"/>
              <p:cNvSpPr txBox="1">
                <a:spLocks noChangeArrowheads="1"/>
              </p:cNvSpPr>
              <p:nvPr/>
            </p:nvSpPr>
            <p:spPr bwMode="auto">
              <a:xfrm>
                <a:off x="3419872" y="2247255"/>
                <a:ext cx="2376264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>
                    <a:latin typeface="Calibri" pitchFamily="34" charset="0"/>
                  </a:rPr>
                  <a:t>Effet de l’interaction entre 2 loci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>
                    <a:latin typeface="Calibri" pitchFamily="34" charset="0"/>
                  </a:rPr>
                  <a:t>sur la probabilité d’infection</a:t>
                </a:r>
              </a:p>
            </p:txBody>
          </p:sp>
        </p:grpSp>
      </p:grpSp>
      <p:cxnSp>
        <p:nvCxnSpPr>
          <p:cNvPr id="25" name="Connecteur droit 24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23528" y="836712"/>
            <a:ext cx="78608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itchFamily="34" charset="0"/>
              </a:rPr>
              <a:t>Modèle de croissance </a:t>
            </a:r>
            <a:r>
              <a:rPr lang="fr-FR" sz="2000" dirty="0" smtClean="0">
                <a:latin typeface="Calibri" pitchFamily="34" charset="0"/>
              </a:rPr>
              <a:t>structure-fonction : GREENLAB </a:t>
            </a:r>
            <a:r>
              <a:rPr lang="fr-FR" sz="2000" dirty="0">
                <a:latin typeface="Calibri" pitchFamily="34" charset="0"/>
              </a:rPr>
              <a:t>maïs</a:t>
            </a:r>
          </a:p>
          <a:p>
            <a:endParaRPr lang="fr-FR" sz="2000" b="1" dirty="0" smtClean="0">
              <a:latin typeface="Calibri" pitchFamily="34" charset="0"/>
            </a:endParaRPr>
          </a:p>
          <a:p>
            <a:r>
              <a:rPr lang="fr-FR" sz="2000" b="1" dirty="0" smtClean="0">
                <a:latin typeface="Calibri" pitchFamily="34" charset="0"/>
              </a:rPr>
              <a:t>Exemple </a:t>
            </a:r>
            <a:r>
              <a:rPr lang="fr-FR" sz="2000" b="1" dirty="0">
                <a:latin typeface="Calibri" pitchFamily="34" charset="0"/>
              </a:rPr>
              <a:t>théorique (1 seul chromosome</a:t>
            </a:r>
            <a:r>
              <a:rPr lang="fr-FR" sz="2000" b="1" dirty="0" smtClean="0">
                <a:latin typeface="Calibri" pitchFamily="34" charset="0"/>
              </a:rPr>
              <a:t>) </a:t>
            </a:r>
            <a:endParaRPr lang="fr-FR" sz="2000" b="1" dirty="0">
              <a:latin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</a:rPr>
              <a:t>1 critère</a:t>
            </a:r>
          </a:p>
          <a:p>
            <a:r>
              <a:rPr lang="fr-FR" sz="2000" dirty="0" smtClean="0">
                <a:latin typeface="Calibri" pitchFamily="34" charset="0"/>
              </a:rPr>
              <a:t>12 paramètres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alibri" pitchFamily="34" charset="0"/>
              </a:rPr>
              <a:t> centrés sur une valeur de </a:t>
            </a:r>
            <a:r>
              <a:rPr lang="fr-FR" sz="2000" dirty="0" err="1" smtClean="0">
                <a:latin typeface="Calibri" pitchFamily="34" charset="0"/>
              </a:rPr>
              <a:t>ref</a:t>
            </a:r>
            <a:r>
              <a:rPr lang="fr-FR" sz="2000" dirty="0" smtClean="0">
                <a:latin typeface="Calibri" pitchFamily="34" charset="0"/>
              </a:rPr>
              <a:t> issue de calibration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alibri" pitchFamily="34" charset="0"/>
              </a:rPr>
              <a:t> gamme de variations entre 5 et 30%</a:t>
            </a:r>
          </a:p>
        </p:txBody>
      </p:sp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00" y="3634472"/>
            <a:ext cx="5099180" cy="267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20356" y="5487085"/>
            <a:ext cx="346896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>
                <a:latin typeface="Calibri" pitchFamily="34" charset="0"/>
              </a:rPr>
              <a:t>optimisation des combinaisons d’allèles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7405696" y="4350436"/>
            <a:ext cx="0" cy="10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Calibri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3357" y="3956735"/>
            <a:ext cx="290784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matrice d’architecture génétique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print"/>
          <a:srcRect t="65715" r="63947"/>
          <a:stretch>
            <a:fillRect/>
          </a:stretch>
        </p:blipFill>
        <p:spPr bwMode="auto">
          <a:xfrm>
            <a:off x="6079114" y="1675380"/>
            <a:ext cx="2122327" cy="20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51727" y="6345209"/>
            <a:ext cx="2069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b="1" i="1">
                <a:solidFill>
                  <a:srgbClr val="FFC000"/>
                </a:solidFill>
              </a:defRPr>
            </a:lvl1pPr>
          </a:lstStyle>
          <a:p>
            <a:r>
              <a:rPr lang="fr-FR" sz="12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Letort</a:t>
            </a:r>
            <a:r>
              <a:rPr lang="fr-FR" sz="12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et al., </a:t>
            </a:r>
            <a:r>
              <a:rPr lang="fr-FR" sz="12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Annals</a:t>
            </a:r>
            <a:r>
              <a:rPr lang="fr-FR" sz="12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Bot., 2008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208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Optimisation des combinaisons d’allèles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246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6455710"/>
            <a:ext cx="8279841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tabLst>
                <a:tab pos="180975" algn="l"/>
              </a:tabLst>
            </a:pP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Quilot-Turion et al. 2016. Frontiers in Plant Science</a:t>
            </a:r>
          </a:p>
          <a:p>
            <a:pPr>
              <a:lnSpc>
                <a:spcPts val="1200"/>
              </a:lnSpc>
              <a:tabLst>
                <a:tab pos="180975" algn="l"/>
              </a:tabLst>
            </a:pP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	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Optimization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of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allelic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combinations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controlling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parameters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of a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peach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quality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model </a:t>
            </a:r>
            <a:endParaRPr lang="en-US" sz="1200" i="1" dirty="0">
              <a:solidFill>
                <a:schemeClr val="accent2"/>
              </a:solidFill>
              <a:cs typeface="Arial" charset="0"/>
              <a:sym typeface="Wingding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79DD-4119-49D8-8A0E-A0FD3D9E4F52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80225" name="Picture 1" descr="F:\Revision\Fig3.jpeg"/>
          <p:cNvPicPr>
            <a:picLocks noChangeAspect="1" noChangeArrowheads="1"/>
          </p:cNvPicPr>
          <p:nvPr/>
        </p:nvPicPr>
        <p:blipFill>
          <a:blip r:embed="rId2" cstate="print"/>
          <a:srcRect l="5380" t="8511" r="4948" b="4255"/>
          <a:stretch>
            <a:fillRect/>
          </a:stretch>
        </p:blipFill>
        <p:spPr bwMode="auto">
          <a:xfrm>
            <a:off x="579725" y="1091620"/>
            <a:ext cx="3816424" cy="3129468"/>
          </a:xfrm>
          <a:prstGeom prst="rect">
            <a:avLst/>
          </a:prstGeom>
          <a:noFill/>
        </p:spPr>
      </p:pic>
      <p:pic>
        <p:nvPicPr>
          <p:cNvPr id="180226" name="Picture 2" descr="F:\Revision\Fig5.jpeg"/>
          <p:cNvPicPr>
            <a:picLocks noChangeAspect="1" noChangeArrowheads="1"/>
          </p:cNvPicPr>
          <p:nvPr/>
        </p:nvPicPr>
        <p:blipFill>
          <a:blip r:embed="rId3" cstate="print"/>
          <a:srcRect l="6670" t="11379" r="5091" b="6183"/>
          <a:stretch>
            <a:fillRect/>
          </a:stretch>
        </p:blipFill>
        <p:spPr bwMode="auto">
          <a:xfrm>
            <a:off x="4540165" y="1119205"/>
            <a:ext cx="4032448" cy="3101883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95749" y="548680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espace de 7 paramètres</a:t>
            </a:r>
          </a:p>
          <a:p>
            <a:r>
              <a:rPr lang="fr-FR" sz="1400" dirty="0" smtClean="0"/>
              <a:t>espace de 31 </a:t>
            </a:r>
            <a:r>
              <a:rPr lang="fr-FR" sz="1400" dirty="0" err="1" smtClean="0"/>
              <a:t>loci</a:t>
            </a:r>
            <a:r>
              <a:rPr lang="fr-FR" sz="1400" dirty="0" smtClean="0"/>
              <a:t> / 2 allèles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388037" y="548680"/>
            <a:ext cx="270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tirages aléatoires de combinaisons</a:t>
            </a:r>
          </a:p>
          <a:p>
            <a:r>
              <a:rPr lang="fr-FR" sz="1400" dirty="0" smtClean="0"/>
              <a:t>optimisation de 3 variables</a:t>
            </a:r>
            <a:endParaRPr lang="fr-FR" sz="1400" dirty="0"/>
          </a:p>
        </p:txBody>
      </p:sp>
      <p:cxnSp>
        <p:nvCxnSpPr>
          <p:cNvPr id="17" name="Connecteur droit avec flèche 16"/>
          <p:cNvCxnSpPr>
            <a:stCxn id="14" idx="3"/>
            <a:endCxn id="15" idx="1"/>
          </p:cNvCxnSpPr>
          <p:nvPr/>
        </p:nvCxnSpPr>
        <p:spPr>
          <a:xfrm>
            <a:off x="2969742" y="810290"/>
            <a:ext cx="4182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23741" y="5175483"/>
            <a:ext cx="67622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Perspectives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augmenter la complexité du modèle génétique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 élargir la variabilité génétique considérée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 tenir compte des probabilités d’obtention des combinaisons d’allèles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3741" y="443711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 modèle </a:t>
            </a:r>
            <a:r>
              <a:rPr lang="fr-FR" sz="1400" b="1" dirty="0" err="1" smtClean="0"/>
              <a:t>écophysiologique</a:t>
            </a:r>
            <a:r>
              <a:rPr lang="fr-FR" sz="1400" b="1" dirty="0" smtClean="0"/>
              <a:t> génère un paysage phénotypique marqué</a:t>
            </a:r>
          </a:p>
          <a:p>
            <a:r>
              <a:rPr lang="fr-FR" sz="1400" b="1" dirty="0" smtClean="0"/>
              <a:t>La prise en compte de contraintes génétiques améliore le réalisme des </a:t>
            </a:r>
            <a:r>
              <a:rPr lang="fr-FR" sz="1400" b="1" dirty="0" err="1" smtClean="0"/>
              <a:t>idéotypes</a:t>
            </a:r>
            <a:r>
              <a:rPr lang="fr-FR" sz="1400" b="1" dirty="0" smtClean="0"/>
              <a:t>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194121" y="54868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Fruit Virtuel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405625" y="648000"/>
            <a:ext cx="1022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simulations</a:t>
            </a:r>
            <a:endParaRPr lang="fr-FR" sz="1400" dirty="0"/>
          </a:p>
        </p:txBody>
      </p:sp>
      <p:cxnSp>
        <p:nvCxnSpPr>
          <p:cNvPr id="23" name="Connecteur droit avec flèche 22"/>
          <p:cNvCxnSpPr>
            <a:stCxn id="15" idx="3"/>
            <a:endCxn id="22" idx="1"/>
          </p:cNvCxnSpPr>
          <p:nvPr/>
        </p:nvCxnSpPr>
        <p:spPr>
          <a:xfrm flipV="1">
            <a:off x="6088263" y="801889"/>
            <a:ext cx="13173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-8732" y="6413821"/>
            <a:ext cx="91614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0" y="208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Optimisation des combinaisons d’allèles pour des </a:t>
            </a:r>
            <a:r>
              <a:rPr lang="fr-FR" alt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idéotypes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réalisables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9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30985" y="6267203"/>
            <a:ext cx="3750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Desnoues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et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al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2014 BMC Plant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Biology</a:t>
            </a:r>
            <a:endParaRPr lang="fr-FR" sz="1200" i="1" dirty="0">
              <a:solidFill>
                <a:schemeClr val="accent2"/>
              </a:solidFill>
              <a:cs typeface="Arial" charset="0"/>
              <a:sym typeface="Wingdings" charset="0"/>
            </a:endParaRPr>
          </a:p>
          <a:p>
            <a:pPr>
              <a:lnSpc>
                <a:spcPts val="1200"/>
              </a:lnSpc>
            </a:pP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Desnoues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et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al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2016 J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Exp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Bot</a:t>
            </a:r>
          </a:p>
          <a:p>
            <a:pPr>
              <a:lnSpc>
                <a:spcPts val="1200"/>
              </a:lnSpc>
            </a:pP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Baldazzi et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al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2016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Book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chapter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in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</a:rPr>
              <a:t>Crop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</a:rPr>
              <a:t>Systems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Biology</a:t>
            </a:r>
            <a:endParaRPr lang="fr-FR" sz="1200" i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926274" y="2183332"/>
            <a:ext cx="1094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observed</a:t>
            </a:r>
            <a:r>
              <a:rPr lang="fr-FR" sz="1200" dirty="0" smtClean="0"/>
              <a:t> data</a:t>
            </a:r>
            <a:endParaRPr lang="fr-FR" sz="1200" dirty="0"/>
          </a:p>
        </p:txBody>
      </p:sp>
      <p:pic>
        <p:nvPicPr>
          <p:cNvPr id="27" name="Image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05" y="2405707"/>
            <a:ext cx="2303813" cy="17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e 10"/>
          <p:cNvGrpSpPr/>
          <p:nvPr/>
        </p:nvGrpSpPr>
        <p:grpSpPr>
          <a:xfrm>
            <a:off x="4152909" y="2179132"/>
            <a:ext cx="4921797" cy="3543224"/>
            <a:chOff x="4152909" y="1891460"/>
            <a:chExt cx="4921797" cy="3543224"/>
          </a:xfrm>
        </p:grpSpPr>
        <p:pic>
          <p:nvPicPr>
            <p:cNvPr id="38" name="Image 37" descr="3geno.bmp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81"/>
            <a:stretch/>
          </p:blipFill>
          <p:spPr>
            <a:xfrm>
              <a:off x="6600504" y="2154682"/>
              <a:ext cx="2474202" cy="1721933"/>
            </a:xfrm>
            <a:prstGeom prst="rect">
              <a:avLst/>
            </a:prstGeom>
          </p:spPr>
        </p:pic>
        <p:cxnSp>
          <p:nvCxnSpPr>
            <p:cNvPr id="49" name="Connecteur en arc 48"/>
            <p:cNvCxnSpPr>
              <a:stCxn id="42" idx="3"/>
              <a:endCxn id="28" idx="1"/>
            </p:cNvCxnSpPr>
            <p:nvPr/>
          </p:nvCxnSpPr>
          <p:spPr>
            <a:xfrm flipV="1">
              <a:off x="5169917" y="2029960"/>
              <a:ext cx="2322274" cy="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3" descr="histparamReduit"/>
            <p:cNvPicPr>
              <a:picLocks noChangeAspect="1" noChangeArrowheads="1"/>
            </p:cNvPicPr>
            <p:nvPr/>
          </p:nvPicPr>
          <p:blipFill>
            <a:blip r:embed="rId5" cstate="print"/>
            <a:srcRect l="34082" t="53690" r="35573" b="8865"/>
            <a:stretch>
              <a:fillRect/>
            </a:stretch>
          </p:blipFill>
          <p:spPr bwMode="auto">
            <a:xfrm>
              <a:off x="4152909" y="3923949"/>
              <a:ext cx="1476107" cy="1510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Forme 145"/>
            <p:cNvCxnSpPr/>
            <p:nvPr/>
          </p:nvCxnSpPr>
          <p:spPr>
            <a:xfrm rot="5400000">
              <a:off x="4766433" y="3819243"/>
              <a:ext cx="250503" cy="144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7492191" y="1891460"/>
              <a:ext cx="9014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simulations</a:t>
              </a:r>
              <a:endParaRPr lang="fr-FR" sz="12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977388" y="3923949"/>
              <a:ext cx="8993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parameters</a:t>
              </a:r>
              <a:endParaRPr lang="fr-FR" sz="12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173596" y="1472935"/>
            <a:ext cx="2538515" cy="682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smtClean="0">
                <a:solidFill>
                  <a:srgbClr val="336600"/>
                </a:solidFill>
              </a:rPr>
              <a:t>106 genotypes of a progeny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solidFill>
                  <a:srgbClr val="336600"/>
                </a:solidFill>
              </a:rPr>
              <a:t>9 metabolites</a:t>
            </a:r>
          </a:p>
          <a:p>
            <a:pPr algn="ctr">
              <a:lnSpc>
                <a:spcPts val="1400"/>
              </a:lnSpc>
            </a:pPr>
            <a:r>
              <a:rPr lang="en-US" sz="1600" dirty="0" smtClean="0">
                <a:solidFill>
                  <a:srgbClr val="336600"/>
                </a:solidFill>
              </a:rPr>
              <a:t>12 enzymatic capacities</a:t>
            </a:r>
            <a:endParaRPr lang="fr-FR" sz="1600" dirty="0">
              <a:solidFill>
                <a:srgbClr val="3366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020548" y="1685595"/>
            <a:ext cx="4383592" cy="2254257"/>
            <a:chOff x="2020548" y="1397923"/>
            <a:chExt cx="4383592" cy="2254257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9622" y="2135505"/>
              <a:ext cx="2950372" cy="151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ZoneTexte 41"/>
            <p:cNvSpPr txBox="1"/>
            <p:nvPr/>
          </p:nvSpPr>
          <p:spPr>
            <a:xfrm>
              <a:off x="4587706" y="1895474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model</a:t>
              </a:r>
              <a:endParaRPr lang="fr-FR" sz="1200" dirty="0"/>
            </a:p>
          </p:txBody>
        </p:sp>
        <p:cxnSp>
          <p:nvCxnSpPr>
            <p:cNvPr id="48" name="Connecteur en arc 47"/>
            <p:cNvCxnSpPr>
              <a:stCxn id="41" idx="3"/>
              <a:endCxn id="42" idx="1"/>
            </p:cNvCxnSpPr>
            <p:nvPr/>
          </p:nvCxnSpPr>
          <p:spPr>
            <a:xfrm flipV="1">
              <a:off x="2020548" y="2033974"/>
              <a:ext cx="2567158" cy="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423202" y="1397923"/>
              <a:ext cx="2980938" cy="300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b="1" dirty="0" smtClean="0">
                  <a:solidFill>
                    <a:srgbClr val="336600"/>
                  </a:solidFill>
                </a:rPr>
                <a:t>kinetic model</a:t>
              </a:r>
              <a:endParaRPr lang="fr-FR" sz="1600" b="1" dirty="0">
                <a:solidFill>
                  <a:srgbClr val="336600"/>
                </a:solidFill>
              </a:endParaRPr>
            </a:p>
          </p:txBody>
        </p:sp>
      </p:grpSp>
      <p:grpSp>
        <p:nvGrpSpPr>
          <p:cNvPr id="55" name="Group 31"/>
          <p:cNvGrpSpPr>
            <a:grpSpLocks noChangeAspect="1"/>
          </p:cNvGrpSpPr>
          <p:nvPr/>
        </p:nvGrpSpPr>
        <p:grpSpPr bwMode="auto">
          <a:xfrm>
            <a:off x="656988" y="1018974"/>
            <a:ext cx="1680015" cy="474308"/>
            <a:chOff x="431" y="956"/>
            <a:chExt cx="1653" cy="467"/>
          </a:xfrm>
          <a:effectLst/>
        </p:grpSpPr>
        <p:sp>
          <p:nvSpPr>
            <p:cNvPr id="56" name="Rectangle 55"/>
            <p:cNvSpPr>
              <a:spLocks noChangeAspect="1" noChangeArrowheads="1"/>
            </p:cNvSpPr>
            <p:nvPr/>
          </p:nvSpPr>
          <p:spPr bwMode="auto">
            <a:xfrm>
              <a:off x="431" y="956"/>
              <a:ext cx="1653" cy="4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7" name="Image 10" descr="12-05-03-C216_a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1084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Image 11" descr="12-05-15-C216_a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" y="1081"/>
              <a:ext cx="19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Image 12" descr="12-05-31-C216_a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" y="1069"/>
              <a:ext cx="22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Image 13" descr="12-06-13_C216_d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1050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Image 14" descr="12-06-28_C216_b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" y="1049"/>
              <a:ext cx="29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Image 15" descr="12-07-04-C216_a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008"/>
              <a:ext cx="37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71732" y="6490909"/>
            <a:ext cx="2133600" cy="365125"/>
          </a:xfrm>
        </p:spPr>
        <p:txBody>
          <a:bodyPr/>
          <a:lstStyle/>
          <a:p>
            <a:fld id="{CABB39BC-7B66-4A94-B373-9D5107F6E27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V="1">
            <a:off x="-8732" y="6259446"/>
            <a:ext cx="91614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76060" y="641480"/>
            <a:ext cx="190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336600"/>
                </a:solidFill>
              </a:rPr>
              <a:t>Sugar</a:t>
            </a:r>
            <a:r>
              <a:rPr lang="fr-FR" b="1" dirty="0" smtClean="0">
                <a:solidFill>
                  <a:srgbClr val="336600"/>
                </a:solidFill>
              </a:rPr>
              <a:t> </a:t>
            </a:r>
            <a:r>
              <a:rPr lang="fr-FR" b="1" dirty="0" err="1" smtClean="0">
                <a:solidFill>
                  <a:srgbClr val="336600"/>
                </a:solidFill>
              </a:rPr>
              <a:t>metabolism</a:t>
            </a:r>
            <a:endParaRPr lang="fr-FR" b="1" dirty="0">
              <a:solidFill>
                <a:srgbClr val="3366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0" y="114484"/>
            <a:ext cx="91440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>
              <a:lnSpc>
                <a:spcPts val="1600"/>
              </a:lnSpc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application de la démarche: au-delà de la preuve de concept</a:t>
            </a:r>
          </a:p>
        </p:txBody>
      </p:sp>
    </p:spTree>
    <p:extLst>
      <p:ext uri="{BB962C8B-B14F-4D97-AF65-F5344CB8AC3E}">
        <p14:creationId xmlns:p14="http://schemas.microsoft.com/office/powerpoint/2010/main" val="38702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 t="3979" b="18410"/>
          <a:stretch>
            <a:fillRect/>
          </a:stretch>
        </p:blipFill>
        <p:spPr bwMode="auto">
          <a:xfrm>
            <a:off x="469944" y="4554497"/>
            <a:ext cx="2699547" cy="15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1362124" y="5552228"/>
            <a:ext cx="953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genetic</a:t>
            </a:r>
            <a:r>
              <a:rPr lang="fr-FR" sz="1200" dirty="0" smtClean="0"/>
              <a:t> </a:t>
            </a:r>
            <a:r>
              <a:rPr lang="fr-FR" sz="1200" dirty="0" err="1" smtClean="0"/>
              <a:t>map</a:t>
            </a:r>
            <a:endParaRPr lang="fr-FR" sz="1200" dirty="0"/>
          </a:p>
        </p:txBody>
      </p:sp>
      <p:cxnSp>
        <p:nvCxnSpPr>
          <p:cNvPr id="51" name="Forme 148"/>
          <p:cNvCxnSpPr>
            <a:stCxn id="45" idx="2"/>
            <a:endCxn id="141" idx="0"/>
          </p:cNvCxnSpPr>
          <p:nvPr/>
        </p:nvCxnSpPr>
        <p:spPr>
          <a:xfrm rot="5400000" flipH="1" flipV="1">
            <a:off x="2585134" y="4530121"/>
            <a:ext cx="552893" cy="2045320"/>
          </a:xfrm>
          <a:prstGeom prst="curvedConnector4">
            <a:avLst>
              <a:gd name="adj1" fmla="val -41346"/>
              <a:gd name="adj2" fmla="val 4778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e 148"/>
          <p:cNvCxnSpPr>
            <a:stCxn id="123" idx="2"/>
            <a:endCxn id="32" idx="0"/>
          </p:cNvCxnSpPr>
          <p:nvPr/>
        </p:nvCxnSpPr>
        <p:spPr>
          <a:xfrm rot="16200000" flipH="1">
            <a:off x="1378045" y="4112823"/>
            <a:ext cx="405541" cy="47780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Image 115" descr="3geno.bmp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"/>
          <a:stretch/>
        </p:blipFill>
        <p:spPr>
          <a:xfrm>
            <a:off x="6600504" y="2442354"/>
            <a:ext cx="2474202" cy="1721933"/>
          </a:xfrm>
          <a:prstGeom prst="rect">
            <a:avLst/>
          </a:prstGeom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9622" y="2423177"/>
            <a:ext cx="2950372" cy="15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" name="ZoneTexte 117"/>
          <p:cNvSpPr txBox="1"/>
          <p:nvPr/>
        </p:nvSpPr>
        <p:spPr>
          <a:xfrm>
            <a:off x="926274" y="2183332"/>
            <a:ext cx="1094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observed</a:t>
            </a:r>
            <a:r>
              <a:rPr lang="fr-FR" sz="1200" dirty="0" smtClean="0"/>
              <a:t> data</a:t>
            </a:r>
            <a:endParaRPr lang="fr-FR" sz="1200" dirty="0"/>
          </a:p>
        </p:txBody>
      </p:sp>
      <p:sp>
        <p:nvSpPr>
          <p:cNvPr id="119" name="ZoneTexte 118"/>
          <p:cNvSpPr txBox="1"/>
          <p:nvPr/>
        </p:nvSpPr>
        <p:spPr>
          <a:xfrm>
            <a:off x="4587706" y="2183146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model</a:t>
            </a:r>
            <a:endParaRPr lang="fr-FR" sz="1200" dirty="0"/>
          </a:p>
        </p:txBody>
      </p:sp>
      <p:cxnSp>
        <p:nvCxnSpPr>
          <p:cNvPr id="121" name="Connecteur en arc 120"/>
          <p:cNvCxnSpPr>
            <a:stCxn id="118" idx="3"/>
            <a:endCxn id="119" idx="1"/>
          </p:cNvCxnSpPr>
          <p:nvPr/>
        </p:nvCxnSpPr>
        <p:spPr>
          <a:xfrm flipV="1">
            <a:off x="2020548" y="2321646"/>
            <a:ext cx="2567158" cy="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en arc 121"/>
          <p:cNvCxnSpPr>
            <a:stCxn id="119" idx="3"/>
            <a:endCxn id="135" idx="1"/>
          </p:cNvCxnSpPr>
          <p:nvPr/>
        </p:nvCxnSpPr>
        <p:spPr>
          <a:xfrm flipV="1">
            <a:off x="5169917" y="2317632"/>
            <a:ext cx="2322274" cy="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Image 1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005" y="2405707"/>
            <a:ext cx="2303813" cy="17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ZoneTexte 134"/>
          <p:cNvSpPr txBox="1"/>
          <p:nvPr/>
        </p:nvSpPr>
        <p:spPr>
          <a:xfrm>
            <a:off x="7492191" y="2179132"/>
            <a:ext cx="90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simulations</a:t>
            </a:r>
            <a:endParaRPr lang="fr-FR" sz="1200" dirty="0"/>
          </a:p>
        </p:txBody>
      </p:sp>
      <p:sp>
        <p:nvSpPr>
          <p:cNvPr id="137" name="Rectangle 136"/>
          <p:cNvSpPr/>
          <p:nvPr/>
        </p:nvSpPr>
        <p:spPr>
          <a:xfrm>
            <a:off x="173596" y="1472935"/>
            <a:ext cx="2538515" cy="682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smtClean="0">
                <a:solidFill>
                  <a:srgbClr val="336600"/>
                </a:solidFill>
              </a:rPr>
              <a:t>106 genotypes of a progeny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solidFill>
                  <a:srgbClr val="336600"/>
                </a:solidFill>
              </a:rPr>
              <a:t>9 metabolites</a:t>
            </a:r>
          </a:p>
          <a:p>
            <a:pPr algn="ctr">
              <a:lnSpc>
                <a:spcPts val="1400"/>
              </a:lnSpc>
            </a:pPr>
            <a:r>
              <a:rPr lang="en-US" sz="1600" dirty="0" smtClean="0">
                <a:solidFill>
                  <a:srgbClr val="336600"/>
                </a:solidFill>
              </a:rPr>
              <a:t>12 enzymatic capacities</a:t>
            </a:r>
            <a:endParaRPr lang="fr-FR" sz="1600" dirty="0">
              <a:solidFill>
                <a:srgbClr val="33660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23202" y="1685595"/>
            <a:ext cx="2980938" cy="30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smtClean="0">
                <a:solidFill>
                  <a:srgbClr val="336600"/>
                </a:solidFill>
              </a:rPr>
              <a:t>kinetic model</a:t>
            </a:r>
            <a:endParaRPr lang="fr-FR" sz="1600" b="1" dirty="0">
              <a:solidFill>
                <a:srgbClr val="336600"/>
              </a:solidFill>
            </a:endParaRPr>
          </a:p>
        </p:txBody>
      </p:sp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6901" y="4464362"/>
            <a:ext cx="1821345" cy="16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" name="ZoneTexte 140"/>
          <p:cNvSpPr txBox="1"/>
          <p:nvPr/>
        </p:nvSpPr>
        <p:spPr>
          <a:xfrm rot="16200000">
            <a:off x="3316938" y="5168612"/>
            <a:ext cx="1350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Concentration (μmol.gFW</a:t>
            </a:r>
            <a:r>
              <a:rPr lang="fr-FR" sz="800" baseline="30000" dirty="0" smtClean="0"/>
              <a:t>-1</a:t>
            </a:r>
            <a:r>
              <a:rPr lang="fr-FR" sz="800" dirty="0" smtClean="0"/>
              <a:t>)</a:t>
            </a:r>
            <a:endParaRPr lang="fr-FR" sz="800" baseline="30000" dirty="0"/>
          </a:p>
        </p:txBody>
      </p:sp>
      <p:grpSp>
        <p:nvGrpSpPr>
          <p:cNvPr id="144" name="Group 31"/>
          <p:cNvGrpSpPr>
            <a:grpSpLocks noChangeAspect="1"/>
          </p:cNvGrpSpPr>
          <p:nvPr/>
        </p:nvGrpSpPr>
        <p:grpSpPr bwMode="auto">
          <a:xfrm>
            <a:off x="656988" y="1018974"/>
            <a:ext cx="1680015" cy="474308"/>
            <a:chOff x="431" y="956"/>
            <a:chExt cx="1653" cy="467"/>
          </a:xfrm>
          <a:effectLst/>
        </p:grpSpPr>
        <p:sp>
          <p:nvSpPr>
            <p:cNvPr id="145" name="Rectangle 144"/>
            <p:cNvSpPr>
              <a:spLocks noChangeAspect="1" noChangeArrowheads="1"/>
            </p:cNvSpPr>
            <p:nvPr/>
          </p:nvSpPr>
          <p:spPr bwMode="auto">
            <a:xfrm>
              <a:off x="431" y="956"/>
              <a:ext cx="1653" cy="4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46" name="Image 10" descr="12-05-03-C216_a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1084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Image 11" descr="12-05-15-C216_a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" y="1081"/>
              <a:ext cx="19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Image 12" descr="12-05-31-C216_a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" y="1069"/>
              <a:ext cx="22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Image 13" descr="12-06-13_C216_d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1050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Image 14" descr="12-06-28_C216_b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" y="1049"/>
              <a:ext cx="29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Image 15" descr="12-07-04-C216_a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008"/>
              <a:ext cx="37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" name="ZoneTexte 82"/>
          <p:cNvSpPr txBox="1"/>
          <p:nvPr/>
        </p:nvSpPr>
        <p:spPr>
          <a:xfrm>
            <a:off x="4657810" y="4277498"/>
            <a:ext cx="103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Dynamic</a:t>
            </a:r>
            <a:r>
              <a:rPr lang="fr-FR" sz="1200" dirty="0" smtClean="0"/>
              <a:t> QTL</a:t>
            </a:r>
            <a:endParaRPr lang="fr-FR" sz="1200" dirty="0"/>
          </a:p>
        </p:txBody>
      </p:sp>
      <p:sp>
        <p:nvSpPr>
          <p:cNvPr id="153" name="Rectangle 152"/>
          <p:cNvSpPr/>
          <p:nvPr/>
        </p:nvSpPr>
        <p:spPr>
          <a:xfrm>
            <a:off x="6400860" y="4852221"/>
            <a:ext cx="2541126" cy="913070"/>
          </a:xfrm>
          <a:prstGeom prst="rect">
            <a:avLst/>
          </a:prstGeom>
          <a:ln>
            <a:solidFill>
              <a:srgbClr val="3366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rgbClr val="336600"/>
                </a:solidFill>
              </a:rPr>
              <a:t>QTL of </a:t>
            </a:r>
            <a:r>
              <a:rPr lang="fr-FR" sz="1600" b="1" dirty="0" err="1" smtClean="0">
                <a:solidFill>
                  <a:srgbClr val="336600"/>
                </a:solidFill>
              </a:rPr>
              <a:t>metabolites</a:t>
            </a:r>
            <a:endParaRPr lang="fr-FR" sz="1600" b="1" dirty="0" smtClean="0">
              <a:solidFill>
                <a:srgbClr val="336600"/>
              </a:solidFill>
            </a:endParaRPr>
          </a:p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rgbClr val="336600"/>
                </a:solidFill>
              </a:rPr>
              <a:t>QTL of enzyme </a:t>
            </a:r>
            <a:r>
              <a:rPr lang="fr-FR" sz="1600" b="1" dirty="0" err="1" smtClean="0">
                <a:solidFill>
                  <a:srgbClr val="336600"/>
                </a:solidFill>
              </a:rPr>
              <a:t>capacities</a:t>
            </a:r>
            <a:endParaRPr lang="fr-FR" sz="1600" b="1" dirty="0" smtClean="0">
              <a:solidFill>
                <a:srgbClr val="336600"/>
              </a:solidFill>
            </a:endParaRPr>
          </a:p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rgbClr val="336600"/>
                </a:solidFill>
              </a:rPr>
              <a:t>Colocations </a:t>
            </a:r>
            <a:r>
              <a:rPr lang="fr-FR" sz="1600" b="1" dirty="0" err="1" smtClean="0">
                <a:solidFill>
                  <a:srgbClr val="336600"/>
                </a:solidFill>
              </a:rPr>
              <a:t>with</a:t>
            </a:r>
            <a:r>
              <a:rPr lang="fr-FR" sz="1600" b="1" dirty="0" smtClean="0">
                <a:solidFill>
                  <a:srgbClr val="336600"/>
                </a:solidFill>
              </a:rPr>
              <a:t> </a:t>
            </a:r>
            <a:r>
              <a:rPr lang="fr-FR" sz="1600" b="1" dirty="0" err="1" smtClean="0">
                <a:solidFill>
                  <a:srgbClr val="336600"/>
                </a:solidFill>
              </a:rPr>
              <a:t>functional</a:t>
            </a:r>
            <a:r>
              <a:rPr lang="fr-FR" sz="1600" b="1" dirty="0" smtClean="0">
                <a:solidFill>
                  <a:srgbClr val="336600"/>
                </a:solidFill>
              </a:rPr>
              <a:t> </a:t>
            </a:r>
          </a:p>
          <a:p>
            <a:pPr>
              <a:lnSpc>
                <a:spcPts val="1600"/>
              </a:lnSpc>
            </a:pPr>
            <a:r>
              <a:rPr lang="fr-FR" sz="1600" b="1" dirty="0">
                <a:solidFill>
                  <a:srgbClr val="336600"/>
                </a:solidFill>
              </a:rPr>
              <a:t> </a:t>
            </a:r>
            <a:r>
              <a:rPr lang="fr-FR" sz="1600" b="1" dirty="0" smtClean="0">
                <a:solidFill>
                  <a:srgbClr val="336600"/>
                </a:solidFill>
              </a:rPr>
              <a:t>candidate </a:t>
            </a:r>
            <a:r>
              <a:rPr lang="fr-FR" sz="1600" b="1" dirty="0" err="1" smtClean="0">
                <a:solidFill>
                  <a:srgbClr val="336600"/>
                </a:solidFill>
              </a:rPr>
              <a:t>genes</a:t>
            </a:r>
            <a:endParaRPr lang="fr-FR" sz="1600" b="1" dirty="0">
              <a:solidFill>
                <a:srgbClr val="3366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30985" y="6267203"/>
            <a:ext cx="3750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Desnoues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et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al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2014 BMC Plant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Biology</a:t>
            </a:r>
            <a:endParaRPr lang="fr-FR" sz="1200" i="1" dirty="0">
              <a:solidFill>
                <a:schemeClr val="accent2"/>
              </a:solidFill>
              <a:cs typeface="Arial" charset="0"/>
              <a:sym typeface="Wingdings" charset="0"/>
            </a:endParaRPr>
          </a:p>
          <a:p>
            <a:pPr>
              <a:lnSpc>
                <a:spcPts val="1200"/>
              </a:lnSpc>
            </a:pP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Desnoues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et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al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2016 J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  <a:sym typeface="Wingdings" charset="0"/>
              </a:rPr>
              <a:t>Exp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 Bot</a:t>
            </a:r>
          </a:p>
          <a:p>
            <a:pPr>
              <a:lnSpc>
                <a:spcPts val="1200"/>
              </a:lnSpc>
            </a:pP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Baldazzi et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al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2016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Book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chapter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in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</a:rPr>
              <a:t>Crop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</a:rPr>
              <a:t>Systems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Biology</a:t>
            </a:r>
            <a:endParaRPr lang="fr-FR" sz="1200" i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71732" y="6490909"/>
            <a:ext cx="2133600" cy="365125"/>
          </a:xfrm>
        </p:spPr>
        <p:txBody>
          <a:bodyPr/>
          <a:lstStyle/>
          <a:p>
            <a:fld id="{CABB39BC-7B66-4A94-B373-9D5107F6E27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V="1">
            <a:off x="-8732" y="6259446"/>
            <a:ext cx="91614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576060" y="641480"/>
            <a:ext cx="190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336600"/>
                </a:solidFill>
              </a:rPr>
              <a:t>Sugar</a:t>
            </a:r>
            <a:r>
              <a:rPr lang="fr-FR" b="1" dirty="0" smtClean="0">
                <a:solidFill>
                  <a:srgbClr val="336600"/>
                </a:solidFill>
              </a:rPr>
              <a:t> </a:t>
            </a:r>
            <a:r>
              <a:rPr lang="fr-FR" b="1" dirty="0" err="1" smtClean="0">
                <a:solidFill>
                  <a:srgbClr val="336600"/>
                </a:solidFill>
              </a:rPr>
              <a:t>metabolism</a:t>
            </a:r>
            <a:endParaRPr lang="fr-FR" b="1" dirty="0">
              <a:solidFill>
                <a:srgbClr val="3366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0" y="114484"/>
            <a:ext cx="91440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>
              <a:lnSpc>
                <a:spcPts val="1600"/>
              </a:lnSpc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application de la démarche: au-delà de la preuve de concept</a:t>
            </a:r>
          </a:p>
        </p:txBody>
      </p:sp>
    </p:spTree>
    <p:extLst>
      <p:ext uri="{BB962C8B-B14F-4D97-AF65-F5344CB8AC3E}">
        <p14:creationId xmlns:p14="http://schemas.microsoft.com/office/powerpoint/2010/main" val="1286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9672" y="1839518"/>
            <a:ext cx="7200800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b="1" dirty="0">
                <a:solidFill>
                  <a:srgbClr val="586D2D"/>
                </a:solidFill>
              </a:rPr>
              <a:t>concevoir les systèmes de production arboricole durables de demain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41640" y="1335462"/>
            <a:ext cx="170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Objectif général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41640" y="2966961"/>
            <a:ext cx="215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Objectifs spécifiques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429672" y="3484361"/>
            <a:ext cx="6590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b="1" dirty="0" smtClean="0">
                <a:solidFill>
                  <a:srgbClr val="586D2D"/>
                </a:solidFill>
              </a:rPr>
              <a:t>limiter la moniliose en verger </a:t>
            </a:r>
          </a:p>
          <a:p>
            <a:pPr>
              <a:lnSpc>
                <a:spcPts val="2400"/>
              </a:lnSpc>
            </a:pPr>
            <a:r>
              <a:rPr lang="fr-FR" b="1" dirty="0" smtClean="0">
                <a:solidFill>
                  <a:srgbClr val="586D2D"/>
                </a:solidFill>
              </a:rPr>
              <a:t>et améliorer la qualité des fruits _ teneurs en sucres</a:t>
            </a:r>
          </a:p>
          <a:p>
            <a:pPr>
              <a:lnSpc>
                <a:spcPts val="2400"/>
              </a:lnSpc>
            </a:pPr>
            <a:r>
              <a:rPr lang="fr-FR" b="1" dirty="0" smtClean="0">
                <a:solidFill>
                  <a:srgbClr val="586D2D"/>
                </a:solidFill>
              </a:rPr>
              <a:t>en associant génotypes résistants et pratiques culturales raisonnées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52260"/>
            <a:ext cx="917846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ln>
            <a:noFill/>
          </a:ln>
        </p:spPr>
        <p:txBody>
          <a:bodyPr/>
          <a:lstStyle/>
          <a:p>
            <a:pPr>
              <a:defRPr/>
            </a:pPr>
            <a:fld id="{74F96263-B089-440C-9E1F-424939E5206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33475" y="6273695"/>
            <a:ext cx="817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tabLst>
                <a:tab pos="180975" algn="l"/>
              </a:tabLst>
            </a:pP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Desnoues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en-US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et 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al 2014 BMC Plant Biology</a:t>
            </a:r>
            <a:endParaRPr lang="fr-FR" sz="1200" i="1" dirty="0" smtClean="0">
              <a:solidFill>
                <a:schemeClr val="accent2"/>
              </a:solidFill>
              <a:cs typeface="Arial" charset="0"/>
              <a:sym typeface="Wingdings" charset="0"/>
            </a:endParaRPr>
          </a:p>
          <a:p>
            <a:pPr>
              <a:lnSpc>
                <a:spcPts val="1200"/>
              </a:lnSpc>
              <a:tabLst>
                <a:tab pos="180975" algn="l"/>
              </a:tabLst>
            </a:pP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	</a:t>
            </a:r>
            <a:r>
              <a:rPr lang="en-US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Desnoues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r>
              <a:rPr lang="en-US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et 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al 2016 </a:t>
            </a:r>
            <a:r>
              <a:rPr lang="en-US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Journal of Experimental 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Botany</a:t>
            </a:r>
            <a:endParaRPr lang="fr-FR" sz="1200" i="1" dirty="0" smtClean="0">
              <a:solidFill>
                <a:schemeClr val="accent2"/>
              </a:solidFill>
              <a:cs typeface="Arial" charset="0"/>
              <a:sym typeface="Wingdings" charset="0"/>
            </a:endParaRPr>
          </a:p>
          <a:p>
            <a:pPr>
              <a:lnSpc>
                <a:spcPts val="1200"/>
              </a:lnSpc>
              <a:tabLst>
                <a:tab pos="180975" algn="l"/>
              </a:tabLst>
            </a:pPr>
            <a:r>
              <a:rPr lang="en-US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	</a:t>
            </a:r>
            <a:r>
              <a:rPr lang="en-US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Desnoues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et al en </a:t>
            </a:r>
            <a:r>
              <a:rPr lang="en-US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préparation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pour New </a:t>
            </a:r>
            <a:r>
              <a:rPr lang="en-US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Phytologist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  <a:endParaRPr lang="en-US" sz="1200" i="1" dirty="0">
              <a:solidFill>
                <a:schemeClr val="accent2"/>
              </a:solidFill>
              <a:cs typeface="Arial" charset="0"/>
              <a:sym typeface="Wingdings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0" y="114484"/>
            <a:ext cx="91440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>
              <a:lnSpc>
                <a:spcPts val="1600"/>
              </a:lnSpc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application de la démarche: au-delà de la preuve de concept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1454" y="827227"/>
            <a:ext cx="6264696" cy="297517"/>
          </a:xfrm>
          <a:prstGeom prst="rect">
            <a:avLst/>
          </a:prstGeom>
          <a:gradFill>
            <a:gsLst>
              <a:gs pos="16000">
                <a:srgbClr val="E84655">
                  <a:lumMod val="71000"/>
                  <a:lumOff val="29000"/>
                </a:srgbClr>
              </a:gs>
              <a:gs pos="100000">
                <a:schemeClr val="accent2">
                  <a:shade val="89000"/>
                  <a:lumMod val="9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smtClean="0"/>
              <a:t>Conception </a:t>
            </a:r>
            <a:r>
              <a:rPr lang="en-US" sz="1600" b="1" dirty="0" err="1" smtClean="0"/>
              <a:t>d’idéotypes</a:t>
            </a:r>
            <a:r>
              <a:rPr lang="en-US" sz="1600" b="1" dirty="0" smtClean="0"/>
              <a:t> à </a:t>
            </a:r>
            <a:r>
              <a:rPr lang="en-US" sz="1600" b="1" dirty="0" err="1" smtClean="0"/>
              <a:t>l’aide</a:t>
            </a:r>
            <a:r>
              <a:rPr lang="en-US" sz="1600" b="1" dirty="0" smtClean="0"/>
              <a:t> d’un </a:t>
            </a:r>
            <a:r>
              <a:rPr lang="en-US" sz="1600" b="1" dirty="0" err="1" smtClean="0"/>
              <a:t>modèle</a:t>
            </a:r>
            <a:r>
              <a:rPr lang="en-US" sz="1600" b="1" dirty="0" smtClean="0"/>
              <a:t> du </a:t>
            </a:r>
            <a:r>
              <a:rPr lang="en-US" sz="1600" b="1" dirty="0" err="1" smtClean="0"/>
              <a:t>métabolisme</a:t>
            </a:r>
            <a:r>
              <a:rPr lang="en-US" sz="1600" b="1" dirty="0" smtClean="0"/>
              <a:t> des </a:t>
            </a:r>
            <a:r>
              <a:rPr lang="en-US" sz="1600" b="1" dirty="0" err="1" smtClean="0"/>
              <a:t>sucres</a:t>
            </a:r>
            <a:endParaRPr lang="fr-FR" sz="1600" b="1" dirty="0"/>
          </a:p>
        </p:txBody>
      </p:sp>
      <p:sp>
        <p:nvSpPr>
          <p:cNvPr id="3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F5379DD-4119-49D8-8A0E-A0FD3D9E4F5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2" name="Flèche droite 51"/>
          <p:cNvSpPr/>
          <p:nvPr/>
        </p:nvSpPr>
        <p:spPr>
          <a:xfrm>
            <a:off x="831374" y="5373216"/>
            <a:ext cx="360000" cy="144016"/>
          </a:xfrm>
          <a:prstGeom prst="rightArrow">
            <a:avLst/>
          </a:prstGeom>
          <a:solidFill>
            <a:srgbClr val="586D2D"/>
          </a:solidFill>
          <a:ln>
            <a:solidFill>
              <a:srgbClr val="586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ZoneTexte 74"/>
          <p:cNvSpPr txBox="1"/>
          <p:nvPr/>
        </p:nvSpPr>
        <p:spPr>
          <a:xfrm>
            <a:off x="5223862" y="4797152"/>
            <a:ext cx="30906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fr-FR" sz="1500" dirty="0" smtClean="0"/>
              <a:t> </a:t>
            </a:r>
            <a:r>
              <a:rPr lang="fr-FR" sz="1500" dirty="0" err="1" smtClean="0"/>
              <a:t>phénotypage</a:t>
            </a:r>
            <a:r>
              <a:rPr lang="fr-FR" sz="1500" dirty="0" smtClean="0"/>
              <a:t> complet et robuste</a:t>
            </a:r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fr-FR" sz="1500" dirty="0" smtClean="0"/>
              <a:t> grande diversité dans la population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230268" y="5176052"/>
            <a:ext cx="3993594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cas idéal d’application</a:t>
            </a:r>
          </a:p>
          <a:p>
            <a:pPr>
              <a:lnSpc>
                <a:spcPts val="1800"/>
              </a:lnSpc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pour aller jusqu’au bout de la démarche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751" y="1628800"/>
            <a:ext cx="3104447" cy="294191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2" name="Rectangle 41"/>
          <p:cNvSpPr/>
          <p:nvPr/>
        </p:nvSpPr>
        <p:spPr>
          <a:xfrm>
            <a:off x="1263422" y="1700808"/>
            <a:ext cx="2448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500" dirty="0" smtClean="0"/>
              <a:t> un gène majeur </a:t>
            </a:r>
          </a:p>
          <a:p>
            <a:r>
              <a:rPr lang="fr-FR" sz="1500" dirty="0" smtClean="0"/>
              <a:t>dont la fonction est connue</a:t>
            </a:r>
          </a:p>
          <a:p>
            <a:pPr>
              <a:buFont typeface="Arial" pitchFamily="34" charset="0"/>
              <a:buChar char="•"/>
            </a:pPr>
            <a:r>
              <a:rPr lang="fr-FR" sz="1500" dirty="0" smtClean="0"/>
              <a:t> des QTL de métabolites</a:t>
            </a:r>
            <a:endParaRPr lang="fr-FR" sz="1500" dirty="0"/>
          </a:p>
        </p:txBody>
      </p:sp>
      <p:grpSp>
        <p:nvGrpSpPr>
          <p:cNvPr id="44" name="Groupe 43"/>
          <p:cNvGrpSpPr/>
          <p:nvPr/>
        </p:nvGrpSpPr>
        <p:grpSpPr>
          <a:xfrm>
            <a:off x="1335430" y="3212976"/>
            <a:ext cx="2592288" cy="1584176"/>
            <a:chOff x="2339752" y="3429000"/>
            <a:chExt cx="2592288" cy="1584176"/>
          </a:xfrm>
        </p:grpSpPr>
        <p:sp>
          <p:nvSpPr>
            <p:cNvPr id="43" name="Rectangle 42"/>
            <p:cNvSpPr/>
            <p:nvPr/>
          </p:nvSpPr>
          <p:spPr>
            <a:xfrm>
              <a:off x="2339752" y="3429000"/>
              <a:ext cx="2592288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3657" y="3645024"/>
              <a:ext cx="2484189" cy="127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ZoneTexte 39"/>
            <p:cNvSpPr txBox="1"/>
            <p:nvPr/>
          </p:nvSpPr>
          <p:spPr>
            <a:xfrm>
              <a:off x="2850951" y="3429000"/>
              <a:ext cx="17210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4081D0"/>
                  </a:solidFill>
                </a:rPr>
                <a:t>MODÈLE MÉTABOLIQUE</a:t>
              </a:r>
              <a:endParaRPr lang="fr-FR" sz="1200" b="1" dirty="0">
                <a:solidFill>
                  <a:srgbClr val="4081D0"/>
                </a:solidFill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1335430" y="1700808"/>
            <a:ext cx="2592288" cy="1368152"/>
            <a:chOff x="1979712" y="1484784"/>
            <a:chExt cx="2592288" cy="1368152"/>
          </a:xfrm>
        </p:grpSpPr>
        <p:sp>
          <p:nvSpPr>
            <p:cNvPr id="46" name="Rectangle 45"/>
            <p:cNvSpPr/>
            <p:nvPr/>
          </p:nvSpPr>
          <p:spPr>
            <a:xfrm>
              <a:off x="1979712" y="1484784"/>
              <a:ext cx="2592288" cy="13681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2240351" y="1484784"/>
              <a:ext cx="2043617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MODÈLE GÉNÉTIQUE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29" t="39387" r="11324" b="33334"/>
            <a:stretch/>
          </p:blipFill>
          <p:spPr bwMode="auto">
            <a:xfrm>
              <a:off x="2051720" y="1756653"/>
              <a:ext cx="2495145" cy="1080120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-8732" y="6259446"/>
            <a:ext cx="91614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1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3149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26389 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93820" y="1379250"/>
            <a:ext cx="254862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>
              <a:lnSpc>
                <a:spcPts val="1600"/>
              </a:lnSpc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Collaborations</a:t>
            </a:r>
          </a:p>
        </p:txBody>
      </p:sp>
      <p:pic>
        <p:nvPicPr>
          <p:cNvPr id="6" name="Picture 2" descr="Michel Gén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8" y="2630538"/>
            <a:ext cx="1071847" cy="11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alentina Baldazz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86" y="3825883"/>
            <a:ext cx="1023464" cy="11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ohamed-Mahmoud Ould-Sid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r="8905"/>
          <a:stretch/>
        </p:blipFill>
        <p:spPr bwMode="auto">
          <a:xfrm>
            <a:off x="2170511" y="2281264"/>
            <a:ext cx="1284696" cy="11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r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2" y="1693503"/>
            <a:ext cx="1461969" cy="8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aniele Bevacqu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5" t="25292" r="31879" b="18425"/>
          <a:stretch/>
        </p:blipFill>
        <p:spPr bwMode="auto">
          <a:xfrm>
            <a:off x="1089095" y="4125437"/>
            <a:ext cx="1205241" cy="14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27661" y="3434834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M. Memmah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28407" y="3702308"/>
            <a:ext cx="111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M. </a:t>
            </a:r>
            <a:r>
              <a:rPr lang="fr-FR" sz="1600" dirty="0" err="1" smtClean="0"/>
              <a:t>Génard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09650" y="5552736"/>
            <a:ext cx="134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D. Bevacqua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610364" y="4942390"/>
            <a:ext cx="111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V. Baldazzi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962525" y="2234505"/>
            <a:ext cx="31714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Etudiants</a:t>
            </a:r>
          </a:p>
          <a:p>
            <a:r>
              <a:rPr lang="fr-FR" sz="1600" dirty="0" smtClean="0"/>
              <a:t>Abdeslam </a:t>
            </a:r>
            <a:r>
              <a:rPr lang="fr-FR" sz="1600" dirty="0" err="1" smtClean="0"/>
              <a:t>Kadrani</a:t>
            </a:r>
            <a:r>
              <a:rPr lang="fr-FR" sz="1600" dirty="0" smtClean="0"/>
              <a:t> _ </a:t>
            </a:r>
            <a:r>
              <a:rPr lang="fr-FR" sz="1600" dirty="0" err="1" smtClean="0"/>
              <a:t>PostDoc</a:t>
            </a:r>
            <a:r>
              <a:rPr lang="fr-FR" sz="1600" dirty="0" smtClean="0"/>
              <a:t> _ 2011</a:t>
            </a:r>
          </a:p>
          <a:p>
            <a:r>
              <a:rPr lang="fr-FR" sz="1600" dirty="0" smtClean="0"/>
              <a:t>Elsa </a:t>
            </a:r>
            <a:r>
              <a:rPr lang="fr-FR" sz="1600" dirty="0" err="1" smtClean="0"/>
              <a:t>Desnoues</a:t>
            </a:r>
            <a:r>
              <a:rPr lang="fr-FR" sz="1600" dirty="0" smtClean="0"/>
              <a:t> _ </a:t>
            </a:r>
            <a:r>
              <a:rPr lang="fr-FR" sz="1600" dirty="0" err="1" smtClean="0"/>
              <a:t>PhD</a:t>
            </a:r>
            <a:r>
              <a:rPr lang="fr-FR" sz="1600" dirty="0" smtClean="0"/>
              <a:t> _ 2015</a:t>
            </a:r>
          </a:p>
          <a:p>
            <a:endParaRPr lang="fr-FR" sz="1600" dirty="0" smtClean="0"/>
          </a:p>
          <a:p>
            <a:r>
              <a:rPr lang="fr-FR" sz="1600" dirty="0" err="1" smtClean="0"/>
              <a:t>Imen</a:t>
            </a:r>
            <a:r>
              <a:rPr lang="fr-FR" sz="1600" dirty="0" smtClean="0"/>
              <a:t> Soula _ M2 _ 2015</a:t>
            </a:r>
          </a:p>
          <a:p>
            <a:r>
              <a:rPr lang="fr-FR" sz="1600" dirty="0" smtClean="0"/>
              <a:t>Caterina Barrasso _ M2 _ 2017</a:t>
            </a:r>
          </a:p>
          <a:p>
            <a:r>
              <a:rPr lang="fr-FR" sz="1600" dirty="0" smtClean="0"/>
              <a:t>Nicolas Tuzin _ M2 _ 2017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114484"/>
            <a:ext cx="914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>
              <a:lnSpc>
                <a:spcPts val="1600"/>
              </a:lnSpc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937472" y="938324"/>
            <a:ext cx="7762274" cy="3973320"/>
            <a:chOff x="2335280" y="1412303"/>
            <a:chExt cx="6491052" cy="3322611"/>
          </a:xfrm>
        </p:grpSpPr>
        <p:pic>
          <p:nvPicPr>
            <p:cNvPr id="31" name="Picture 12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25191">
              <a:off x="2619111" y="2042709"/>
              <a:ext cx="439138" cy="365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5044806" y="4142958"/>
              <a:ext cx="2688897" cy="5919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r-FR" sz="1600" b="1" cap="small" dirty="0" err="1" smtClean="0">
                  <a:solidFill>
                    <a:schemeClr val="bg1"/>
                  </a:solidFill>
                  <a:cs typeface="Arial" pitchFamily="34" charset="0"/>
                </a:rPr>
                <a:t>Ideotype</a:t>
              </a:r>
              <a:r>
                <a:rPr lang="fr-FR" sz="1600" b="1" cap="small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pPr algn="ctr">
                <a:lnSpc>
                  <a:spcPts val="1600"/>
                </a:lnSpc>
              </a:pPr>
              <a:r>
                <a:rPr lang="fr-FR" sz="1600" b="1" dirty="0" smtClean="0">
                  <a:solidFill>
                    <a:schemeClr val="bg1"/>
                  </a:solidFill>
                  <a:cs typeface="Arial" pitchFamily="34" charset="0"/>
                </a:rPr>
                <a:t>adaptés à un environnement et</a:t>
              </a:r>
            </a:p>
            <a:p>
              <a:pPr algn="ctr">
                <a:lnSpc>
                  <a:spcPts val="1600"/>
                </a:lnSpc>
              </a:pPr>
              <a:r>
                <a:rPr lang="fr-FR" sz="1600" b="1" dirty="0" smtClean="0">
                  <a:solidFill>
                    <a:schemeClr val="bg1"/>
                  </a:solidFill>
                  <a:cs typeface="Arial" pitchFamily="34" charset="0"/>
                </a:rPr>
                <a:t>à un système de production donnés</a:t>
              </a:r>
              <a:endParaRPr lang="fr-F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81560" y="1677989"/>
              <a:ext cx="591152" cy="28310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  <a:cs typeface="Arial" pitchFamily="34" charset="0"/>
                </a:rPr>
                <a:t>climat</a:t>
              </a:r>
            </a:p>
          </p:txBody>
        </p:sp>
        <p:sp>
          <p:nvSpPr>
            <p:cNvPr id="38" name="Flèche droite 37"/>
            <p:cNvSpPr/>
            <p:nvPr/>
          </p:nvSpPr>
          <p:spPr>
            <a:xfrm rot="504734" flipV="1">
              <a:off x="3492605" y="1932360"/>
              <a:ext cx="936000" cy="6034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475962" y="1412303"/>
              <a:ext cx="1442518" cy="42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r-FR" sz="1400" b="1" dirty="0" smtClean="0">
                  <a:solidFill>
                    <a:srgbClr val="586D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MODELE</a:t>
              </a:r>
            </a:p>
            <a:p>
              <a:pPr algn="ctr">
                <a:lnSpc>
                  <a:spcPts val="1600"/>
                </a:lnSpc>
              </a:pPr>
              <a:r>
                <a:rPr lang="fr-FR" sz="1400" b="1" dirty="0" smtClean="0">
                  <a:solidFill>
                    <a:srgbClr val="586D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ECOPHYSIOLOGIQUE</a:t>
              </a:r>
              <a:endParaRPr lang="fr-FR" sz="1400" b="1" dirty="0">
                <a:solidFill>
                  <a:srgbClr val="586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0" name="Picture 4" descr="Afficher l'image d'origin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7" r="22689"/>
            <a:stretch/>
          </p:blipFill>
          <p:spPr bwMode="auto">
            <a:xfrm>
              <a:off x="2335280" y="2294871"/>
              <a:ext cx="286510" cy="36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898" y="1556792"/>
              <a:ext cx="415293" cy="415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94" t="28546" r="12676" b="10698"/>
            <a:stretch/>
          </p:blipFill>
          <p:spPr bwMode="auto">
            <a:xfrm>
              <a:off x="5263419" y="1832991"/>
              <a:ext cx="604725" cy="77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5220072" y="1970759"/>
              <a:ext cx="97012" cy="117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5148064" y="2159933"/>
              <a:ext cx="216024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06" t="39387" r="11324" b="33334"/>
            <a:stretch/>
          </p:blipFill>
          <p:spPr bwMode="auto">
            <a:xfrm>
              <a:off x="6623235" y="1825655"/>
              <a:ext cx="1651561" cy="69488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6" name="ZoneTexte 45"/>
            <p:cNvSpPr txBox="1"/>
            <p:nvPr/>
          </p:nvSpPr>
          <p:spPr>
            <a:xfrm>
              <a:off x="6733553" y="1532824"/>
              <a:ext cx="1457370" cy="248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r-FR" sz="1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MODELE GENETIQUE</a:t>
              </a:r>
              <a:endParaRPr lang="fr-FR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58821" y="2293931"/>
              <a:ext cx="924839" cy="3612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fr-FR" sz="1600" b="1" dirty="0" err="1">
                  <a:solidFill>
                    <a:schemeClr val="bg1"/>
                  </a:solidFill>
                  <a:cs typeface="Arial" pitchFamily="34" charset="0"/>
                </a:rPr>
                <a:t>p</a:t>
              </a:r>
              <a:r>
                <a:rPr lang="fr-FR" sz="1600" b="1" dirty="0" err="1" smtClean="0">
                  <a:solidFill>
                    <a:schemeClr val="bg1"/>
                  </a:solidFill>
                  <a:cs typeface="Arial" pitchFamily="34" charset="0"/>
                </a:rPr>
                <a:t>ractiques</a:t>
              </a:r>
              <a:r>
                <a:rPr lang="fr-FR" sz="1600" b="1" dirty="0" smtClean="0">
                  <a:solidFill>
                    <a:schemeClr val="bg1"/>
                  </a:solidFill>
                  <a:cs typeface="Arial" pitchFamily="34" charset="0"/>
                </a:rPr>
                <a:t> culturales</a:t>
              </a:r>
              <a:endParaRPr lang="fr-F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Flèche en arc 47"/>
            <p:cNvSpPr/>
            <p:nvPr/>
          </p:nvSpPr>
          <p:spPr>
            <a:xfrm rot="20250713">
              <a:off x="4358201" y="2597672"/>
              <a:ext cx="540000" cy="5400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4629198"/>
                <a:gd name="adj5" fmla="val 1033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9" name="Flèche droite 48"/>
            <p:cNvSpPr/>
            <p:nvPr/>
          </p:nvSpPr>
          <p:spPr>
            <a:xfrm rot="21215650" flipV="1">
              <a:off x="3763936" y="2375199"/>
              <a:ext cx="662295" cy="720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460669" y="2741219"/>
              <a:ext cx="858176" cy="231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multi-années</a:t>
              </a:r>
              <a:endParaRPr lang="fr-FR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948264" y="3212976"/>
              <a:ext cx="1878068" cy="377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  <a:buFont typeface="Arial" pitchFamily="34" charset="0"/>
                <a:buChar char="•"/>
              </a:pPr>
              <a:r>
                <a:rPr lang="fr-FR" sz="15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génotypes</a:t>
              </a:r>
            </a:p>
            <a:p>
              <a:pPr>
                <a:lnSpc>
                  <a:spcPts val="1400"/>
                </a:lnSpc>
                <a:buFont typeface="Arial" pitchFamily="34" charset="0"/>
                <a:buChar char="•"/>
              </a:pPr>
              <a:r>
                <a:rPr lang="fr-FR" sz="1500" b="1" dirty="0" smtClean="0">
                  <a:solidFill>
                    <a:srgbClr val="00B050"/>
                  </a:solidFill>
                  <a:cs typeface="Arial" pitchFamily="34" charset="0"/>
                </a:rPr>
                <a:t> pratiques culturales</a:t>
              </a:r>
              <a:endParaRPr lang="fr-FR" sz="15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758270" y="2869709"/>
              <a:ext cx="1225011" cy="2573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OPTIMISATION  </a:t>
              </a:r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3" name="Picture 35" descr="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10134"/>
              <a:ext cx="452061" cy="288032"/>
            </a:xfrm>
            <a:prstGeom prst="rect">
              <a:avLst/>
            </a:prstGeom>
            <a:noFill/>
            <a:ln w="28575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Connecteur droit avec flèche 53"/>
            <p:cNvCxnSpPr/>
            <p:nvPr/>
          </p:nvCxnSpPr>
          <p:spPr>
            <a:xfrm>
              <a:off x="5076056" y="2231933"/>
              <a:ext cx="322802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4460669" y="1844824"/>
              <a:ext cx="1479483" cy="756000"/>
            </a:xfrm>
            <a:prstGeom prst="rect">
              <a:avLst/>
            </a:prstGeom>
            <a:noFill/>
            <a:ln w="12700">
              <a:solidFill>
                <a:srgbClr val="586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lèche vers le bas 55"/>
            <p:cNvSpPr/>
            <p:nvPr/>
          </p:nvSpPr>
          <p:spPr>
            <a:xfrm rot="1667165" flipH="1">
              <a:off x="6944955" y="2432986"/>
              <a:ext cx="72000" cy="18000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57" name="Flèche vers le bas 56"/>
            <p:cNvSpPr/>
            <p:nvPr/>
          </p:nvSpPr>
          <p:spPr>
            <a:xfrm rot="19967647">
              <a:off x="5835377" y="2537119"/>
              <a:ext cx="72000" cy="16920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pic>
          <p:nvPicPr>
            <p:cNvPr id="58" name="Picture 5" descr="Afficher l'image d'origin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720" y="3141996"/>
              <a:ext cx="853162" cy="6470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ZoneTexte 61"/>
          <p:cNvSpPr txBox="1"/>
          <p:nvPr/>
        </p:nvSpPr>
        <p:spPr>
          <a:xfrm>
            <a:off x="230985" y="5951596"/>
            <a:ext cx="313374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Quilot-Turion et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al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2011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</a:rPr>
              <a:t>Eur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 J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Agron</a:t>
            </a:r>
            <a:endParaRPr lang="fr-FR" sz="1200" i="1" dirty="0" smtClean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ts val="1100"/>
              </a:lnSpc>
            </a:pP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Kadrani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 et al 2012 Int J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Swarm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 Int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Res</a:t>
            </a:r>
            <a:endParaRPr lang="fr-FR" sz="1200" i="1" dirty="0" smtClean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ts val="1100"/>
              </a:lnSpc>
            </a:pP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Kadrani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 et al 2014 Ann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Manag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Sci</a:t>
            </a:r>
            <a:endParaRPr lang="fr-FR" sz="1200" i="1" dirty="0" smtClean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ts val="1100"/>
              </a:lnSpc>
            </a:pP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Ould Sidi et al 2014 Int J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Multicrit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Dec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Making</a:t>
            </a:r>
            <a:endParaRPr lang="fr-FR" sz="1200" i="1" dirty="0" smtClean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ts val="1100"/>
              </a:lnSpc>
            </a:pP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Ould Sidi et al 2014 Int J App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</a:rPr>
              <a:t>Metaheur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 Comput</a:t>
            </a:r>
            <a:endParaRPr lang="fr-FR" sz="1200" i="1" dirty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ts val="1100"/>
              </a:lnSpc>
            </a:pP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Quilot-Turion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et 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</a:rPr>
              <a:t>al 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2016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</a:rPr>
              <a:t>Frontiers</a:t>
            </a:r>
            <a:r>
              <a:rPr lang="fr-FR" sz="1200" i="1" dirty="0">
                <a:solidFill>
                  <a:schemeClr val="accent2"/>
                </a:solidFill>
                <a:cs typeface="Arial" charset="0"/>
              </a:rPr>
              <a:t> Plant </a:t>
            </a:r>
            <a:r>
              <a:rPr lang="fr-FR" sz="1200" i="1" dirty="0" err="1">
                <a:solidFill>
                  <a:schemeClr val="accent2"/>
                </a:solidFill>
                <a:cs typeface="Arial" charset="0"/>
              </a:rPr>
              <a:t>Sci</a:t>
            </a:r>
            <a:endParaRPr lang="fr-FR" sz="1200" i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3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71732" y="6490909"/>
            <a:ext cx="2133600" cy="365125"/>
          </a:xfrm>
        </p:spPr>
        <p:txBody>
          <a:bodyPr/>
          <a:lstStyle/>
          <a:p>
            <a:fld id="{CABB39BC-7B66-4A94-B373-9D5107F6E27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V="1">
            <a:off x="-8732" y="5945121"/>
            <a:ext cx="91614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6557" y="3145234"/>
            <a:ext cx="3354203" cy="2658751"/>
            <a:chOff x="106557" y="3145234"/>
            <a:chExt cx="3354203" cy="2658751"/>
          </a:xfrm>
        </p:grpSpPr>
        <p:grpSp>
          <p:nvGrpSpPr>
            <p:cNvPr id="3" name="Groupe 2"/>
            <p:cNvGrpSpPr/>
            <p:nvPr/>
          </p:nvGrpSpPr>
          <p:grpSpPr>
            <a:xfrm>
              <a:off x="106557" y="3368978"/>
              <a:ext cx="3354203" cy="2435007"/>
              <a:chOff x="106557" y="3330066"/>
              <a:chExt cx="3354203" cy="2435007"/>
            </a:xfrm>
          </p:grpSpPr>
          <p:grpSp>
            <p:nvGrpSpPr>
              <p:cNvPr id="59" name="Groupe 19"/>
              <p:cNvGrpSpPr/>
              <p:nvPr/>
            </p:nvGrpSpPr>
            <p:grpSpPr>
              <a:xfrm>
                <a:off x="106557" y="3330066"/>
                <a:ext cx="3354203" cy="2435007"/>
                <a:chOff x="1681380" y="1196752"/>
                <a:chExt cx="5050860" cy="4044692"/>
              </a:xfrm>
            </p:grpSpPr>
            <p:pic>
              <p:nvPicPr>
                <p:cNvPr id="64" name="Espace réservé du contenu 3"/>
                <p:cNvPicPr>
                  <a:picLocks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333" r="4167"/>
                <a:stretch>
                  <a:fillRect/>
                </a:stretch>
              </p:blipFill>
              <p:spPr>
                <a:xfrm>
                  <a:off x="1763688" y="1196752"/>
                  <a:ext cx="4968552" cy="3960440"/>
                </a:xfrm>
                <a:prstGeom prst="rect">
                  <a:avLst/>
                </a:prstGeom>
              </p:spPr>
            </p:pic>
            <p:sp>
              <p:nvSpPr>
                <p:cNvPr id="65" name="Ellipse 64"/>
                <p:cNvSpPr/>
                <p:nvPr/>
              </p:nvSpPr>
              <p:spPr>
                <a:xfrm rot="2458125">
                  <a:off x="5763961" y="3398927"/>
                  <a:ext cx="684170" cy="125571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66" name="Ellipse 65"/>
                <p:cNvSpPr/>
                <p:nvPr/>
              </p:nvSpPr>
              <p:spPr>
                <a:xfrm>
                  <a:off x="3275856" y="2708920"/>
                  <a:ext cx="1008112" cy="100811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67" name="Ellipse 66"/>
                <p:cNvSpPr/>
                <p:nvPr/>
              </p:nvSpPr>
              <p:spPr>
                <a:xfrm>
                  <a:off x="4532633" y="3592582"/>
                  <a:ext cx="1008112" cy="91653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68" name="ZoneTexte 67"/>
                <p:cNvSpPr txBox="1"/>
                <p:nvPr/>
              </p:nvSpPr>
              <p:spPr>
                <a:xfrm>
                  <a:off x="3825032" y="4781332"/>
                  <a:ext cx="1634273" cy="4601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>
                      <a:latin typeface="Calibri" pitchFamily="34" charset="0"/>
                    </a:rPr>
                    <a:t>S</a:t>
                  </a:r>
                  <a:r>
                    <a:rPr lang="fr-FR" sz="1200" dirty="0" err="1" smtClean="0">
                      <a:latin typeface="Calibri" pitchFamily="34" charset="0"/>
                    </a:rPr>
                    <a:t>weetness</a:t>
                  </a:r>
                  <a:r>
                    <a:rPr lang="fr-FR" sz="1200" dirty="0" smtClean="0">
                      <a:latin typeface="Calibri" pitchFamily="34" charset="0"/>
                    </a:rPr>
                    <a:t> (%)</a:t>
                  </a:r>
                  <a:endParaRPr lang="fr-FR" sz="1200" dirty="0">
                    <a:latin typeface="Calibri" pitchFamily="34" charset="0"/>
                  </a:endParaRPr>
                </a:p>
              </p:txBody>
            </p:sp>
            <p:sp>
              <p:nvSpPr>
                <p:cNvPr id="69" name="ZoneTexte 68"/>
                <p:cNvSpPr txBox="1"/>
                <p:nvPr/>
              </p:nvSpPr>
              <p:spPr>
                <a:xfrm rot="16200000">
                  <a:off x="1205147" y="2713605"/>
                  <a:ext cx="1369579" cy="41711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latin typeface="Calibri" pitchFamily="34" charset="0"/>
                    </a:rPr>
                    <a:t>C</a:t>
                  </a:r>
                  <a:r>
                    <a:rPr lang="fr-FR" sz="1200" dirty="0" smtClean="0">
                      <a:latin typeface="Calibri" pitchFamily="34" charset="0"/>
                    </a:rPr>
                    <a:t>racks (%)</a:t>
                  </a:r>
                  <a:endParaRPr lang="fr-FR" sz="12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70" name="ZoneTexte 69"/>
              <p:cNvSpPr txBox="1"/>
              <p:nvPr/>
            </p:nvSpPr>
            <p:spPr>
              <a:xfrm>
                <a:off x="2308239" y="3420802"/>
                <a:ext cx="1030218" cy="19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fr-FR" sz="1200" dirty="0" smtClean="0">
                    <a:latin typeface="Calibri" pitchFamily="34" charset="0"/>
                  </a:rPr>
                  <a:t>Fruit mass (g)</a:t>
                </a:r>
                <a:endParaRPr lang="fr-FR" sz="1200" dirty="0">
                  <a:latin typeface="Calibri" pitchFamily="34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565604" y="3412924"/>
                <a:ext cx="2826000" cy="1926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51566" y="3145234"/>
              <a:ext cx="25524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Optimisation de compromis</a:t>
              </a:r>
              <a:endParaRPr lang="fr-FR" sz="1600" b="1" dirty="0"/>
            </a:p>
          </p:txBody>
        </p:sp>
      </p:grpSp>
      <p:cxnSp>
        <p:nvCxnSpPr>
          <p:cNvPr id="60" name="Connecteur droit 59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0" y="52260"/>
            <a:ext cx="917846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DEMARCHE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7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74F96263-B089-440C-9E1F-424939E5206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9156" name="ZoneTexte 5"/>
          <p:cNvSpPr txBox="1">
            <a:spLocks noChangeArrowheads="1"/>
          </p:cNvSpPr>
          <p:nvPr/>
        </p:nvSpPr>
        <p:spPr bwMode="auto">
          <a:xfrm>
            <a:off x="0" y="66758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fr-FR" sz="2000" b="1" dirty="0" err="1" smtClean="0">
                <a:latin typeface="+mn-lt"/>
              </a:rPr>
              <a:t>Croissance</a:t>
            </a:r>
            <a:r>
              <a:rPr lang="en-US" altLang="fr-FR" sz="2000" b="1" dirty="0" smtClean="0">
                <a:latin typeface="+mn-lt"/>
              </a:rPr>
              <a:t> et </a:t>
            </a:r>
            <a:r>
              <a:rPr lang="en-US" altLang="fr-FR" sz="2000" b="1" dirty="0" err="1" smtClean="0">
                <a:latin typeface="+mn-lt"/>
              </a:rPr>
              <a:t>élaboration</a:t>
            </a:r>
            <a:r>
              <a:rPr lang="en-US" altLang="fr-FR" sz="2000" b="1" dirty="0" smtClean="0">
                <a:latin typeface="+mn-lt"/>
              </a:rPr>
              <a:t> de la </a:t>
            </a:r>
            <a:r>
              <a:rPr lang="en-US" altLang="fr-FR" sz="2000" b="1" dirty="0" err="1" smtClean="0">
                <a:latin typeface="+mn-lt"/>
              </a:rPr>
              <a:t>qualité</a:t>
            </a:r>
            <a:r>
              <a:rPr lang="en-US" altLang="fr-FR" sz="2000" b="1" dirty="0" smtClean="0">
                <a:latin typeface="+mn-lt"/>
              </a:rPr>
              <a:t> de la </a:t>
            </a:r>
            <a:r>
              <a:rPr lang="en-US" altLang="fr-FR" sz="2000" b="1" dirty="0" err="1" smtClean="0">
                <a:latin typeface="+mn-lt"/>
              </a:rPr>
              <a:t>pêche</a:t>
            </a:r>
            <a:endParaRPr lang="en-US" altLang="fr-FR" sz="2000" b="1" dirty="0">
              <a:latin typeface="+mn-lt"/>
            </a:endParaRPr>
          </a:p>
        </p:txBody>
      </p:sp>
      <p:sp>
        <p:nvSpPr>
          <p:cNvPr id="49158" name="ZoneTexte 43"/>
          <p:cNvSpPr txBox="1">
            <a:spLocks noChangeArrowheads="1"/>
          </p:cNvSpPr>
          <p:nvPr/>
        </p:nvSpPr>
        <p:spPr bwMode="auto">
          <a:xfrm>
            <a:off x="546100" y="6484804"/>
            <a:ext cx="1852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i="1" dirty="0" err="1" smtClean="0">
                <a:solidFill>
                  <a:schemeClr val="accent2"/>
                </a:solidFill>
                <a:latin typeface="+mn-lt"/>
                <a:cs typeface="Arial" charset="0"/>
                <a:sym typeface="Wingdings" charset="0"/>
              </a:rPr>
              <a:t>Quilot</a:t>
            </a:r>
            <a:r>
              <a:rPr lang="en-US" altLang="fr-FR" sz="1200" i="1" dirty="0" smtClean="0">
                <a:solidFill>
                  <a:schemeClr val="accent2"/>
                </a:solidFill>
                <a:latin typeface="+mn-lt"/>
                <a:cs typeface="Arial" charset="0"/>
                <a:sym typeface="Wingdings" charset="0"/>
              </a:rPr>
              <a:t> et al. 2005 J </a:t>
            </a:r>
            <a:r>
              <a:rPr lang="en-US" altLang="fr-FR" sz="1200" i="1" dirty="0" err="1" smtClean="0">
                <a:solidFill>
                  <a:schemeClr val="accent2"/>
                </a:solidFill>
                <a:latin typeface="+mn-lt"/>
                <a:cs typeface="Arial" charset="0"/>
                <a:sym typeface="Wingdings" charset="0"/>
              </a:rPr>
              <a:t>Exp</a:t>
            </a:r>
            <a:r>
              <a:rPr lang="en-US" altLang="fr-FR" sz="1200" i="1" dirty="0" smtClean="0">
                <a:solidFill>
                  <a:schemeClr val="accent2"/>
                </a:solidFill>
                <a:latin typeface="+mn-lt"/>
                <a:cs typeface="Arial" charset="0"/>
                <a:sym typeface="Wingdings" charset="0"/>
              </a:rPr>
              <a:t> Bot</a:t>
            </a:r>
            <a:endParaRPr lang="en-US" altLang="fr-FR" sz="1200" i="1" dirty="0">
              <a:solidFill>
                <a:schemeClr val="accent2"/>
              </a:solidFill>
              <a:latin typeface="+mn-lt"/>
              <a:cs typeface="Arial" charset="0"/>
              <a:sym typeface="Wingdings" charset="0"/>
            </a:endParaRPr>
          </a:p>
        </p:txBody>
      </p:sp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05647"/>
            <a:ext cx="7859713" cy="516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52260"/>
            <a:ext cx="917846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DEMARCHE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-8732" y="6437571"/>
            <a:ext cx="91614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0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eur droit 47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èche courbée vers la gauche 169"/>
          <p:cNvSpPr/>
          <p:nvPr/>
        </p:nvSpPr>
        <p:spPr>
          <a:xfrm rot="15967712" flipH="1">
            <a:off x="4634707" y="4132372"/>
            <a:ext cx="204726" cy="911396"/>
          </a:xfrm>
          <a:prstGeom prst="curvedLeftArrow">
            <a:avLst>
              <a:gd name="adj1" fmla="val 0"/>
              <a:gd name="adj2" fmla="val 9361"/>
              <a:gd name="adj3" fmla="val 44410"/>
            </a:avLst>
          </a:prstGeom>
          <a:solidFill>
            <a:srgbClr val="586D2D"/>
          </a:solidFill>
          <a:ln w="19050">
            <a:solidFill>
              <a:srgbClr val="586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9" name="Flèche courbée vers la droite 168"/>
          <p:cNvSpPr/>
          <p:nvPr/>
        </p:nvSpPr>
        <p:spPr>
          <a:xfrm rot="1926817">
            <a:off x="3221371" y="2387538"/>
            <a:ext cx="256682" cy="1011394"/>
          </a:xfrm>
          <a:prstGeom prst="curvedRightArrow">
            <a:avLst>
              <a:gd name="adj1" fmla="val 0"/>
              <a:gd name="adj2" fmla="val 15138"/>
              <a:gd name="adj3" fmla="val 3037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0" y="52260"/>
            <a:ext cx="917846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DEMARCHE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517674" y="3647242"/>
            <a:ext cx="1792209" cy="1614201"/>
          </a:xfrm>
          <a:prstGeom prst="rect">
            <a:avLst/>
          </a:prstGeom>
          <a:solidFill>
            <a:schemeClr val="bg1"/>
          </a:solidFill>
          <a:ln w="19050">
            <a:solidFill>
              <a:srgbClr val="586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48900"/>
                </a:solidFill>
              </a:ln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2188409" y="3347507"/>
            <a:ext cx="240950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400" b="1" dirty="0" smtClean="0">
                <a:solidFill>
                  <a:srgbClr val="586D2D"/>
                </a:solidFill>
              </a:rPr>
              <a:t>MODÈLE ÉCOPHYSIOLOGIQUE</a:t>
            </a:r>
            <a:endParaRPr lang="fr-FR" sz="1400" b="1" dirty="0">
              <a:solidFill>
                <a:srgbClr val="586D2D"/>
              </a:solidFill>
            </a:endParaRPr>
          </a:p>
        </p:txBody>
      </p:sp>
      <p:pic>
        <p:nvPicPr>
          <p:cNvPr id="1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068" y="3603695"/>
            <a:ext cx="1474053" cy="1478560"/>
          </a:xfrm>
          <a:prstGeom prst="rect">
            <a:avLst/>
          </a:prstGeom>
          <a:noFill/>
          <a:ln w="19050">
            <a:solidFill>
              <a:srgbClr val="B48900"/>
            </a:solidFill>
            <a:miter lim="800000"/>
            <a:headEnd/>
            <a:tailEnd/>
          </a:ln>
        </p:spPr>
      </p:pic>
      <p:sp>
        <p:nvSpPr>
          <p:cNvPr id="193" name="ZoneTexte 192"/>
          <p:cNvSpPr txBox="1"/>
          <p:nvPr/>
        </p:nvSpPr>
        <p:spPr>
          <a:xfrm>
            <a:off x="5197073" y="3317227"/>
            <a:ext cx="15148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 smtClean="0">
                <a:solidFill>
                  <a:srgbClr val="B48900"/>
                </a:solidFill>
              </a:rPr>
              <a:t>SIMULATIONS</a:t>
            </a:r>
            <a:endParaRPr lang="fr-FR" sz="1400" b="1" dirty="0">
              <a:solidFill>
                <a:srgbClr val="B48900"/>
              </a:solidFill>
            </a:endParaRPr>
          </a:p>
        </p:txBody>
      </p:sp>
      <p:sp>
        <p:nvSpPr>
          <p:cNvPr id="5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F5379DD-4119-49D8-8A0E-A0FD3D9E4F5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7" name="Picture 1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5191">
            <a:off x="3798550" y="3945016"/>
            <a:ext cx="439138" cy="3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7" r="22689"/>
          <a:stretch/>
        </p:blipFill>
        <p:spPr bwMode="auto">
          <a:xfrm>
            <a:off x="3630538" y="3709180"/>
            <a:ext cx="286510" cy="3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2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99" y="3722068"/>
            <a:ext cx="415293" cy="4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4" t="28546" r="12676" b="10698"/>
          <a:stretch/>
        </p:blipFill>
        <p:spPr bwMode="auto">
          <a:xfrm>
            <a:off x="2982466" y="4006734"/>
            <a:ext cx="876423" cy="11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2466" y="4196355"/>
            <a:ext cx="140598" cy="169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 flipV="1">
            <a:off x="2982466" y="4582186"/>
            <a:ext cx="198119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4" name="Picture 3" descr="histparamReduit"/>
          <p:cNvPicPr>
            <a:picLocks noChangeAspect="1" noChangeArrowheads="1"/>
          </p:cNvPicPr>
          <p:nvPr/>
        </p:nvPicPr>
        <p:blipFill>
          <a:blip r:embed="rId8" cstate="print"/>
          <a:srcRect l="34082" t="53690" r="35573" b="8865"/>
          <a:stretch>
            <a:fillRect/>
          </a:stretch>
        </p:blipFill>
        <p:spPr bwMode="auto">
          <a:xfrm>
            <a:off x="2552250" y="1724269"/>
            <a:ext cx="1204658" cy="123291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2592079" y="1299746"/>
            <a:ext cx="1125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 smtClean="0">
                <a:solidFill>
                  <a:schemeClr val="accent2"/>
                </a:solidFill>
              </a:rPr>
              <a:t>paramètres génétiques</a:t>
            </a:r>
            <a:endParaRPr lang="fr-FR" sz="1400" b="1" dirty="0">
              <a:solidFill>
                <a:schemeClr val="accent2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>
            <a:off x="1190470" y="5589240"/>
            <a:ext cx="421875" cy="1448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ZoneTexte 37"/>
          <p:cNvSpPr txBox="1"/>
          <p:nvPr/>
        </p:nvSpPr>
        <p:spPr>
          <a:xfrm>
            <a:off x="1612345" y="5492402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Simuler des combinaisons génotype x environnement x pratiques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12345" y="5970766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u</a:t>
            </a:r>
            <a:r>
              <a:rPr lang="fr-FR" sz="1600" dirty="0" smtClean="0"/>
              <a:t>ne infinité de solutions à tester</a:t>
            </a:r>
            <a:endParaRPr lang="fr-FR" sz="1600" dirty="0"/>
          </a:p>
        </p:txBody>
      </p:sp>
      <p:sp>
        <p:nvSpPr>
          <p:cNvPr id="5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Afficher l'image d'origine"/>
          <p:cNvSpPr>
            <a:spLocks noChangeAspect="1" noChangeArrowheads="1"/>
          </p:cNvSpPr>
          <p:nvPr/>
        </p:nvSpPr>
        <p:spPr bwMode="auto">
          <a:xfrm>
            <a:off x="215900" y="15875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Afficher l'image d'origine"/>
          <p:cNvSpPr>
            <a:spLocks noChangeAspect="1" noChangeArrowheads="1"/>
          </p:cNvSpPr>
          <p:nvPr/>
        </p:nvSpPr>
        <p:spPr bwMode="auto">
          <a:xfrm>
            <a:off x="368300" y="168275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2" descr="Afficher l'image d'origine"/>
          <p:cNvSpPr>
            <a:spLocks noChangeAspect="1" noChangeArrowheads="1"/>
          </p:cNvSpPr>
          <p:nvPr/>
        </p:nvSpPr>
        <p:spPr bwMode="auto">
          <a:xfrm>
            <a:off x="520700" y="320675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8430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05" y="5877272"/>
            <a:ext cx="413040" cy="4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180286" y="632564"/>
            <a:ext cx="6902596" cy="297517"/>
          </a:xfrm>
          <a:prstGeom prst="rect">
            <a:avLst/>
          </a:prstGeom>
          <a:gradFill>
            <a:gsLst>
              <a:gs pos="16000">
                <a:srgbClr val="E84655">
                  <a:lumMod val="71000"/>
                  <a:lumOff val="29000"/>
                </a:srgbClr>
              </a:gs>
              <a:gs pos="100000">
                <a:schemeClr val="accent2">
                  <a:shade val="89000"/>
                  <a:lumMod val="9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sz="1600" b="1" dirty="0">
                <a:solidFill>
                  <a:schemeClr val="lt1"/>
                </a:solidFill>
              </a:rPr>
              <a:t>Développer </a:t>
            </a:r>
            <a:r>
              <a:rPr lang="fr-FR" sz="1600" b="1" dirty="0" smtClean="0">
                <a:solidFill>
                  <a:schemeClr val="lt1"/>
                </a:solidFill>
              </a:rPr>
              <a:t>une démarche efficace de conception d’</a:t>
            </a:r>
            <a:r>
              <a:rPr lang="fr-FR" sz="1600" b="1" dirty="0" err="1" smtClean="0">
                <a:solidFill>
                  <a:schemeClr val="lt1"/>
                </a:solidFill>
              </a:rPr>
              <a:t>idéotypes</a:t>
            </a:r>
            <a:r>
              <a:rPr lang="fr-FR" sz="1600" b="1" dirty="0" smtClean="0">
                <a:solidFill>
                  <a:schemeClr val="lt1"/>
                </a:solidFill>
              </a:rPr>
              <a:t> par modélisation</a:t>
            </a:r>
            <a:endParaRPr lang="fr-FR" sz="16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cteur droit 36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èche courbée vers la gauche 169"/>
          <p:cNvSpPr/>
          <p:nvPr/>
        </p:nvSpPr>
        <p:spPr>
          <a:xfrm rot="15967712" flipH="1">
            <a:off x="4634707" y="4132372"/>
            <a:ext cx="204726" cy="911396"/>
          </a:xfrm>
          <a:prstGeom prst="curvedLeftArrow">
            <a:avLst>
              <a:gd name="adj1" fmla="val 0"/>
              <a:gd name="adj2" fmla="val 9361"/>
              <a:gd name="adj3" fmla="val 44410"/>
            </a:avLst>
          </a:prstGeom>
          <a:solidFill>
            <a:srgbClr val="586D2D"/>
          </a:solidFill>
          <a:ln w="19050">
            <a:solidFill>
              <a:srgbClr val="586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9" name="Flèche courbée vers la droite 168"/>
          <p:cNvSpPr/>
          <p:nvPr/>
        </p:nvSpPr>
        <p:spPr>
          <a:xfrm rot="1926817">
            <a:off x="3452226" y="1585451"/>
            <a:ext cx="256682" cy="1879926"/>
          </a:xfrm>
          <a:prstGeom prst="curvedRightArrow">
            <a:avLst>
              <a:gd name="adj1" fmla="val 0"/>
              <a:gd name="adj2" fmla="val 15138"/>
              <a:gd name="adj3" fmla="val 3037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63845" name="Picture 5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08" y="1283303"/>
            <a:ext cx="1663939" cy="14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0" y="52260"/>
            <a:ext cx="917846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DEMARCHE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0" y="6453336"/>
            <a:ext cx="91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tabLst>
                <a:tab pos="180975" algn="l"/>
              </a:tabLst>
            </a:pP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Quilot-Turion B. et al. 2012.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Eur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J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Agron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</a:t>
            </a:r>
          </a:p>
          <a:p>
            <a:pPr>
              <a:lnSpc>
                <a:spcPts val="1200"/>
              </a:lnSpc>
              <a:tabLst>
                <a:tab pos="180975" algn="l"/>
              </a:tabLst>
            </a:pPr>
            <a:r>
              <a:rPr lang="fr-FR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	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3 chapitres d’ouvrages: Baldazzi et al. 2015; </a:t>
            </a:r>
            <a:r>
              <a:rPr lang="fr-FR" sz="1200" i="1" dirty="0" err="1" smtClean="0">
                <a:solidFill>
                  <a:schemeClr val="accent2"/>
                </a:solidFill>
                <a:cs typeface="Arial" charset="0"/>
                <a:sym typeface="Wingdings" charset="0"/>
              </a:rPr>
              <a:t>Génard</a:t>
            </a:r>
            <a:r>
              <a:rPr lang="fr-FR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 et al. 2015; Martre et al. 2015</a:t>
            </a:r>
            <a:endParaRPr lang="en-US" sz="1200" i="1" dirty="0">
              <a:solidFill>
                <a:schemeClr val="accent2"/>
              </a:solidFill>
              <a:cs typeface="Arial" charset="0"/>
              <a:sym typeface="Wingdings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517674" y="3647242"/>
            <a:ext cx="1792209" cy="1614201"/>
          </a:xfrm>
          <a:prstGeom prst="rect">
            <a:avLst/>
          </a:prstGeom>
          <a:solidFill>
            <a:schemeClr val="bg1"/>
          </a:solidFill>
          <a:ln w="19050">
            <a:solidFill>
              <a:srgbClr val="586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48900"/>
                </a:solidFill>
              </a:ln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4364132" y="980728"/>
            <a:ext cx="1298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OPTIMISATION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2188409" y="3347507"/>
            <a:ext cx="240950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400" b="1" dirty="0" smtClean="0">
                <a:solidFill>
                  <a:srgbClr val="586D2D"/>
                </a:solidFill>
              </a:rPr>
              <a:t>MODÈLE ÉCOPHYSIOLOGIQUE</a:t>
            </a:r>
            <a:endParaRPr lang="fr-FR" sz="1400" b="1" dirty="0">
              <a:solidFill>
                <a:srgbClr val="586D2D"/>
              </a:solidFill>
            </a:endParaRPr>
          </a:p>
        </p:txBody>
      </p:sp>
      <p:sp>
        <p:nvSpPr>
          <p:cNvPr id="191" name="Flèche courbée vers la droite 190"/>
          <p:cNvSpPr/>
          <p:nvPr/>
        </p:nvSpPr>
        <p:spPr>
          <a:xfrm rot="9869721">
            <a:off x="6040559" y="1906280"/>
            <a:ext cx="270413" cy="1400283"/>
          </a:xfrm>
          <a:prstGeom prst="curvedRightArrow">
            <a:avLst>
              <a:gd name="adj1" fmla="val 0"/>
              <a:gd name="adj2" fmla="val 15138"/>
              <a:gd name="adj3" fmla="val 30370"/>
            </a:avLst>
          </a:prstGeom>
          <a:solidFill>
            <a:schemeClr val="accent6">
              <a:lumMod val="50000"/>
            </a:schemeClr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7068" y="3603695"/>
            <a:ext cx="1474053" cy="1478560"/>
          </a:xfrm>
          <a:prstGeom prst="rect">
            <a:avLst/>
          </a:prstGeom>
          <a:noFill/>
          <a:ln w="19050">
            <a:solidFill>
              <a:srgbClr val="B48900"/>
            </a:solidFill>
            <a:miter lim="800000"/>
            <a:headEnd/>
            <a:tailEnd/>
          </a:ln>
        </p:spPr>
      </p:pic>
      <p:sp>
        <p:nvSpPr>
          <p:cNvPr id="193" name="ZoneTexte 192"/>
          <p:cNvSpPr txBox="1"/>
          <p:nvPr/>
        </p:nvSpPr>
        <p:spPr>
          <a:xfrm>
            <a:off x="5197073" y="3317227"/>
            <a:ext cx="15148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 smtClean="0">
                <a:solidFill>
                  <a:srgbClr val="B48900"/>
                </a:solidFill>
              </a:rPr>
              <a:t>SIMULATIONS</a:t>
            </a:r>
            <a:endParaRPr lang="fr-FR" sz="1400" b="1" dirty="0">
              <a:solidFill>
                <a:srgbClr val="B48900"/>
              </a:solidFill>
            </a:endParaRPr>
          </a:p>
        </p:txBody>
      </p:sp>
      <p:sp>
        <p:nvSpPr>
          <p:cNvPr id="5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F5379DD-4119-49D8-8A0E-A0FD3D9E4F52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7" name="Picture 1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5191">
            <a:off x="3798550" y="3945016"/>
            <a:ext cx="439138" cy="3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7" r="22689"/>
          <a:stretch/>
        </p:blipFill>
        <p:spPr bwMode="auto">
          <a:xfrm>
            <a:off x="3630538" y="3709180"/>
            <a:ext cx="286510" cy="3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2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99" y="3722068"/>
            <a:ext cx="415293" cy="4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4" t="28546" r="12676" b="10698"/>
          <a:stretch/>
        </p:blipFill>
        <p:spPr bwMode="auto">
          <a:xfrm>
            <a:off x="2982466" y="4006734"/>
            <a:ext cx="876423" cy="11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2466" y="4196355"/>
            <a:ext cx="140598" cy="169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 flipV="1">
            <a:off x="2982466" y="4582186"/>
            <a:ext cx="198119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148108" y="1268760"/>
            <a:ext cx="1682651" cy="14186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4" name="Picture 3" descr="histparamReduit"/>
          <p:cNvPicPr>
            <a:picLocks noChangeAspect="1" noChangeArrowheads="1"/>
          </p:cNvPicPr>
          <p:nvPr/>
        </p:nvPicPr>
        <p:blipFill>
          <a:blip r:embed="rId9" cstate="print"/>
          <a:srcRect l="34082" t="53690" r="35573" b="8865"/>
          <a:stretch>
            <a:fillRect/>
          </a:stretch>
        </p:blipFill>
        <p:spPr bwMode="auto">
          <a:xfrm>
            <a:off x="2552250" y="1724269"/>
            <a:ext cx="1204658" cy="123291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8" name="ZoneTexte 77"/>
          <p:cNvSpPr txBox="1"/>
          <p:nvPr/>
        </p:nvSpPr>
        <p:spPr>
          <a:xfrm>
            <a:off x="1612345" y="5445224"/>
            <a:ext cx="6552728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smtClean="0"/>
              <a:t>Combinaisons de paramètres génétiques qui optimisent les traits d’intérêts</a:t>
            </a:r>
          </a:p>
          <a:p>
            <a:pPr>
              <a:lnSpc>
                <a:spcPts val="1600"/>
              </a:lnSpc>
            </a:pPr>
            <a:r>
              <a:rPr lang="fr-FR" sz="1600" b="1" dirty="0" smtClean="0"/>
              <a:t>dans un environnement et des pratiques culturales donnés</a:t>
            </a:r>
            <a:endParaRPr lang="fr-FR" sz="1600" b="1" dirty="0"/>
          </a:p>
        </p:txBody>
      </p:sp>
      <p:sp>
        <p:nvSpPr>
          <p:cNvPr id="79" name="Flèche droite 78"/>
          <p:cNvSpPr/>
          <p:nvPr/>
        </p:nvSpPr>
        <p:spPr>
          <a:xfrm>
            <a:off x="1180297" y="6066000"/>
            <a:ext cx="421875" cy="1448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ZoneTexte 79"/>
          <p:cNvSpPr txBox="1"/>
          <p:nvPr/>
        </p:nvSpPr>
        <p:spPr>
          <a:xfrm>
            <a:off x="1602171" y="5970766"/>
            <a:ext cx="6850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586D2D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Optimisation conjointe des </a:t>
            </a:r>
            <a:r>
              <a:rPr lang="fr-FR" dirty="0" smtClean="0">
                <a:solidFill>
                  <a:schemeClr val="tx1"/>
                </a:solidFill>
              </a:rPr>
              <a:t>paramètres génétiques et pratiques culturales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592079" y="1299746"/>
            <a:ext cx="1125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 smtClean="0">
                <a:solidFill>
                  <a:schemeClr val="accent2"/>
                </a:solidFill>
              </a:rPr>
              <a:t>paramètres génétiques</a:t>
            </a:r>
            <a:endParaRPr lang="fr-FR" sz="1400" b="1" dirty="0">
              <a:solidFill>
                <a:schemeClr val="accent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0297" y="620688"/>
            <a:ext cx="6902596" cy="297517"/>
          </a:xfrm>
          <a:prstGeom prst="rect">
            <a:avLst/>
          </a:prstGeom>
          <a:gradFill>
            <a:gsLst>
              <a:gs pos="16000">
                <a:srgbClr val="E84655">
                  <a:lumMod val="71000"/>
                  <a:lumOff val="29000"/>
                </a:srgbClr>
              </a:gs>
              <a:gs pos="100000">
                <a:schemeClr val="accent2">
                  <a:shade val="89000"/>
                  <a:lumMod val="9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sz="1600" b="1" dirty="0">
                <a:solidFill>
                  <a:schemeClr val="lt1"/>
                </a:solidFill>
              </a:rPr>
              <a:t>Développer </a:t>
            </a:r>
            <a:r>
              <a:rPr lang="fr-FR" sz="1600" b="1" dirty="0" smtClean="0">
                <a:solidFill>
                  <a:schemeClr val="lt1"/>
                </a:solidFill>
              </a:rPr>
              <a:t>une démarche efficace de conception d’</a:t>
            </a:r>
            <a:r>
              <a:rPr lang="fr-FR" sz="1600" b="1" dirty="0" err="1" smtClean="0">
                <a:solidFill>
                  <a:schemeClr val="lt1"/>
                </a:solidFill>
              </a:rPr>
              <a:t>idéotypes</a:t>
            </a:r>
            <a:r>
              <a:rPr lang="fr-FR" sz="1600" b="1" dirty="0" smtClean="0">
                <a:solidFill>
                  <a:schemeClr val="lt1"/>
                </a:solidFill>
              </a:rPr>
              <a:t> par modélisation</a:t>
            </a:r>
            <a:endParaRPr lang="fr-FR" sz="1600" b="1" dirty="0">
              <a:solidFill>
                <a:schemeClr val="lt1"/>
              </a:solidFill>
            </a:endParaRPr>
          </a:p>
        </p:txBody>
      </p:sp>
      <p:pic>
        <p:nvPicPr>
          <p:cNvPr id="42" name="Picture 2" descr="part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01" y="1124744"/>
            <a:ext cx="1048157" cy="5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lèche droite 42"/>
          <p:cNvSpPr/>
          <p:nvPr/>
        </p:nvSpPr>
        <p:spPr>
          <a:xfrm>
            <a:off x="1190470" y="5589240"/>
            <a:ext cx="421875" cy="1448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V="1">
            <a:off x="-8732" y="6390071"/>
            <a:ext cx="91614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0" y="52260"/>
            <a:ext cx="917846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DEMARCHE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F5379DD-4119-49D8-8A0E-A0FD3D9E4F5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3347864" y="1043251"/>
            <a:ext cx="3365424" cy="297517"/>
          </a:xfrm>
          <a:prstGeom prst="rect">
            <a:avLst/>
          </a:prstGeom>
          <a:gradFill>
            <a:gsLst>
              <a:gs pos="16000">
                <a:srgbClr val="E84655">
                  <a:lumMod val="71000"/>
                  <a:lumOff val="29000"/>
                </a:srgbClr>
              </a:gs>
              <a:gs pos="100000">
                <a:schemeClr val="accent2">
                  <a:shade val="89000"/>
                  <a:lumMod val="9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sz="1600" b="1" dirty="0" smtClean="0">
                <a:solidFill>
                  <a:schemeClr val="lt1"/>
                </a:solidFill>
              </a:rPr>
              <a:t>Lever les différents points de blocage</a:t>
            </a:r>
            <a:endParaRPr lang="fr-FR" sz="1600" b="1" dirty="0">
              <a:solidFill>
                <a:schemeClr val="lt1"/>
              </a:solidFill>
            </a:endParaRPr>
          </a:p>
        </p:txBody>
      </p:sp>
      <p:pic>
        <p:nvPicPr>
          <p:cNvPr id="16589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63" y="3395083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ZoneTexte 79"/>
          <p:cNvSpPr txBox="1"/>
          <p:nvPr/>
        </p:nvSpPr>
        <p:spPr>
          <a:xfrm>
            <a:off x="1728074" y="3466322"/>
            <a:ext cx="1691798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Lacunes dans nos connaissances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pic>
        <p:nvPicPr>
          <p:cNvPr id="81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90194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81"/>
          <p:cNvSpPr txBox="1"/>
          <p:nvPr/>
        </p:nvSpPr>
        <p:spPr>
          <a:xfrm>
            <a:off x="7020272" y="3394314"/>
            <a:ext cx="159533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err="1" smtClean="0">
                <a:solidFill>
                  <a:schemeClr val="accent2"/>
                </a:solidFill>
              </a:rPr>
              <a:t>Paramétrisation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07704" y="1810138"/>
            <a:ext cx="1728192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Prise en compte des contraintes génétiques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63888" y="5374570"/>
            <a:ext cx="331236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Mise en application de la démarche: </a:t>
            </a:r>
          </a:p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au-delà de la preuve de concept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1053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2146"/>
            <a:ext cx="3104447" cy="294191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8234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475656" y="5393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Démarche </a:t>
            </a:r>
            <a:r>
              <a:rPr lang="fr-FR" b="1" dirty="0" smtClean="0"/>
              <a:t>innovante</a:t>
            </a:r>
            <a:r>
              <a:rPr lang="fr-FR" dirty="0" smtClean="0"/>
              <a:t> et prometteuse mais qui demeure souvent théorique</a:t>
            </a:r>
          </a:p>
        </p:txBody>
      </p:sp>
    </p:spTree>
    <p:extLst>
      <p:ext uri="{BB962C8B-B14F-4D97-AF65-F5344CB8AC3E}">
        <p14:creationId xmlns:p14="http://schemas.microsoft.com/office/powerpoint/2010/main" val="5541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455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ts val="1000"/>
              </a:spcAft>
              <a:defRPr sz="2200"/>
            </a:lvl1pPr>
          </a:lstStyle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Paramétrisation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3874" y="1073454"/>
            <a:ext cx="77307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Prise en compte de la variabilité intra-génotype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Incertitudes des estimations </a:t>
            </a:r>
            <a:r>
              <a:rPr lang="fr-FR" dirty="0"/>
              <a:t>de </a:t>
            </a:r>
            <a:r>
              <a:rPr lang="fr-FR" dirty="0" smtClean="0"/>
              <a:t>paramètres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Impact du formalisme des processus sur la détection de QTL de paramètres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Corrélations entre paramètres -&gt; multitudes de solutions possibles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630932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tabLst>
                <a:tab pos="266700" algn="l"/>
              </a:tabLst>
            </a:pP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	2 stages </a:t>
            </a:r>
            <a:r>
              <a:rPr lang="en-US" sz="1200" i="1" dirty="0">
                <a:solidFill>
                  <a:schemeClr val="accent2"/>
                </a:solidFill>
                <a:cs typeface="Arial" charset="0"/>
                <a:sym typeface="Wingdings" charset="0"/>
              </a:rPr>
              <a:t>de M2 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sym typeface="Wingdings" charset="0"/>
              </a:rPr>
              <a:t>2017</a:t>
            </a:r>
            <a:endParaRPr lang="en-US" sz="1200" i="1" dirty="0">
              <a:solidFill>
                <a:schemeClr val="accent2"/>
              </a:solidFill>
              <a:cs typeface="Arial" charset="0"/>
              <a:sym typeface="Wingding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7F5379DD-4119-49D8-8A0E-A0FD3D9E4F52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2349" y="3406064"/>
            <a:ext cx="5434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Difficultés d’identification des paramètres génétiques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1082250" y="3526359"/>
            <a:ext cx="421875" cy="14487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-8732" y="6259446"/>
            <a:ext cx="91614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52" name="Connecteur droit 51"/>
          <p:cNvCxnSpPr/>
          <p:nvPr/>
        </p:nvCxnSpPr>
        <p:spPr>
          <a:xfrm>
            <a:off x="0" y="44989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31718" r="43902" b="39636"/>
          <a:stretch/>
        </p:blipFill>
        <p:spPr bwMode="auto">
          <a:xfrm>
            <a:off x="3552823" y="3438525"/>
            <a:ext cx="546735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5" t="18551" r="38058" b="33333"/>
          <a:stretch/>
        </p:blipFill>
        <p:spPr bwMode="auto">
          <a:xfrm>
            <a:off x="190500" y="405095"/>
            <a:ext cx="3916917" cy="33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8625" y="1943785"/>
            <a:ext cx="4905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Prise en compte de la variabilité intra-génotype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Impact </a:t>
            </a:r>
            <a:r>
              <a:rPr lang="fr-FR" dirty="0"/>
              <a:t>du formalisme des processus sur la détection de QTL de paramètres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48300" y="3368159"/>
            <a:ext cx="234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génotype _ fruits différents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11170" y="251206"/>
            <a:ext cx="2996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génotype _ fruits suivis en cinétique</a:t>
            </a:r>
            <a:endParaRPr lang="fr-F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366898" y="3863852"/>
            <a:ext cx="3185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crois = (P0-(A*P0^B) /(1 + exp(-mu*(</a:t>
            </a:r>
            <a:r>
              <a:rPr lang="pl-PL" sz="1200" dirty="0" smtClean="0"/>
              <a:t>deb-</a:t>
            </a:r>
            <a:r>
              <a:rPr lang="pl-PL" sz="1200" dirty="0"/>
              <a:t>P3</a:t>
            </a:r>
            <a:r>
              <a:rPr lang="pl-PL" sz="1200" dirty="0" smtClean="0"/>
              <a:t>))))+(</a:t>
            </a:r>
            <a:r>
              <a:rPr lang="pl-PL" sz="1200" dirty="0"/>
              <a:t>A</a:t>
            </a:r>
            <a:r>
              <a:rPr lang="pl-PL" sz="1200" dirty="0" smtClean="0"/>
              <a:t>*P0^B)/(</a:t>
            </a:r>
            <a:r>
              <a:rPr lang="pl-PL" sz="1200" dirty="0"/>
              <a:t>1+exp</a:t>
            </a:r>
            <a:r>
              <a:rPr lang="pl-PL" sz="1200" dirty="0" smtClean="0"/>
              <a:t>(-</a:t>
            </a:r>
            <a:r>
              <a:rPr lang="pl-PL" sz="1200" dirty="0"/>
              <a:t> mu </a:t>
            </a:r>
            <a:r>
              <a:rPr lang="pl-PL" sz="1200" dirty="0" smtClean="0"/>
              <a:t>*(</a:t>
            </a:r>
            <a:r>
              <a:rPr lang="pl-PL" sz="1200" dirty="0"/>
              <a:t>dj-P3)))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467306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1038</Words>
  <Application>Microsoft Office PowerPoint</Application>
  <PresentationFormat>Affichage à l'écran (4:3)</PresentationFormat>
  <Paragraphs>236</Paragraphs>
  <Slides>21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Quilot Bénédicte</dc:creator>
  <cp:lastModifiedBy>Quilot Bénédicte</cp:lastModifiedBy>
  <cp:revision>32</cp:revision>
  <cp:lastPrinted>2017-03-20T06:47:02Z</cp:lastPrinted>
  <dcterms:created xsi:type="dcterms:W3CDTF">2017-03-06T13:28:35Z</dcterms:created>
  <dcterms:modified xsi:type="dcterms:W3CDTF">2017-03-20T06:54:07Z</dcterms:modified>
</cp:coreProperties>
</file>